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6894" r:id="rId2"/>
    <p:sldId id="7417" r:id="rId3"/>
    <p:sldId id="7162" r:id="rId4"/>
    <p:sldId id="6947" r:id="rId5"/>
    <p:sldId id="7387" r:id="rId6"/>
    <p:sldId id="7270" r:id="rId7"/>
    <p:sldId id="7194" r:id="rId8"/>
    <p:sldId id="6951" r:id="rId9"/>
    <p:sldId id="7272" r:id="rId10"/>
    <p:sldId id="6939" r:id="rId11"/>
    <p:sldId id="6960" r:id="rId12"/>
    <p:sldId id="7390" r:id="rId13"/>
    <p:sldId id="7391" r:id="rId14"/>
    <p:sldId id="7277" r:id="rId15"/>
    <p:sldId id="6963" r:id="rId16"/>
    <p:sldId id="7384" r:id="rId17"/>
    <p:sldId id="7392" r:id="rId18"/>
    <p:sldId id="7393" r:id="rId19"/>
    <p:sldId id="7394" r:id="rId20"/>
    <p:sldId id="7395" r:id="rId21"/>
    <p:sldId id="7396" r:id="rId22"/>
    <p:sldId id="7397" r:id="rId23"/>
    <p:sldId id="7398" r:id="rId24"/>
    <p:sldId id="7400" r:id="rId25"/>
    <p:sldId id="7401" r:id="rId26"/>
    <p:sldId id="6904" r:id="rId27"/>
    <p:sldId id="7413" r:id="rId28"/>
    <p:sldId id="6900" r:id="rId29"/>
    <p:sldId id="6901" r:id="rId30"/>
    <p:sldId id="6903" r:id="rId31"/>
    <p:sldId id="6902" r:id="rId32"/>
    <p:sldId id="6937" r:id="rId33"/>
    <p:sldId id="7285" r:id="rId34"/>
    <p:sldId id="7386" r:id="rId35"/>
    <p:sldId id="7403" r:id="rId36"/>
    <p:sldId id="7404" r:id="rId37"/>
    <p:sldId id="7405" r:id="rId38"/>
    <p:sldId id="7407" r:id="rId39"/>
    <p:sldId id="7274" r:id="rId40"/>
    <p:sldId id="7409" r:id="rId41"/>
    <p:sldId id="7174" r:id="rId42"/>
    <p:sldId id="7227" r:id="rId43"/>
    <p:sldId id="7170" r:id="rId44"/>
    <p:sldId id="6896" r:id="rId45"/>
    <p:sldId id="7188" r:id="rId46"/>
    <p:sldId id="7191" r:id="rId47"/>
    <p:sldId id="7192" r:id="rId48"/>
    <p:sldId id="7012" r:id="rId49"/>
    <p:sldId id="7019" r:id="rId50"/>
    <p:sldId id="7193" r:id="rId51"/>
    <p:sldId id="7198" r:id="rId52"/>
    <p:sldId id="7203" r:id="rId53"/>
    <p:sldId id="7208" r:id="rId54"/>
    <p:sldId id="7214" r:id="rId55"/>
    <p:sldId id="7215" r:id="rId56"/>
    <p:sldId id="6957" r:id="rId57"/>
    <p:sldId id="6958" r:id="rId58"/>
    <p:sldId id="7008" r:id="rId59"/>
    <p:sldId id="7415" r:id="rId60"/>
    <p:sldId id="7411" r:id="rId61"/>
    <p:sldId id="7276" r:id="rId62"/>
    <p:sldId id="7416" r:id="rId63"/>
    <p:sldId id="7296" r:id="rId64"/>
    <p:sldId id="6897" r:id="rId65"/>
    <p:sldId id="7249" r:id="rId66"/>
    <p:sldId id="7357" r:id="rId67"/>
    <p:sldId id="7349" r:id="rId68"/>
    <p:sldId id="7355" r:id="rId69"/>
    <p:sldId id="7371" r:id="rId70"/>
    <p:sldId id="7352" r:id="rId71"/>
    <p:sldId id="7363" r:id="rId72"/>
    <p:sldId id="7414" r:id="rId73"/>
    <p:sldId id="7373" r:id="rId74"/>
    <p:sldId id="710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Kakkar" initials="PK" lastIdx="6" clrIdx="0">
    <p:extLst>
      <p:ext uri="{19B8F6BF-5375-455C-9EA6-DF929625EA0E}">
        <p15:presenceInfo xmlns:p15="http://schemas.microsoft.com/office/powerpoint/2012/main" userId="S::kpankaj@global.cadence.com::7c119dbf-5b34-42bf-ae44-62abc3f1aab0" providerId="AD"/>
      </p:ext>
    </p:extLst>
  </p:cmAuthor>
  <p:cmAuthor id="2" name="Ankit B" initials="AB" lastIdx="3" clrIdx="1">
    <p:extLst>
      <p:ext uri="{19B8F6BF-5375-455C-9EA6-DF929625EA0E}">
        <p15:presenceInfo xmlns:p15="http://schemas.microsoft.com/office/powerpoint/2012/main" userId="S::ankitr@global.cadence.com::7f3c1c1e-88de-4226-a58f-aaf82eb7bf9a" providerId="AD"/>
      </p:ext>
    </p:extLst>
  </p:cmAuthor>
  <p:cmAuthor id="3" name="Junqi Cheng" initials="JC" lastIdx="3" clrIdx="2">
    <p:extLst>
      <p:ext uri="{19B8F6BF-5375-455C-9EA6-DF929625EA0E}">
        <p15:presenceInfo xmlns:p15="http://schemas.microsoft.com/office/powerpoint/2012/main" userId="S::junqic@global.cadence.com::8aa3dcc7-da38-4cae-827e-6cf8af60f5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1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qi Cheng" userId="8aa3dcc7-da38-4cae-827e-6cf8af60f5ca" providerId="ADAL" clId="{0D505E8F-FE40-4329-A6ED-77E8418A1BEC}"/>
    <pc:docChg chg="modSld sldOrd">
      <pc:chgData name="Junqi Cheng" userId="8aa3dcc7-da38-4cae-827e-6cf8af60f5ca" providerId="ADAL" clId="{0D505E8F-FE40-4329-A6ED-77E8418A1BEC}" dt="2023-02-28T02:45:48.046" v="1"/>
      <pc:docMkLst>
        <pc:docMk/>
      </pc:docMkLst>
      <pc:sldChg chg="ord">
        <pc:chgData name="Junqi Cheng" userId="8aa3dcc7-da38-4cae-827e-6cf8af60f5ca" providerId="ADAL" clId="{0D505E8F-FE40-4329-A6ED-77E8418A1BEC}" dt="2023-02-28T02:45:48.046" v="1"/>
        <pc:sldMkLst>
          <pc:docMk/>
          <pc:sldMk cId="1199133699" sldId="737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6-27T14:11:11.960" idx="5">
    <p:pos x="10" y="10"/>
    <p:text>[@Sudha Rani G], [@Sanjay Kumar] - We need to know the latest status on the FM support of the PPU register (wherein Arm seemed to suggest a configuration setting), so we don't have to continue relying on the force workaround that we did in this case.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6-27T13:57:44.990" idx="3">
    <p:pos x="10" y="10"/>
    <p:text/>
    <p:extLst>
      <p:ext uri="{C676402C-5697-4E1C-873F-D02D1690AC5C}">
        <p15:threadingInfo xmlns:p15="http://schemas.microsoft.com/office/powerpoint/2012/main" timeZoneBias="-330"/>
      </p:ext>
    </p:extLst>
  </p:cm>
  <p:cm authorId="1" dt="2021-06-27T14:01:20.471" idx="6">
    <p:pos x="106" y="106"/>
    <p:text>[@Sudha Rani G] - Please add the AVIP logs for the CPU wrapper debug scenario. We need to call out the request to missing response sort of thing here..</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A5442F-8FC5-CA4A-BAAC-6D9D691F4FEF}" type="doc">
      <dgm:prSet loTypeId="urn:microsoft.com/office/officeart/2005/8/layout/hChevron3" loCatId="" qsTypeId="urn:microsoft.com/office/officeart/2005/8/quickstyle/simple1" qsCatId="simple" csTypeId="urn:microsoft.com/office/officeart/2005/8/colors/accent1_2" csCatId="accent1" phldr="1"/>
      <dgm:spPr/>
    </dgm:pt>
    <dgm:pt modelId="{3866846D-DEBD-0C40-AED1-B859B214584D}">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311150">
            <a:lnSpc>
              <a:spcPct val="90000"/>
            </a:lnSpc>
            <a:spcBef>
              <a:spcPct val="0"/>
            </a:spcBef>
            <a:spcAft>
              <a:spcPct val="35000"/>
            </a:spcAft>
            <a:buNone/>
          </a:pPr>
          <a:r>
            <a:rPr lang="en-GB" sz="700" kern="1200">
              <a:solidFill>
                <a:srgbClr val="FFFFFF"/>
              </a:solidFill>
              <a:latin typeface="Arial"/>
              <a:ea typeface="+mn-ea"/>
              <a:cs typeface="+mn-cs"/>
            </a:rPr>
            <a:t>Save to </a:t>
          </a:r>
          <a:r>
            <a:rPr lang="en-GB" sz="600" kern="1200" err="1">
              <a:solidFill>
                <a:srgbClr val="FFFFFF"/>
              </a:solidFill>
              <a:latin typeface="Arial"/>
              <a:ea typeface="+mn-ea"/>
              <a:cs typeface="+mn-cs"/>
            </a:rPr>
            <a:t>Catalog</a:t>
          </a:r>
          <a:endParaRPr lang="en-GB" sz="600" kern="1200">
            <a:solidFill>
              <a:srgbClr val="FFFFFF"/>
            </a:solidFill>
            <a:latin typeface="Arial"/>
            <a:ea typeface="+mn-ea"/>
            <a:cs typeface="+mn-cs"/>
          </a:endParaRPr>
        </a:p>
      </dgm:t>
    </dgm:pt>
    <dgm:pt modelId="{025ECCDE-2D4B-264D-968E-FA83C529DC80}" type="parTrans" cxnId="{B71170BB-4749-A648-A5CC-07E394219C4A}">
      <dgm:prSet/>
      <dgm:spPr/>
      <dgm:t>
        <a:bodyPr/>
        <a:lstStyle/>
        <a:p>
          <a:endParaRPr lang="en-GB"/>
        </a:p>
      </dgm:t>
    </dgm:pt>
    <dgm:pt modelId="{EB3CD6C9-D186-554E-8C12-FCD1BB02F49A}" type="sibTrans" cxnId="{B71170BB-4749-A648-A5CC-07E394219C4A}">
      <dgm:prSet/>
      <dgm:spPr/>
      <dgm:t>
        <a:bodyPr/>
        <a:lstStyle/>
        <a:p>
          <a:endParaRPr lang="en-GB"/>
        </a:p>
      </dgm:t>
    </dgm:pt>
    <dgm:pt modelId="{172E83DB-F2C8-874D-87C6-C1DF55752E9D}">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Add / Remove Virtual Models</a:t>
          </a:r>
        </a:p>
      </dgm:t>
    </dgm:pt>
    <dgm:pt modelId="{FE3FDCE4-EB98-004A-BF7E-D64C2F8EAB5B}" type="parTrans" cxnId="{56416AD4-884F-9C46-9EF9-9C1FC05A7F0D}">
      <dgm:prSet/>
      <dgm:spPr/>
      <dgm:t>
        <a:bodyPr/>
        <a:lstStyle/>
        <a:p>
          <a:endParaRPr lang="en-GB"/>
        </a:p>
      </dgm:t>
    </dgm:pt>
    <dgm:pt modelId="{723E75B5-00D2-1347-8227-82A38BD2B089}" type="sibTrans" cxnId="{56416AD4-884F-9C46-9EF9-9C1FC05A7F0D}">
      <dgm:prSet/>
      <dgm:spPr/>
      <dgm:t>
        <a:bodyPr/>
        <a:lstStyle/>
        <a:p>
          <a:endParaRPr lang="en-GB"/>
        </a:p>
      </dgm:t>
    </dgm:pt>
    <dgm:pt modelId="{57ED053F-0D7C-0C42-8E9A-E1190385F845}">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Parameter Config / Port Binding</a:t>
          </a:r>
        </a:p>
      </dgm:t>
    </dgm:pt>
    <dgm:pt modelId="{9EAA888A-8FE8-2943-AA15-0D56F9ED20FF}" type="parTrans" cxnId="{1EE09502-852F-8544-B687-5ED8FC3CCE3B}">
      <dgm:prSet/>
      <dgm:spPr/>
      <dgm:t>
        <a:bodyPr/>
        <a:lstStyle/>
        <a:p>
          <a:endParaRPr lang="en-GB"/>
        </a:p>
      </dgm:t>
    </dgm:pt>
    <dgm:pt modelId="{3C8A7C84-11C8-4E4E-8D3E-35177EAA2D70}" type="sibTrans" cxnId="{1EE09502-852F-8544-B687-5ED8FC3CCE3B}">
      <dgm:prSet/>
      <dgm:spPr/>
      <dgm:t>
        <a:bodyPr/>
        <a:lstStyle/>
        <a:p>
          <a:endParaRPr lang="en-GB"/>
        </a:p>
      </dgm:t>
    </dgm:pt>
    <dgm:pt modelId="{BC9C421E-2AD9-5F48-A6CC-27A8BFA0DE2E}">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Rewire Interrupt and Memory Map</a:t>
          </a:r>
        </a:p>
      </dgm:t>
    </dgm:pt>
    <dgm:pt modelId="{BAEAC6AC-2EDE-674C-B65D-424FD4F4E95C}" type="parTrans" cxnId="{17C38384-0D10-6048-A175-AF482FFB1A2F}">
      <dgm:prSet/>
      <dgm:spPr/>
      <dgm:t>
        <a:bodyPr/>
        <a:lstStyle/>
        <a:p>
          <a:endParaRPr lang="en-GB"/>
        </a:p>
      </dgm:t>
    </dgm:pt>
    <dgm:pt modelId="{62C7A2B9-914F-EE42-9DFC-F92D4424C862}" type="sibTrans" cxnId="{17C38384-0D10-6048-A175-AF482FFB1A2F}">
      <dgm:prSet/>
      <dgm:spPr/>
      <dgm:t>
        <a:bodyPr/>
        <a:lstStyle/>
        <a:p>
          <a:endParaRPr lang="en-GB"/>
        </a:p>
      </dgm:t>
    </dgm:pt>
    <dgm:pt modelId="{49B17826-6FD9-254C-BDA0-940F443C5451}">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r>
            <a:rPr lang="en-GB" sz="600" kern="1200" dirty="0">
              <a:solidFill>
                <a:srgbClr val="FFFFFF"/>
              </a:solidFill>
              <a:latin typeface="Arial"/>
              <a:ea typeface="+mn-ea"/>
              <a:cs typeface="+mn-cs"/>
            </a:rPr>
            <a:t>Add</a:t>
          </a:r>
          <a:r>
            <a:rPr lang="en-GB" sz="600" kern="1200" dirty="0"/>
            <a:t> / Remove RTL Stubs</a:t>
          </a:r>
        </a:p>
      </dgm:t>
    </dgm:pt>
    <dgm:pt modelId="{F42C98C8-A7EA-9943-A4C4-D51FC892885F}" type="parTrans" cxnId="{05852C3F-B87F-504D-AA67-D49DB3B1B015}">
      <dgm:prSet/>
      <dgm:spPr/>
      <dgm:t>
        <a:bodyPr/>
        <a:lstStyle/>
        <a:p>
          <a:endParaRPr lang="en-GB"/>
        </a:p>
      </dgm:t>
    </dgm:pt>
    <dgm:pt modelId="{69CE8FCC-9AE9-384D-9488-CA9822818617}" type="sibTrans" cxnId="{05852C3F-B87F-504D-AA67-D49DB3B1B015}">
      <dgm:prSet/>
      <dgm:spPr/>
      <dgm:t>
        <a:bodyPr/>
        <a:lstStyle/>
        <a:p>
          <a:endParaRPr lang="en-GB"/>
        </a:p>
      </dgm:t>
    </dgm:pt>
    <dgm:pt modelId="{629346EB-0835-0D4F-A66A-BE5854051320}">
      <dgm:prSet phldrT="[Text]"/>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r>
            <a:rPr lang="en-GB" dirty="0"/>
            <a:t>Hybrid Adaptors &amp; RTL Connection</a:t>
          </a:r>
        </a:p>
      </dgm:t>
    </dgm:pt>
    <dgm:pt modelId="{CFF5C29D-60DF-814C-8171-22F168F76F4D}" type="sibTrans" cxnId="{043AD216-8A8F-F444-8CB5-B415D522101C}">
      <dgm:prSet/>
      <dgm:spPr/>
      <dgm:t>
        <a:bodyPr/>
        <a:lstStyle/>
        <a:p>
          <a:endParaRPr lang="en-GB"/>
        </a:p>
      </dgm:t>
    </dgm:pt>
    <dgm:pt modelId="{D237B845-6EFD-5F46-9756-DF68BAB8EFC2}" type="parTrans" cxnId="{043AD216-8A8F-F444-8CB5-B415D522101C}">
      <dgm:prSet/>
      <dgm:spPr/>
      <dgm:t>
        <a:bodyPr/>
        <a:lstStyle/>
        <a:p>
          <a:endParaRPr lang="en-GB"/>
        </a:p>
      </dgm:t>
    </dgm:pt>
    <dgm:pt modelId="{68C646D3-3A03-E440-959C-838099389C8C}">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RTL </a:t>
          </a:r>
          <a:r>
            <a:rPr lang="en-GB" sz="600" kern="1200" dirty="0" err="1">
              <a:solidFill>
                <a:srgbClr val="FFFFFF"/>
              </a:solidFill>
              <a:latin typeface="Arial"/>
              <a:ea typeface="+mn-ea"/>
              <a:cs typeface="+mn-cs"/>
            </a:rPr>
            <a:t>Sidechanges</a:t>
          </a:r>
          <a:endParaRPr lang="en-GB" sz="600" kern="1200" dirty="0">
            <a:solidFill>
              <a:srgbClr val="FFFFFF"/>
            </a:solidFill>
            <a:latin typeface="Arial"/>
            <a:ea typeface="+mn-ea"/>
            <a:cs typeface="+mn-cs"/>
          </a:endParaRPr>
        </a:p>
      </dgm:t>
    </dgm:pt>
    <dgm:pt modelId="{5780C9CC-4BC6-FA48-B769-975565355196}" type="sibTrans" cxnId="{33F621BA-F8E4-374D-98FF-E56F330E245A}">
      <dgm:prSet/>
      <dgm:spPr/>
      <dgm:t>
        <a:bodyPr/>
        <a:lstStyle/>
        <a:p>
          <a:endParaRPr lang="en-GB"/>
        </a:p>
      </dgm:t>
    </dgm:pt>
    <dgm:pt modelId="{9D169009-0E9A-6841-9E9B-06D86F0F999C}" type="parTrans" cxnId="{33F621BA-F8E4-374D-98FF-E56F330E245A}">
      <dgm:prSet/>
      <dgm:spPr/>
      <dgm:t>
        <a:bodyPr/>
        <a:lstStyle/>
        <a:p>
          <a:endParaRPr lang="en-GB"/>
        </a:p>
      </dgm:t>
    </dgm:pt>
    <dgm:pt modelId="{A3FAEA52-4DBE-6C43-B247-14CAEEC1F58C}" type="pres">
      <dgm:prSet presAssocID="{95A5442F-8FC5-CA4A-BAAC-6D9D691F4FEF}" presName="Name0" presStyleCnt="0">
        <dgm:presLayoutVars>
          <dgm:dir/>
          <dgm:resizeHandles val="exact"/>
        </dgm:presLayoutVars>
      </dgm:prSet>
      <dgm:spPr/>
    </dgm:pt>
    <dgm:pt modelId="{55333CF1-5F89-574B-AD7D-E52BA6E89261}" type="pres">
      <dgm:prSet presAssocID="{3866846D-DEBD-0C40-AED1-B859B214584D}" presName="parTxOnly" presStyleLbl="node1" presStyleIdx="0" presStyleCnt="7">
        <dgm:presLayoutVars>
          <dgm:bulletEnabled val="1"/>
        </dgm:presLayoutVars>
      </dgm:prSet>
      <dgm:spPr>
        <a:xfrm>
          <a:off x="793055" y="770665"/>
          <a:ext cx="991195" cy="396478"/>
        </a:xfrm>
        <a:prstGeom prst="chevron">
          <a:avLst/>
        </a:prstGeom>
      </dgm:spPr>
    </dgm:pt>
    <dgm:pt modelId="{C3D1B5FC-9274-464E-9089-F45E87CCDE81}" type="pres">
      <dgm:prSet presAssocID="{EB3CD6C9-D186-554E-8C12-FCD1BB02F49A}" presName="parSpace" presStyleCnt="0"/>
      <dgm:spPr/>
    </dgm:pt>
    <dgm:pt modelId="{11831DF9-36BD-0441-9031-D23D03F2291C}" type="pres">
      <dgm:prSet presAssocID="{172E83DB-F2C8-874D-87C6-C1DF55752E9D}" presName="parTxOnly" presStyleLbl="node1" presStyleIdx="1" presStyleCnt="7">
        <dgm:presLayoutVars>
          <dgm:bulletEnabled val="1"/>
        </dgm:presLayoutVars>
      </dgm:prSet>
      <dgm:spPr>
        <a:xfrm>
          <a:off x="1586011" y="770665"/>
          <a:ext cx="991195" cy="396478"/>
        </a:xfrm>
        <a:prstGeom prst="chevron">
          <a:avLst/>
        </a:prstGeom>
      </dgm:spPr>
    </dgm:pt>
    <dgm:pt modelId="{37871E73-431A-AE46-88B3-CA379F685FC2}" type="pres">
      <dgm:prSet presAssocID="{723E75B5-00D2-1347-8227-82A38BD2B089}" presName="parSpace" presStyleCnt="0"/>
      <dgm:spPr/>
    </dgm:pt>
    <dgm:pt modelId="{FC94A679-A3B4-714E-A807-1BD5834C2E3C}" type="pres">
      <dgm:prSet presAssocID="{57ED053F-0D7C-0C42-8E9A-E1190385F845}" presName="parTxOnly" presStyleLbl="node1" presStyleIdx="2" presStyleCnt="7">
        <dgm:presLayoutVars>
          <dgm:bulletEnabled val="1"/>
        </dgm:presLayoutVars>
      </dgm:prSet>
      <dgm:spPr>
        <a:xfrm>
          <a:off x="2378967" y="770665"/>
          <a:ext cx="991195" cy="396478"/>
        </a:xfrm>
        <a:prstGeom prst="chevron">
          <a:avLst/>
        </a:prstGeom>
      </dgm:spPr>
    </dgm:pt>
    <dgm:pt modelId="{8F82DC29-6CB5-114C-8B16-2D144C9C0891}" type="pres">
      <dgm:prSet presAssocID="{3C8A7C84-11C8-4E4E-8D3E-35177EAA2D70}" presName="parSpace" presStyleCnt="0"/>
      <dgm:spPr/>
    </dgm:pt>
    <dgm:pt modelId="{8798CC37-364F-FF47-9539-04AA3B23F0C3}" type="pres">
      <dgm:prSet presAssocID="{BC9C421E-2AD9-5F48-A6CC-27A8BFA0DE2E}" presName="parTxOnly" presStyleLbl="node1" presStyleIdx="3" presStyleCnt="7">
        <dgm:presLayoutVars>
          <dgm:bulletEnabled val="1"/>
        </dgm:presLayoutVars>
      </dgm:prSet>
      <dgm:spPr>
        <a:xfrm>
          <a:off x="3171924" y="770665"/>
          <a:ext cx="991195" cy="396478"/>
        </a:xfrm>
        <a:prstGeom prst="chevron">
          <a:avLst/>
        </a:prstGeom>
      </dgm:spPr>
    </dgm:pt>
    <dgm:pt modelId="{F0A6B7F0-CD47-1047-8570-C5C6BF611EE7}" type="pres">
      <dgm:prSet presAssocID="{62C7A2B9-914F-EE42-9DFC-F92D4424C862}" presName="parSpace" presStyleCnt="0"/>
      <dgm:spPr/>
    </dgm:pt>
    <dgm:pt modelId="{0B7B052F-934F-0D46-88E5-6968353ACCF3}" type="pres">
      <dgm:prSet presAssocID="{49B17826-6FD9-254C-BDA0-940F443C5451}" presName="parTxOnly" presStyleLbl="node1" presStyleIdx="4" presStyleCnt="7">
        <dgm:presLayoutVars>
          <dgm:bulletEnabled val="1"/>
        </dgm:presLayoutVars>
      </dgm:prSet>
      <dgm:spPr>
        <a:xfrm>
          <a:off x="3964880" y="770665"/>
          <a:ext cx="991195" cy="396478"/>
        </a:xfrm>
        <a:prstGeom prst="chevron">
          <a:avLst/>
        </a:prstGeom>
      </dgm:spPr>
    </dgm:pt>
    <dgm:pt modelId="{6653E049-DCB0-DF40-BD0A-D9B2521D2716}" type="pres">
      <dgm:prSet presAssocID="{69CE8FCC-9AE9-384D-9488-CA9822818617}" presName="parSpace" presStyleCnt="0"/>
      <dgm:spPr/>
    </dgm:pt>
    <dgm:pt modelId="{5DD7283A-CF49-E240-9A91-A4D7B51EBC5E}" type="pres">
      <dgm:prSet presAssocID="{629346EB-0835-0D4F-A66A-BE5854051320}" presName="parTxOnly" presStyleLbl="node1" presStyleIdx="5" presStyleCnt="7">
        <dgm:presLayoutVars>
          <dgm:bulletEnabled val="1"/>
        </dgm:presLayoutVars>
      </dgm:prSet>
      <dgm:spPr>
        <a:xfrm>
          <a:off x="4757836" y="770665"/>
          <a:ext cx="991195" cy="396478"/>
        </a:xfrm>
        <a:prstGeom prst="chevron">
          <a:avLst/>
        </a:prstGeom>
      </dgm:spPr>
    </dgm:pt>
    <dgm:pt modelId="{A410D5C1-84D3-EB4B-8B37-74EF75C4F29F}" type="pres">
      <dgm:prSet presAssocID="{CFF5C29D-60DF-814C-8171-22F168F76F4D}" presName="parSpace" presStyleCnt="0"/>
      <dgm:spPr/>
    </dgm:pt>
    <dgm:pt modelId="{46D39CD5-664C-824F-9625-88FDBD1F7F1F}" type="pres">
      <dgm:prSet presAssocID="{68C646D3-3A03-E440-959C-838099389C8C}" presName="parTxOnly" presStyleLbl="node1" presStyleIdx="6" presStyleCnt="7">
        <dgm:presLayoutVars>
          <dgm:bulletEnabled val="1"/>
        </dgm:presLayoutVars>
      </dgm:prSet>
      <dgm:spPr>
        <a:xfrm>
          <a:off x="5550792" y="770665"/>
          <a:ext cx="991195" cy="396478"/>
        </a:xfrm>
        <a:prstGeom prst="chevron">
          <a:avLst/>
        </a:prstGeom>
      </dgm:spPr>
    </dgm:pt>
  </dgm:ptLst>
  <dgm:cxnLst>
    <dgm:cxn modelId="{1EE09502-852F-8544-B687-5ED8FC3CCE3B}" srcId="{95A5442F-8FC5-CA4A-BAAC-6D9D691F4FEF}" destId="{57ED053F-0D7C-0C42-8E9A-E1190385F845}" srcOrd="2" destOrd="0" parTransId="{9EAA888A-8FE8-2943-AA15-0D56F9ED20FF}" sibTransId="{3C8A7C84-11C8-4E4E-8D3E-35177EAA2D70}"/>
    <dgm:cxn modelId="{043AD216-8A8F-F444-8CB5-B415D522101C}" srcId="{95A5442F-8FC5-CA4A-BAAC-6D9D691F4FEF}" destId="{629346EB-0835-0D4F-A66A-BE5854051320}" srcOrd="5" destOrd="0" parTransId="{D237B845-6EFD-5F46-9756-DF68BAB8EFC2}" sibTransId="{CFF5C29D-60DF-814C-8171-22F168F76F4D}"/>
    <dgm:cxn modelId="{6FBD311E-B342-BA4A-BA4F-1F007E6FB2F3}" type="presOf" srcId="{57ED053F-0D7C-0C42-8E9A-E1190385F845}" destId="{FC94A679-A3B4-714E-A807-1BD5834C2E3C}" srcOrd="0" destOrd="0" presId="urn:microsoft.com/office/officeart/2005/8/layout/hChevron3"/>
    <dgm:cxn modelId="{E51B991F-56AC-F74A-B92F-C93B478EC409}" type="presOf" srcId="{172E83DB-F2C8-874D-87C6-C1DF55752E9D}" destId="{11831DF9-36BD-0441-9031-D23D03F2291C}" srcOrd="0" destOrd="0" presId="urn:microsoft.com/office/officeart/2005/8/layout/hChevron3"/>
    <dgm:cxn modelId="{75D8BE2F-3A89-B54A-BE51-ACB88E1384C1}" type="presOf" srcId="{629346EB-0835-0D4F-A66A-BE5854051320}" destId="{5DD7283A-CF49-E240-9A91-A4D7B51EBC5E}" srcOrd="0" destOrd="0" presId="urn:microsoft.com/office/officeart/2005/8/layout/hChevron3"/>
    <dgm:cxn modelId="{05852C3F-B87F-504D-AA67-D49DB3B1B015}" srcId="{95A5442F-8FC5-CA4A-BAAC-6D9D691F4FEF}" destId="{49B17826-6FD9-254C-BDA0-940F443C5451}" srcOrd="4" destOrd="0" parTransId="{F42C98C8-A7EA-9943-A4C4-D51FC892885F}" sibTransId="{69CE8FCC-9AE9-384D-9488-CA9822818617}"/>
    <dgm:cxn modelId="{6CD85165-2ED4-FA40-9A68-9DB3E2C2AE74}" type="presOf" srcId="{3866846D-DEBD-0C40-AED1-B859B214584D}" destId="{55333CF1-5F89-574B-AD7D-E52BA6E89261}" srcOrd="0" destOrd="0" presId="urn:microsoft.com/office/officeart/2005/8/layout/hChevron3"/>
    <dgm:cxn modelId="{1731E456-070F-1748-9BC3-846774B751ED}" type="presOf" srcId="{BC9C421E-2AD9-5F48-A6CC-27A8BFA0DE2E}" destId="{8798CC37-364F-FF47-9539-04AA3B23F0C3}" srcOrd="0" destOrd="0" presId="urn:microsoft.com/office/officeart/2005/8/layout/hChevron3"/>
    <dgm:cxn modelId="{4E3A6C7C-8AAA-B745-B251-CB8F89E6C2F7}" type="presOf" srcId="{68C646D3-3A03-E440-959C-838099389C8C}" destId="{46D39CD5-664C-824F-9625-88FDBD1F7F1F}" srcOrd="0" destOrd="0" presId="urn:microsoft.com/office/officeart/2005/8/layout/hChevron3"/>
    <dgm:cxn modelId="{E2CB8B81-4C17-E349-8F8C-449C794C69B8}" type="presOf" srcId="{49B17826-6FD9-254C-BDA0-940F443C5451}" destId="{0B7B052F-934F-0D46-88E5-6968353ACCF3}" srcOrd="0" destOrd="0" presId="urn:microsoft.com/office/officeart/2005/8/layout/hChevron3"/>
    <dgm:cxn modelId="{17C38384-0D10-6048-A175-AF482FFB1A2F}" srcId="{95A5442F-8FC5-CA4A-BAAC-6D9D691F4FEF}" destId="{BC9C421E-2AD9-5F48-A6CC-27A8BFA0DE2E}" srcOrd="3" destOrd="0" parTransId="{BAEAC6AC-2EDE-674C-B65D-424FD4F4E95C}" sibTransId="{62C7A2B9-914F-EE42-9DFC-F92D4424C862}"/>
    <dgm:cxn modelId="{33F621BA-F8E4-374D-98FF-E56F330E245A}" srcId="{95A5442F-8FC5-CA4A-BAAC-6D9D691F4FEF}" destId="{68C646D3-3A03-E440-959C-838099389C8C}" srcOrd="6" destOrd="0" parTransId="{9D169009-0E9A-6841-9E9B-06D86F0F999C}" sibTransId="{5780C9CC-4BC6-FA48-B769-975565355196}"/>
    <dgm:cxn modelId="{B71170BB-4749-A648-A5CC-07E394219C4A}" srcId="{95A5442F-8FC5-CA4A-BAAC-6D9D691F4FEF}" destId="{3866846D-DEBD-0C40-AED1-B859B214584D}" srcOrd="0" destOrd="0" parTransId="{025ECCDE-2D4B-264D-968E-FA83C529DC80}" sibTransId="{EB3CD6C9-D186-554E-8C12-FCD1BB02F49A}"/>
    <dgm:cxn modelId="{56416AD4-884F-9C46-9EF9-9C1FC05A7F0D}" srcId="{95A5442F-8FC5-CA4A-BAAC-6D9D691F4FEF}" destId="{172E83DB-F2C8-874D-87C6-C1DF55752E9D}" srcOrd="1" destOrd="0" parTransId="{FE3FDCE4-EB98-004A-BF7E-D64C2F8EAB5B}" sibTransId="{723E75B5-00D2-1347-8227-82A38BD2B089}"/>
    <dgm:cxn modelId="{B21668EA-42DB-ED4D-8BE2-5D1D209EB977}" type="presOf" srcId="{95A5442F-8FC5-CA4A-BAAC-6D9D691F4FEF}" destId="{A3FAEA52-4DBE-6C43-B247-14CAEEC1F58C}" srcOrd="0" destOrd="0" presId="urn:microsoft.com/office/officeart/2005/8/layout/hChevron3"/>
    <dgm:cxn modelId="{A5C3F86E-3D71-264C-9306-34DF1293FBF5}" type="presParOf" srcId="{A3FAEA52-4DBE-6C43-B247-14CAEEC1F58C}" destId="{55333CF1-5F89-574B-AD7D-E52BA6E89261}" srcOrd="0" destOrd="0" presId="urn:microsoft.com/office/officeart/2005/8/layout/hChevron3"/>
    <dgm:cxn modelId="{13D50DDD-BC95-1242-A676-A02C8844127A}" type="presParOf" srcId="{A3FAEA52-4DBE-6C43-B247-14CAEEC1F58C}" destId="{C3D1B5FC-9274-464E-9089-F45E87CCDE81}" srcOrd="1" destOrd="0" presId="urn:microsoft.com/office/officeart/2005/8/layout/hChevron3"/>
    <dgm:cxn modelId="{FF403A7F-C7BB-744E-97DB-0F386D8F0570}" type="presParOf" srcId="{A3FAEA52-4DBE-6C43-B247-14CAEEC1F58C}" destId="{11831DF9-36BD-0441-9031-D23D03F2291C}" srcOrd="2" destOrd="0" presId="urn:microsoft.com/office/officeart/2005/8/layout/hChevron3"/>
    <dgm:cxn modelId="{C160DDAB-82D7-EA42-A6E9-041C0B7FA01E}" type="presParOf" srcId="{A3FAEA52-4DBE-6C43-B247-14CAEEC1F58C}" destId="{37871E73-431A-AE46-88B3-CA379F685FC2}" srcOrd="3" destOrd="0" presId="urn:microsoft.com/office/officeart/2005/8/layout/hChevron3"/>
    <dgm:cxn modelId="{79AE7208-0549-E34C-A6F0-E13E28D21553}" type="presParOf" srcId="{A3FAEA52-4DBE-6C43-B247-14CAEEC1F58C}" destId="{FC94A679-A3B4-714E-A807-1BD5834C2E3C}" srcOrd="4" destOrd="0" presId="urn:microsoft.com/office/officeart/2005/8/layout/hChevron3"/>
    <dgm:cxn modelId="{79B9B0E4-C446-C242-A869-A23F54ADE225}" type="presParOf" srcId="{A3FAEA52-4DBE-6C43-B247-14CAEEC1F58C}" destId="{8F82DC29-6CB5-114C-8B16-2D144C9C0891}" srcOrd="5" destOrd="0" presId="urn:microsoft.com/office/officeart/2005/8/layout/hChevron3"/>
    <dgm:cxn modelId="{E01146CB-1E55-F147-85F9-8CCA724E12F3}" type="presParOf" srcId="{A3FAEA52-4DBE-6C43-B247-14CAEEC1F58C}" destId="{8798CC37-364F-FF47-9539-04AA3B23F0C3}" srcOrd="6" destOrd="0" presId="urn:microsoft.com/office/officeart/2005/8/layout/hChevron3"/>
    <dgm:cxn modelId="{3EFFF2BB-5F50-2144-92F9-98FC4F393AE6}" type="presParOf" srcId="{A3FAEA52-4DBE-6C43-B247-14CAEEC1F58C}" destId="{F0A6B7F0-CD47-1047-8570-C5C6BF611EE7}" srcOrd="7" destOrd="0" presId="urn:microsoft.com/office/officeart/2005/8/layout/hChevron3"/>
    <dgm:cxn modelId="{589D69EE-2599-B84E-AF2A-93EB12617EFC}" type="presParOf" srcId="{A3FAEA52-4DBE-6C43-B247-14CAEEC1F58C}" destId="{0B7B052F-934F-0D46-88E5-6968353ACCF3}" srcOrd="8" destOrd="0" presId="urn:microsoft.com/office/officeart/2005/8/layout/hChevron3"/>
    <dgm:cxn modelId="{0350EDAE-9C15-4341-B858-73F387A320E4}" type="presParOf" srcId="{A3FAEA52-4DBE-6C43-B247-14CAEEC1F58C}" destId="{6653E049-DCB0-DF40-BD0A-D9B2521D2716}" srcOrd="9" destOrd="0" presId="urn:microsoft.com/office/officeart/2005/8/layout/hChevron3"/>
    <dgm:cxn modelId="{5274C4A0-7D14-F448-9421-4739B4A3B719}" type="presParOf" srcId="{A3FAEA52-4DBE-6C43-B247-14CAEEC1F58C}" destId="{5DD7283A-CF49-E240-9A91-A4D7B51EBC5E}" srcOrd="10" destOrd="0" presId="urn:microsoft.com/office/officeart/2005/8/layout/hChevron3"/>
    <dgm:cxn modelId="{C043374E-E797-C04A-8837-0093C1CE3AA9}" type="presParOf" srcId="{A3FAEA52-4DBE-6C43-B247-14CAEEC1F58C}" destId="{A410D5C1-84D3-EB4B-8B37-74EF75C4F29F}" srcOrd="11" destOrd="0" presId="urn:microsoft.com/office/officeart/2005/8/layout/hChevron3"/>
    <dgm:cxn modelId="{E3EFD287-7960-1140-B797-3D33860A80CF}" type="presParOf" srcId="{A3FAEA52-4DBE-6C43-B247-14CAEEC1F58C}" destId="{46D39CD5-664C-824F-9625-88FDBD1F7F1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8BB98A-9C6F-4392-9E39-ECEDA67401F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B7FFA25-37AB-4BFF-9646-50FF5BCFDE52}">
      <dgm:prSet phldrT="[Text]"/>
      <dgm:spPr/>
      <dgm:t>
        <a:bodyPr/>
        <a:lstStyle/>
        <a:p>
          <a:r>
            <a:rPr lang="en-US"/>
            <a:t>Build ARM-FM</a:t>
          </a:r>
        </a:p>
      </dgm:t>
    </dgm:pt>
    <dgm:pt modelId="{4EE6D43C-673E-40E8-905D-4AE1FD3D62E8}" type="parTrans" cxnId="{88A05992-BF25-4B61-BC2A-73FF75670546}">
      <dgm:prSet/>
      <dgm:spPr/>
      <dgm:t>
        <a:bodyPr/>
        <a:lstStyle/>
        <a:p>
          <a:endParaRPr lang="en-US"/>
        </a:p>
      </dgm:t>
    </dgm:pt>
    <dgm:pt modelId="{43744381-8E8C-4B10-8894-2666826AEE89}" type="sibTrans" cxnId="{88A05992-BF25-4B61-BC2A-73FF75670546}">
      <dgm:prSet/>
      <dgm:spPr/>
      <dgm:t>
        <a:bodyPr/>
        <a:lstStyle/>
        <a:p>
          <a:endParaRPr lang="en-US"/>
        </a:p>
      </dgm:t>
    </dgm:pt>
    <dgm:pt modelId="{000C8477-9EA1-4484-B999-4D3239008C39}">
      <dgm:prSet phldrT="[Text]"/>
      <dgm:spPr/>
      <dgm:t>
        <a:bodyPr/>
        <a:lstStyle/>
        <a:p>
          <a:r>
            <a:rPr lang="en-US"/>
            <a:t>After clicking on “Finish”</a:t>
          </a:r>
        </a:p>
      </dgm:t>
    </dgm:pt>
    <dgm:pt modelId="{AC3F93E2-9D07-419C-B5DE-FC0135C09297}" type="parTrans" cxnId="{89ACB94D-8582-4F13-8047-3D423B886135}">
      <dgm:prSet/>
      <dgm:spPr/>
      <dgm:t>
        <a:bodyPr/>
        <a:lstStyle/>
        <a:p>
          <a:endParaRPr lang="en-US"/>
        </a:p>
      </dgm:t>
    </dgm:pt>
    <dgm:pt modelId="{9E4D7B46-9B59-4B5A-9E44-E193634EFD63}" type="sibTrans" cxnId="{89ACB94D-8582-4F13-8047-3D423B886135}">
      <dgm:prSet/>
      <dgm:spPr/>
      <dgm:t>
        <a:bodyPr/>
        <a:lstStyle/>
        <a:p>
          <a:endParaRPr lang="en-US"/>
        </a:p>
      </dgm:t>
    </dgm:pt>
    <dgm:pt modelId="{E82514E2-E5EC-4D23-A6E1-EBB0F53B3F3C}">
      <dgm:prSet phldrT="[Text]"/>
      <dgm:spPr/>
      <dgm:t>
        <a:bodyPr/>
        <a:lstStyle/>
        <a:p>
          <a:r>
            <a:rPr lang="en-US"/>
            <a:t>Platform Opened In Design Editor</a:t>
          </a:r>
        </a:p>
      </dgm:t>
    </dgm:pt>
    <dgm:pt modelId="{0C9EC8D6-2F33-46D7-99A7-6B083F64105B}" type="parTrans" cxnId="{F26DF8FF-2DA5-4101-A6CA-7DB751878177}">
      <dgm:prSet/>
      <dgm:spPr/>
      <dgm:t>
        <a:bodyPr/>
        <a:lstStyle/>
        <a:p>
          <a:endParaRPr lang="en-US"/>
        </a:p>
      </dgm:t>
    </dgm:pt>
    <dgm:pt modelId="{F008AF98-E56C-4FAD-BD8D-A64543188C4E}" type="sibTrans" cxnId="{F26DF8FF-2DA5-4101-A6CA-7DB751878177}">
      <dgm:prSet/>
      <dgm:spPr/>
      <dgm:t>
        <a:bodyPr/>
        <a:lstStyle/>
        <a:p>
          <a:endParaRPr lang="en-US"/>
        </a:p>
      </dgm:t>
    </dgm:pt>
    <dgm:pt modelId="{DDE04A35-EE10-4F28-90DE-DABB359F1868}">
      <dgm:prSet phldrT="[Text]"/>
      <dgm:spPr/>
      <dgm:t>
        <a:bodyPr/>
        <a:lstStyle/>
        <a:p>
          <a:r>
            <a:rPr lang="en-US"/>
            <a:t>After successful Fast model build, Platform will be opened in Design Editor</a:t>
          </a:r>
        </a:p>
      </dgm:t>
    </dgm:pt>
    <dgm:pt modelId="{3CE3614C-76F0-44EA-8FA8-ECC35FB18A82}" type="parTrans" cxnId="{4B913966-C842-442F-B1F7-1FA0F21DC513}">
      <dgm:prSet/>
      <dgm:spPr/>
      <dgm:t>
        <a:bodyPr/>
        <a:lstStyle/>
        <a:p>
          <a:endParaRPr lang="en-US"/>
        </a:p>
      </dgm:t>
    </dgm:pt>
    <dgm:pt modelId="{22B20418-41E0-4A64-9F8A-618BFAAD7D35}" type="sibTrans" cxnId="{4B913966-C842-442F-B1F7-1FA0F21DC513}">
      <dgm:prSet/>
      <dgm:spPr/>
      <dgm:t>
        <a:bodyPr/>
        <a:lstStyle/>
        <a:p>
          <a:endParaRPr lang="en-US"/>
        </a:p>
      </dgm:t>
    </dgm:pt>
    <dgm:pt modelId="{7405F295-F362-4D14-9A55-1B35B9389641}">
      <dgm:prSet phldrT="[Text]"/>
      <dgm:spPr/>
      <dgm:t>
        <a:bodyPr/>
        <a:lstStyle/>
        <a:p>
          <a:r>
            <a:rPr lang="en-US"/>
            <a:t>Build Platform</a:t>
          </a:r>
        </a:p>
      </dgm:t>
    </dgm:pt>
    <dgm:pt modelId="{E30B0A04-462E-4561-A21B-5587FBCB1806}" type="parTrans" cxnId="{1CAC2CAE-DE8F-4FD0-995E-9BD1BDD6619F}">
      <dgm:prSet/>
      <dgm:spPr/>
      <dgm:t>
        <a:bodyPr/>
        <a:lstStyle/>
        <a:p>
          <a:endParaRPr lang="en-US"/>
        </a:p>
      </dgm:t>
    </dgm:pt>
    <dgm:pt modelId="{A35F7FBF-F8CD-4319-A708-4845305068B8}" type="sibTrans" cxnId="{1CAC2CAE-DE8F-4FD0-995E-9BD1BDD6619F}">
      <dgm:prSet/>
      <dgm:spPr/>
      <dgm:t>
        <a:bodyPr/>
        <a:lstStyle/>
        <a:p>
          <a:endParaRPr lang="en-US"/>
        </a:p>
      </dgm:t>
    </dgm:pt>
    <dgm:pt modelId="{AA172002-F6D7-45AD-BA43-F66A423AE3CB}">
      <dgm:prSet phldrT="[Text]"/>
      <dgm:spPr/>
      <dgm:t>
        <a:bodyPr/>
        <a:lstStyle/>
        <a:p>
          <a:r>
            <a:rPr lang="en-US"/>
            <a:t>Click on Project -&gt; Build Platform</a:t>
          </a:r>
        </a:p>
      </dgm:t>
    </dgm:pt>
    <dgm:pt modelId="{8B672743-1218-4552-9F94-BE15DDDF2AC0}" type="parTrans" cxnId="{2C7E5D4D-FF27-4DBD-A981-31D03EA875A2}">
      <dgm:prSet/>
      <dgm:spPr/>
      <dgm:t>
        <a:bodyPr/>
        <a:lstStyle/>
        <a:p>
          <a:endParaRPr lang="en-US"/>
        </a:p>
      </dgm:t>
    </dgm:pt>
    <dgm:pt modelId="{3F07EFB3-D24C-4162-A19F-451F84458546}" type="sibTrans" cxnId="{2C7E5D4D-FF27-4DBD-A981-31D03EA875A2}">
      <dgm:prSet/>
      <dgm:spPr/>
      <dgm:t>
        <a:bodyPr/>
        <a:lstStyle/>
        <a:p>
          <a:endParaRPr lang="en-US"/>
        </a:p>
      </dgm:t>
    </dgm:pt>
    <dgm:pt modelId="{507C4A40-F124-4B51-A8CF-D20788BBDBAD}">
      <dgm:prSet phldrT="[Text]"/>
      <dgm:spPr/>
      <dgm:t>
        <a:bodyPr/>
        <a:lstStyle/>
        <a:p>
          <a:r>
            <a:rPr lang="en-US"/>
            <a:t>Run Platform</a:t>
          </a:r>
        </a:p>
      </dgm:t>
    </dgm:pt>
    <dgm:pt modelId="{4993B063-A6F3-4F66-ACA7-A008A3FBF029}" type="parTrans" cxnId="{E2323D59-989E-4ABC-9424-AFF6CED33FBC}">
      <dgm:prSet/>
      <dgm:spPr/>
      <dgm:t>
        <a:bodyPr/>
        <a:lstStyle/>
        <a:p>
          <a:endParaRPr lang="en-US"/>
        </a:p>
      </dgm:t>
    </dgm:pt>
    <dgm:pt modelId="{740621A3-2D71-4C7E-9436-4E6E4ADC0AC4}" type="sibTrans" cxnId="{E2323D59-989E-4ABC-9424-AFF6CED33FBC}">
      <dgm:prSet/>
      <dgm:spPr/>
      <dgm:t>
        <a:bodyPr/>
        <a:lstStyle/>
        <a:p>
          <a:endParaRPr lang="en-US"/>
        </a:p>
      </dgm:t>
    </dgm:pt>
    <dgm:pt modelId="{AE1F1788-E6A1-48EB-A5BB-A9B08A7CB715}">
      <dgm:prSet phldrT="[Text]"/>
      <dgm:spPr/>
      <dgm:t>
        <a:bodyPr/>
        <a:lstStyle/>
        <a:p>
          <a:r>
            <a:rPr lang="en-US"/>
            <a:t>Start Building Fast Models present in Platform</a:t>
          </a:r>
        </a:p>
      </dgm:t>
    </dgm:pt>
    <dgm:pt modelId="{FBE7EC04-F1FB-477A-897F-EADFABE8BBFC}" type="parTrans" cxnId="{EB7EDE1F-97CD-4D6A-90D2-CC57D9EB8D16}">
      <dgm:prSet/>
      <dgm:spPr/>
      <dgm:t>
        <a:bodyPr/>
        <a:lstStyle/>
        <a:p>
          <a:endParaRPr lang="en-US"/>
        </a:p>
      </dgm:t>
    </dgm:pt>
    <dgm:pt modelId="{C6A0BEA4-2E9A-40CE-B7A0-829387C99538}" type="sibTrans" cxnId="{EB7EDE1F-97CD-4D6A-90D2-CC57D9EB8D16}">
      <dgm:prSet/>
      <dgm:spPr/>
      <dgm:t>
        <a:bodyPr/>
        <a:lstStyle/>
        <a:p>
          <a:endParaRPr lang="en-US"/>
        </a:p>
      </dgm:t>
    </dgm:pt>
    <dgm:pt modelId="{A443FD87-4B3A-4601-BD74-D31508DF5385}">
      <dgm:prSet phldrT="[Text]"/>
      <dgm:spPr/>
      <dgm:t>
        <a:bodyPr/>
        <a:lstStyle/>
        <a:p>
          <a:r>
            <a:rPr lang="en-US"/>
            <a:t>Click on Run -&gt; Run Platform</a:t>
          </a:r>
        </a:p>
      </dgm:t>
    </dgm:pt>
    <dgm:pt modelId="{CF719345-E2F2-42B1-93D1-633B5E5AD126}" type="parTrans" cxnId="{600236FC-67E0-4B9A-8460-43267D3839FB}">
      <dgm:prSet/>
      <dgm:spPr/>
      <dgm:t>
        <a:bodyPr/>
        <a:lstStyle/>
        <a:p>
          <a:endParaRPr lang="en-US"/>
        </a:p>
      </dgm:t>
    </dgm:pt>
    <dgm:pt modelId="{E8633DD6-9075-424B-B68F-232DD216A0C8}" type="sibTrans" cxnId="{600236FC-67E0-4B9A-8460-43267D3839FB}">
      <dgm:prSet/>
      <dgm:spPr/>
      <dgm:t>
        <a:bodyPr/>
        <a:lstStyle/>
        <a:p>
          <a:endParaRPr lang="en-US"/>
        </a:p>
      </dgm:t>
    </dgm:pt>
    <dgm:pt modelId="{378B917D-4F7F-4F83-9EAA-6861504A2A4C}">
      <dgm:prSet phldrT="[Text]"/>
      <dgm:spPr/>
      <dgm:t>
        <a:bodyPr/>
        <a:lstStyle/>
        <a:p>
          <a:r>
            <a:rPr lang="en-US"/>
            <a:t>Default Test -&gt; Hello World </a:t>
          </a:r>
        </a:p>
      </dgm:t>
    </dgm:pt>
    <dgm:pt modelId="{012377ED-A30A-41B9-9539-163EE8A7762F}" type="parTrans" cxnId="{50537E60-54FE-4B3F-98AB-7D0C5325B353}">
      <dgm:prSet/>
      <dgm:spPr/>
      <dgm:t>
        <a:bodyPr/>
        <a:lstStyle/>
        <a:p>
          <a:endParaRPr lang="en-US"/>
        </a:p>
      </dgm:t>
    </dgm:pt>
    <dgm:pt modelId="{51D8D53B-4369-4604-94CC-23EB1777E386}" type="sibTrans" cxnId="{50537E60-54FE-4B3F-98AB-7D0C5325B353}">
      <dgm:prSet/>
      <dgm:spPr/>
      <dgm:t>
        <a:bodyPr/>
        <a:lstStyle/>
        <a:p>
          <a:endParaRPr lang="en-US"/>
        </a:p>
      </dgm:t>
    </dgm:pt>
    <dgm:pt modelId="{A94B3635-573E-4D6A-8908-B4E697D053D7}" type="pres">
      <dgm:prSet presAssocID="{DF8BB98A-9C6F-4392-9E39-ECEDA67401F9}" presName="Name0" presStyleCnt="0">
        <dgm:presLayoutVars>
          <dgm:dir/>
          <dgm:animLvl val="lvl"/>
          <dgm:resizeHandles val="exact"/>
        </dgm:presLayoutVars>
      </dgm:prSet>
      <dgm:spPr/>
    </dgm:pt>
    <dgm:pt modelId="{53D5D533-895F-4FC1-8EF5-7B2343DE2AF6}" type="pres">
      <dgm:prSet presAssocID="{5B7FFA25-37AB-4BFF-9646-50FF5BCFDE52}" presName="linNode" presStyleCnt="0"/>
      <dgm:spPr/>
    </dgm:pt>
    <dgm:pt modelId="{1DC1E346-4D23-4E95-AF39-D9CA2DD48554}" type="pres">
      <dgm:prSet presAssocID="{5B7FFA25-37AB-4BFF-9646-50FF5BCFDE52}" presName="parentText" presStyleLbl="node1" presStyleIdx="0" presStyleCnt="4">
        <dgm:presLayoutVars>
          <dgm:chMax val="1"/>
          <dgm:bulletEnabled val="1"/>
        </dgm:presLayoutVars>
      </dgm:prSet>
      <dgm:spPr/>
    </dgm:pt>
    <dgm:pt modelId="{35B45121-F8BD-47D1-BCC1-F63DD8C5B3E6}" type="pres">
      <dgm:prSet presAssocID="{5B7FFA25-37AB-4BFF-9646-50FF5BCFDE52}" presName="descendantText" presStyleLbl="alignAccFollowNode1" presStyleIdx="0" presStyleCnt="4">
        <dgm:presLayoutVars>
          <dgm:bulletEnabled val="1"/>
        </dgm:presLayoutVars>
      </dgm:prSet>
      <dgm:spPr/>
    </dgm:pt>
    <dgm:pt modelId="{4DE2AD16-E9ED-4526-8A67-B883EE50C970}" type="pres">
      <dgm:prSet presAssocID="{43744381-8E8C-4B10-8894-2666826AEE89}" presName="sp" presStyleCnt="0"/>
      <dgm:spPr/>
    </dgm:pt>
    <dgm:pt modelId="{6EA08EFE-55EF-4A1C-BE48-F34DD2E661C4}" type="pres">
      <dgm:prSet presAssocID="{E82514E2-E5EC-4D23-A6E1-EBB0F53B3F3C}" presName="linNode" presStyleCnt="0"/>
      <dgm:spPr/>
    </dgm:pt>
    <dgm:pt modelId="{F756691C-0BA7-4EF3-A8B4-24F34271AAE5}" type="pres">
      <dgm:prSet presAssocID="{E82514E2-E5EC-4D23-A6E1-EBB0F53B3F3C}" presName="parentText" presStyleLbl="node1" presStyleIdx="1" presStyleCnt="4">
        <dgm:presLayoutVars>
          <dgm:chMax val="1"/>
          <dgm:bulletEnabled val="1"/>
        </dgm:presLayoutVars>
      </dgm:prSet>
      <dgm:spPr/>
    </dgm:pt>
    <dgm:pt modelId="{E42CDC7E-1ABD-4D48-8B34-5C8C36986757}" type="pres">
      <dgm:prSet presAssocID="{E82514E2-E5EC-4D23-A6E1-EBB0F53B3F3C}" presName="descendantText" presStyleLbl="alignAccFollowNode1" presStyleIdx="1" presStyleCnt="4">
        <dgm:presLayoutVars>
          <dgm:bulletEnabled val="1"/>
        </dgm:presLayoutVars>
      </dgm:prSet>
      <dgm:spPr/>
    </dgm:pt>
    <dgm:pt modelId="{ABE1F801-9DF7-4CD3-A085-9DF6E62AAE04}" type="pres">
      <dgm:prSet presAssocID="{F008AF98-E56C-4FAD-BD8D-A64543188C4E}" presName="sp" presStyleCnt="0"/>
      <dgm:spPr/>
    </dgm:pt>
    <dgm:pt modelId="{0E3F61CC-0D69-45A9-A969-D6EE982F4D8E}" type="pres">
      <dgm:prSet presAssocID="{7405F295-F362-4D14-9A55-1B35B9389641}" presName="linNode" presStyleCnt="0"/>
      <dgm:spPr/>
    </dgm:pt>
    <dgm:pt modelId="{4741DD76-B5DF-47A3-AF14-B3AFAA617252}" type="pres">
      <dgm:prSet presAssocID="{7405F295-F362-4D14-9A55-1B35B9389641}" presName="parentText" presStyleLbl="node1" presStyleIdx="2" presStyleCnt="4">
        <dgm:presLayoutVars>
          <dgm:chMax val="1"/>
          <dgm:bulletEnabled val="1"/>
        </dgm:presLayoutVars>
      </dgm:prSet>
      <dgm:spPr/>
    </dgm:pt>
    <dgm:pt modelId="{D4086C31-75E8-4DF0-8E1D-B7261CD501DD}" type="pres">
      <dgm:prSet presAssocID="{7405F295-F362-4D14-9A55-1B35B9389641}" presName="descendantText" presStyleLbl="alignAccFollowNode1" presStyleIdx="2" presStyleCnt="4">
        <dgm:presLayoutVars>
          <dgm:bulletEnabled val="1"/>
        </dgm:presLayoutVars>
      </dgm:prSet>
      <dgm:spPr/>
    </dgm:pt>
    <dgm:pt modelId="{2CD6AA9E-69ED-4B3C-9851-2C1A19126EB9}" type="pres">
      <dgm:prSet presAssocID="{A35F7FBF-F8CD-4319-A708-4845305068B8}" presName="sp" presStyleCnt="0"/>
      <dgm:spPr/>
    </dgm:pt>
    <dgm:pt modelId="{B1A36C06-3826-4FA7-8B91-1941F3E1E257}" type="pres">
      <dgm:prSet presAssocID="{507C4A40-F124-4B51-A8CF-D20788BBDBAD}" presName="linNode" presStyleCnt="0"/>
      <dgm:spPr/>
    </dgm:pt>
    <dgm:pt modelId="{48E3E8CC-6A59-4C66-999A-E4C8373DEBC5}" type="pres">
      <dgm:prSet presAssocID="{507C4A40-F124-4B51-A8CF-D20788BBDBAD}" presName="parentText" presStyleLbl="node1" presStyleIdx="3" presStyleCnt="4">
        <dgm:presLayoutVars>
          <dgm:chMax val="1"/>
          <dgm:bulletEnabled val="1"/>
        </dgm:presLayoutVars>
      </dgm:prSet>
      <dgm:spPr/>
    </dgm:pt>
    <dgm:pt modelId="{ECCBFCA7-B828-4DA2-9328-E5731CA57B08}" type="pres">
      <dgm:prSet presAssocID="{507C4A40-F124-4B51-A8CF-D20788BBDBAD}" presName="descendantText" presStyleLbl="alignAccFollowNode1" presStyleIdx="3" presStyleCnt="4">
        <dgm:presLayoutVars>
          <dgm:bulletEnabled val="1"/>
        </dgm:presLayoutVars>
      </dgm:prSet>
      <dgm:spPr/>
    </dgm:pt>
  </dgm:ptLst>
  <dgm:cxnLst>
    <dgm:cxn modelId="{56D9F51C-17D8-464E-AE18-42BCD3AB323C}" type="presOf" srcId="{5B7FFA25-37AB-4BFF-9646-50FF5BCFDE52}" destId="{1DC1E346-4D23-4E95-AF39-D9CA2DD48554}" srcOrd="0" destOrd="0" presId="urn:microsoft.com/office/officeart/2005/8/layout/vList5"/>
    <dgm:cxn modelId="{EB7EDE1F-97CD-4D6A-90D2-CC57D9EB8D16}" srcId="{5B7FFA25-37AB-4BFF-9646-50FF5BCFDE52}" destId="{AE1F1788-E6A1-48EB-A5BB-A9B08A7CB715}" srcOrd="1" destOrd="0" parTransId="{FBE7EC04-F1FB-477A-897F-EADFABE8BBFC}" sibTransId="{C6A0BEA4-2E9A-40CE-B7A0-829387C99538}"/>
    <dgm:cxn modelId="{4C1A1827-1000-44A8-920D-ED5BBE6E9C1D}" type="presOf" srcId="{AE1F1788-E6A1-48EB-A5BB-A9B08A7CB715}" destId="{35B45121-F8BD-47D1-BCC1-F63DD8C5B3E6}" srcOrd="0" destOrd="1" presId="urn:microsoft.com/office/officeart/2005/8/layout/vList5"/>
    <dgm:cxn modelId="{D2CD432F-BDFE-4B1E-A20B-3F6AC7F268EC}" type="presOf" srcId="{507C4A40-F124-4B51-A8CF-D20788BBDBAD}" destId="{48E3E8CC-6A59-4C66-999A-E4C8373DEBC5}" srcOrd="0" destOrd="0" presId="urn:microsoft.com/office/officeart/2005/8/layout/vList5"/>
    <dgm:cxn modelId="{50537E60-54FE-4B3F-98AB-7D0C5325B353}" srcId="{507C4A40-F124-4B51-A8CF-D20788BBDBAD}" destId="{378B917D-4F7F-4F83-9EAA-6861504A2A4C}" srcOrd="1" destOrd="0" parTransId="{012377ED-A30A-41B9-9539-163EE8A7762F}" sibTransId="{51D8D53B-4369-4604-94CC-23EB1777E386}"/>
    <dgm:cxn modelId="{4B913966-C842-442F-B1F7-1FA0F21DC513}" srcId="{E82514E2-E5EC-4D23-A6E1-EBB0F53B3F3C}" destId="{DDE04A35-EE10-4F28-90DE-DABB359F1868}" srcOrd="0" destOrd="0" parTransId="{3CE3614C-76F0-44EA-8FA8-ECC35FB18A82}" sibTransId="{22B20418-41E0-4A64-9F8A-618BFAAD7D35}"/>
    <dgm:cxn modelId="{2C7E5D4D-FF27-4DBD-A981-31D03EA875A2}" srcId="{7405F295-F362-4D14-9A55-1B35B9389641}" destId="{AA172002-F6D7-45AD-BA43-F66A423AE3CB}" srcOrd="0" destOrd="0" parTransId="{8B672743-1218-4552-9F94-BE15DDDF2AC0}" sibTransId="{3F07EFB3-D24C-4162-A19F-451F84458546}"/>
    <dgm:cxn modelId="{89ACB94D-8582-4F13-8047-3D423B886135}" srcId="{5B7FFA25-37AB-4BFF-9646-50FF5BCFDE52}" destId="{000C8477-9EA1-4484-B999-4D3239008C39}" srcOrd="0" destOrd="0" parTransId="{AC3F93E2-9D07-419C-B5DE-FC0135C09297}" sibTransId="{9E4D7B46-9B59-4B5A-9E44-E193634EFD63}"/>
    <dgm:cxn modelId="{90850478-A94E-4268-99A2-715A25422D1A}" type="presOf" srcId="{AA172002-F6D7-45AD-BA43-F66A423AE3CB}" destId="{D4086C31-75E8-4DF0-8E1D-B7261CD501DD}" srcOrd="0" destOrd="0" presId="urn:microsoft.com/office/officeart/2005/8/layout/vList5"/>
    <dgm:cxn modelId="{E2323D59-989E-4ABC-9424-AFF6CED33FBC}" srcId="{DF8BB98A-9C6F-4392-9E39-ECEDA67401F9}" destId="{507C4A40-F124-4B51-A8CF-D20788BBDBAD}" srcOrd="3" destOrd="0" parTransId="{4993B063-A6F3-4F66-ACA7-A008A3FBF029}" sibTransId="{740621A3-2D71-4C7E-9436-4E6E4ADC0AC4}"/>
    <dgm:cxn modelId="{F4E0407D-555A-477B-B028-E8B4D3CE5C50}" type="presOf" srcId="{000C8477-9EA1-4484-B999-4D3239008C39}" destId="{35B45121-F8BD-47D1-BCC1-F63DD8C5B3E6}" srcOrd="0" destOrd="0" presId="urn:microsoft.com/office/officeart/2005/8/layout/vList5"/>
    <dgm:cxn modelId="{F5F8DE82-CE29-4E3D-8C0A-01D09741A6A4}" type="presOf" srcId="{7405F295-F362-4D14-9A55-1B35B9389641}" destId="{4741DD76-B5DF-47A3-AF14-B3AFAA617252}" srcOrd="0" destOrd="0" presId="urn:microsoft.com/office/officeart/2005/8/layout/vList5"/>
    <dgm:cxn modelId="{88A05992-BF25-4B61-BC2A-73FF75670546}" srcId="{DF8BB98A-9C6F-4392-9E39-ECEDA67401F9}" destId="{5B7FFA25-37AB-4BFF-9646-50FF5BCFDE52}" srcOrd="0" destOrd="0" parTransId="{4EE6D43C-673E-40E8-905D-4AE1FD3D62E8}" sibTransId="{43744381-8E8C-4B10-8894-2666826AEE89}"/>
    <dgm:cxn modelId="{7A30859B-92FD-409A-8037-B734F5DE94E9}" type="presOf" srcId="{E82514E2-E5EC-4D23-A6E1-EBB0F53B3F3C}" destId="{F756691C-0BA7-4EF3-A8B4-24F34271AAE5}" srcOrd="0" destOrd="0" presId="urn:microsoft.com/office/officeart/2005/8/layout/vList5"/>
    <dgm:cxn modelId="{1CAC2CAE-DE8F-4FD0-995E-9BD1BDD6619F}" srcId="{DF8BB98A-9C6F-4392-9E39-ECEDA67401F9}" destId="{7405F295-F362-4D14-9A55-1B35B9389641}" srcOrd="2" destOrd="0" parTransId="{E30B0A04-462E-4561-A21B-5587FBCB1806}" sibTransId="{A35F7FBF-F8CD-4319-A708-4845305068B8}"/>
    <dgm:cxn modelId="{059DC1AE-3B13-468F-8A3D-B51C63FBEFDB}" type="presOf" srcId="{DDE04A35-EE10-4F28-90DE-DABB359F1868}" destId="{E42CDC7E-1ABD-4D48-8B34-5C8C36986757}" srcOrd="0" destOrd="0" presId="urn:microsoft.com/office/officeart/2005/8/layout/vList5"/>
    <dgm:cxn modelId="{CB7D7FBF-18C1-459B-B09B-0D5A5CCF1D57}" type="presOf" srcId="{A443FD87-4B3A-4601-BD74-D31508DF5385}" destId="{ECCBFCA7-B828-4DA2-9328-E5731CA57B08}" srcOrd="0" destOrd="0" presId="urn:microsoft.com/office/officeart/2005/8/layout/vList5"/>
    <dgm:cxn modelId="{E774C3D0-8ADB-4C34-8738-81B1C2E49A2F}" type="presOf" srcId="{378B917D-4F7F-4F83-9EAA-6861504A2A4C}" destId="{ECCBFCA7-B828-4DA2-9328-E5731CA57B08}" srcOrd="0" destOrd="1" presId="urn:microsoft.com/office/officeart/2005/8/layout/vList5"/>
    <dgm:cxn modelId="{C0E265E9-2ED8-44E6-8345-22093DC76127}" type="presOf" srcId="{DF8BB98A-9C6F-4392-9E39-ECEDA67401F9}" destId="{A94B3635-573E-4D6A-8908-B4E697D053D7}" srcOrd="0" destOrd="0" presId="urn:microsoft.com/office/officeart/2005/8/layout/vList5"/>
    <dgm:cxn modelId="{600236FC-67E0-4B9A-8460-43267D3839FB}" srcId="{507C4A40-F124-4B51-A8CF-D20788BBDBAD}" destId="{A443FD87-4B3A-4601-BD74-D31508DF5385}" srcOrd="0" destOrd="0" parTransId="{CF719345-E2F2-42B1-93D1-633B5E5AD126}" sibTransId="{E8633DD6-9075-424B-B68F-232DD216A0C8}"/>
    <dgm:cxn modelId="{F26DF8FF-2DA5-4101-A6CA-7DB751878177}" srcId="{DF8BB98A-9C6F-4392-9E39-ECEDA67401F9}" destId="{E82514E2-E5EC-4D23-A6E1-EBB0F53B3F3C}" srcOrd="1" destOrd="0" parTransId="{0C9EC8D6-2F33-46D7-99A7-6B083F64105B}" sibTransId="{F008AF98-E56C-4FAD-BD8D-A64543188C4E}"/>
    <dgm:cxn modelId="{66CD9238-F09E-4E09-9F68-650CB7F85147}" type="presParOf" srcId="{A94B3635-573E-4D6A-8908-B4E697D053D7}" destId="{53D5D533-895F-4FC1-8EF5-7B2343DE2AF6}" srcOrd="0" destOrd="0" presId="urn:microsoft.com/office/officeart/2005/8/layout/vList5"/>
    <dgm:cxn modelId="{7F21F2CB-E09C-4BB9-87D6-BE80692FB74B}" type="presParOf" srcId="{53D5D533-895F-4FC1-8EF5-7B2343DE2AF6}" destId="{1DC1E346-4D23-4E95-AF39-D9CA2DD48554}" srcOrd="0" destOrd="0" presId="urn:microsoft.com/office/officeart/2005/8/layout/vList5"/>
    <dgm:cxn modelId="{E6BEF7CF-7257-48C3-B10C-150CA87784A1}" type="presParOf" srcId="{53D5D533-895F-4FC1-8EF5-7B2343DE2AF6}" destId="{35B45121-F8BD-47D1-BCC1-F63DD8C5B3E6}" srcOrd="1" destOrd="0" presId="urn:microsoft.com/office/officeart/2005/8/layout/vList5"/>
    <dgm:cxn modelId="{0C94D0F3-A3A9-4BB7-A6C9-E193E963DC05}" type="presParOf" srcId="{A94B3635-573E-4D6A-8908-B4E697D053D7}" destId="{4DE2AD16-E9ED-4526-8A67-B883EE50C970}" srcOrd="1" destOrd="0" presId="urn:microsoft.com/office/officeart/2005/8/layout/vList5"/>
    <dgm:cxn modelId="{679FC143-D8FA-402D-A255-E71712429D42}" type="presParOf" srcId="{A94B3635-573E-4D6A-8908-B4E697D053D7}" destId="{6EA08EFE-55EF-4A1C-BE48-F34DD2E661C4}" srcOrd="2" destOrd="0" presId="urn:microsoft.com/office/officeart/2005/8/layout/vList5"/>
    <dgm:cxn modelId="{937BEBC5-C789-4D46-B11B-F5D22A1F862B}" type="presParOf" srcId="{6EA08EFE-55EF-4A1C-BE48-F34DD2E661C4}" destId="{F756691C-0BA7-4EF3-A8B4-24F34271AAE5}" srcOrd="0" destOrd="0" presId="urn:microsoft.com/office/officeart/2005/8/layout/vList5"/>
    <dgm:cxn modelId="{70BC5A5B-27FB-4B3A-8469-E72348726CB4}" type="presParOf" srcId="{6EA08EFE-55EF-4A1C-BE48-F34DD2E661C4}" destId="{E42CDC7E-1ABD-4D48-8B34-5C8C36986757}" srcOrd="1" destOrd="0" presId="urn:microsoft.com/office/officeart/2005/8/layout/vList5"/>
    <dgm:cxn modelId="{3F93DF65-C209-4E23-AA07-58CCA6FFFA1A}" type="presParOf" srcId="{A94B3635-573E-4D6A-8908-B4E697D053D7}" destId="{ABE1F801-9DF7-4CD3-A085-9DF6E62AAE04}" srcOrd="3" destOrd="0" presId="urn:microsoft.com/office/officeart/2005/8/layout/vList5"/>
    <dgm:cxn modelId="{0B3B59F5-D54D-4E69-9750-EF3992215490}" type="presParOf" srcId="{A94B3635-573E-4D6A-8908-B4E697D053D7}" destId="{0E3F61CC-0D69-45A9-A969-D6EE982F4D8E}" srcOrd="4" destOrd="0" presId="urn:microsoft.com/office/officeart/2005/8/layout/vList5"/>
    <dgm:cxn modelId="{00DF7767-8F2B-4974-BB91-30CAF35EF142}" type="presParOf" srcId="{0E3F61CC-0D69-45A9-A969-D6EE982F4D8E}" destId="{4741DD76-B5DF-47A3-AF14-B3AFAA617252}" srcOrd="0" destOrd="0" presId="urn:microsoft.com/office/officeart/2005/8/layout/vList5"/>
    <dgm:cxn modelId="{5CDEB75B-4665-45EE-9F3E-05B429037E3B}" type="presParOf" srcId="{0E3F61CC-0D69-45A9-A969-D6EE982F4D8E}" destId="{D4086C31-75E8-4DF0-8E1D-B7261CD501DD}" srcOrd="1" destOrd="0" presId="urn:microsoft.com/office/officeart/2005/8/layout/vList5"/>
    <dgm:cxn modelId="{1E68E041-3C87-4C48-A9DA-D57621BFB5ED}" type="presParOf" srcId="{A94B3635-573E-4D6A-8908-B4E697D053D7}" destId="{2CD6AA9E-69ED-4B3C-9851-2C1A19126EB9}" srcOrd="5" destOrd="0" presId="urn:microsoft.com/office/officeart/2005/8/layout/vList5"/>
    <dgm:cxn modelId="{F9B0E57C-0D91-4EDC-9354-13B72B067CED}" type="presParOf" srcId="{A94B3635-573E-4D6A-8908-B4E697D053D7}" destId="{B1A36C06-3826-4FA7-8B91-1941F3E1E257}" srcOrd="6" destOrd="0" presId="urn:microsoft.com/office/officeart/2005/8/layout/vList5"/>
    <dgm:cxn modelId="{F4CC81B1-8825-4236-92ED-2EC109C623B9}" type="presParOf" srcId="{B1A36C06-3826-4FA7-8B91-1941F3E1E257}" destId="{48E3E8CC-6A59-4C66-999A-E4C8373DEBC5}" srcOrd="0" destOrd="0" presId="urn:microsoft.com/office/officeart/2005/8/layout/vList5"/>
    <dgm:cxn modelId="{A7C9D513-08FC-4704-B819-2884EBEE3985}" type="presParOf" srcId="{B1A36C06-3826-4FA7-8B91-1941F3E1E257}" destId="{ECCBFCA7-B828-4DA2-9328-E5731CA57B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0B7C95-89E6-4AB5-8EB0-CDE7BB16444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3DB29A2-3FDE-40AA-AB71-5C32F4F60DB5}">
      <dgm:prSet phldrT="[Text]" custT="1"/>
      <dgm:spPr/>
      <dgm:t>
        <a:bodyPr/>
        <a:lstStyle/>
        <a:p>
          <a:pPr algn="l"/>
          <a:r>
            <a:rPr lang="en-US" sz="2400"/>
            <a:t>Helium SW Debug Config Launch</a:t>
          </a:r>
        </a:p>
      </dgm:t>
    </dgm:pt>
    <dgm:pt modelId="{116C8025-502B-4546-B83A-7923446E6BA1}" type="parTrans" cxnId="{C936E035-A23E-4F2C-BF5E-6A337F9014BA}">
      <dgm:prSet/>
      <dgm:spPr/>
      <dgm:t>
        <a:bodyPr/>
        <a:lstStyle/>
        <a:p>
          <a:endParaRPr lang="en-US"/>
        </a:p>
      </dgm:t>
    </dgm:pt>
    <dgm:pt modelId="{9AB1DFE1-D6FE-481D-BE57-B4DF3DA52BB4}" type="sibTrans" cxnId="{C936E035-A23E-4F2C-BF5E-6A337F9014BA}">
      <dgm:prSet/>
      <dgm:spPr/>
      <dgm:t>
        <a:bodyPr/>
        <a:lstStyle/>
        <a:p>
          <a:endParaRPr lang="en-US"/>
        </a:p>
      </dgm:t>
    </dgm:pt>
    <dgm:pt modelId="{8AF121D9-5F7E-4DE4-AE43-BEB2B34CC71B}">
      <dgm:prSet phldrT="[Text]" custT="1"/>
      <dgm:spPr/>
      <dgm:t>
        <a:bodyPr/>
        <a:lstStyle/>
        <a:p>
          <a:pPr algn="l">
            <a:buFont typeface="Arial" panose="020B0604020202020204" pitchFamily="34" charset="0"/>
            <a:buChar char="•"/>
          </a:pPr>
          <a:r>
            <a:rPr lang="en-US" sz="1400"/>
            <a:t>Launching the session is closely tied and under the Control of the Helium SW Debugger</a:t>
          </a:r>
        </a:p>
      </dgm:t>
    </dgm:pt>
    <dgm:pt modelId="{35599215-2A1D-4120-9781-CA8D634D6B2F}" type="parTrans" cxnId="{8B399E13-5751-4484-8A8C-16A5D857EF68}">
      <dgm:prSet/>
      <dgm:spPr/>
      <dgm:t>
        <a:bodyPr/>
        <a:lstStyle/>
        <a:p>
          <a:endParaRPr lang="en-US"/>
        </a:p>
      </dgm:t>
    </dgm:pt>
    <dgm:pt modelId="{9ACBDE57-DDFB-4293-819F-66B8CF5ED32C}" type="sibTrans" cxnId="{8B399E13-5751-4484-8A8C-16A5D857EF68}">
      <dgm:prSet/>
      <dgm:spPr/>
      <dgm:t>
        <a:bodyPr/>
        <a:lstStyle/>
        <a:p>
          <a:endParaRPr lang="en-US"/>
        </a:p>
      </dgm:t>
    </dgm:pt>
    <dgm:pt modelId="{1F9A9486-6D59-4D50-84AB-1E511B64A87E}">
      <dgm:prSet phldrT="[Text]" custT="1"/>
      <dgm:spPr/>
      <dgm:t>
        <a:bodyPr/>
        <a:lstStyle/>
        <a:p>
          <a:pPr marL="0" lvl="0" indent="0" algn="l" defTabSz="1066800">
            <a:lnSpc>
              <a:spcPct val="90000"/>
            </a:lnSpc>
            <a:spcBef>
              <a:spcPct val="0"/>
            </a:spcBef>
            <a:spcAft>
              <a:spcPct val="35000"/>
            </a:spcAft>
            <a:buNone/>
          </a:pPr>
          <a:r>
            <a:rPr lang="en-US" sz="2400" kern="1200" dirty="0">
              <a:solidFill>
                <a:srgbClr val="FFFFFF"/>
              </a:solidFill>
              <a:latin typeface="Arial"/>
              <a:ea typeface="+mn-ea"/>
              <a:cs typeface="+mn-cs"/>
            </a:rPr>
            <a:t>Walk Up Connection </a:t>
          </a:r>
        </a:p>
      </dgm:t>
    </dgm:pt>
    <dgm:pt modelId="{F163F9DE-8B53-45F7-A488-5920817B729F}" type="parTrans" cxnId="{CACE0761-90B3-46AA-9924-38A5803BE55C}">
      <dgm:prSet/>
      <dgm:spPr/>
      <dgm:t>
        <a:bodyPr/>
        <a:lstStyle/>
        <a:p>
          <a:endParaRPr lang="en-US"/>
        </a:p>
      </dgm:t>
    </dgm:pt>
    <dgm:pt modelId="{40ED05B6-113A-4822-8F37-93F729391729}" type="sibTrans" cxnId="{CACE0761-90B3-46AA-9924-38A5803BE55C}">
      <dgm:prSet/>
      <dgm:spPr/>
      <dgm:t>
        <a:bodyPr/>
        <a:lstStyle/>
        <a:p>
          <a:endParaRPr lang="en-US"/>
        </a:p>
      </dgm:t>
    </dgm:pt>
    <dgm:pt modelId="{4EF7D7DA-A7AE-4FBF-96BA-7EE5C6E46A3A}">
      <dgm:prSet phldrT="[Text]" custT="1"/>
      <dgm:spPr/>
      <dgm:t>
        <a:bodyPr/>
        <a:lstStyle/>
        <a:p>
          <a:r>
            <a:rPr lang="en-US" sz="1400" kern="1200">
              <a:latin typeface="Arial"/>
              <a:cs typeface="Arial"/>
            </a:rPr>
            <a:t>Connect to already Running Simulation on PZ1/</a:t>
          </a:r>
          <a:r>
            <a:rPr lang="en-US" sz="1400" kern="1200">
              <a:solidFill>
                <a:srgbClr val="262626">
                  <a:hueOff val="0"/>
                  <a:satOff val="0"/>
                  <a:lumOff val="0"/>
                  <a:alphaOff val="0"/>
                </a:srgbClr>
              </a:solidFill>
              <a:latin typeface="Arial"/>
              <a:ea typeface="+mn-ea"/>
              <a:cs typeface="Arial"/>
            </a:rPr>
            <a:t>PZ2 or Protium</a:t>
          </a:r>
        </a:p>
      </dgm:t>
    </dgm:pt>
    <dgm:pt modelId="{92725475-FA04-4C38-AB3E-81C7B0A6D8F0}" type="parTrans" cxnId="{E4ECBFEE-D689-4A7A-B713-E470B8A91324}">
      <dgm:prSet/>
      <dgm:spPr/>
      <dgm:t>
        <a:bodyPr/>
        <a:lstStyle/>
        <a:p>
          <a:endParaRPr lang="en-US"/>
        </a:p>
      </dgm:t>
    </dgm:pt>
    <dgm:pt modelId="{7E9970B3-2F01-47E7-9653-BAD1B5F56D25}" type="sibTrans" cxnId="{E4ECBFEE-D689-4A7A-B713-E470B8A91324}">
      <dgm:prSet/>
      <dgm:spPr/>
      <dgm:t>
        <a:bodyPr/>
        <a:lstStyle/>
        <a:p>
          <a:endParaRPr lang="en-US"/>
        </a:p>
      </dgm:t>
    </dgm:pt>
    <dgm:pt modelId="{E249A1F0-F90F-4B14-89E0-268665FE7724}">
      <dgm:prSet phldrT="[Text]" custT="1"/>
      <dgm:spPr/>
      <dgm:t>
        <a:bodyPr/>
        <a:lstStyle/>
        <a:p>
          <a:r>
            <a:rPr lang="en-US" sz="1400" kern="1200"/>
            <a:t>Detach simulation from Helium SW Debugger on the Go without killing the run and continue simulation</a:t>
          </a:r>
        </a:p>
      </dgm:t>
    </dgm:pt>
    <dgm:pt modelId="{446BEEFD-482F-4D80-92DE-C850DF8E2B05}" type="parTrans" cxnId="{1B4B60AB-E6A8-449C-9E9D-65D03781387B}">
      <dgm:prSet/>
      <dgm:spPr/>
      <dgm:t>
        <a:bodyPr/>
        <a:lstStyle/>
        <a:p>
          <a:endParaRPr lang="en-US"/>
        </a:p>
      </dgm:t>
    </dgm:pt>
    <dgm:pt modelId="{A8FAFBA3-0188-401D-919F-59A5342A1E15}" type="sibTrans" cxnId="{1B4B60AB-E6A8-449C-9E9D-65D03781387B}">
      <dgm:prSet/>
      <dgm:spPr/>
      <dgm:t>
        <a:bodyPr/>
        <a:lstStyle/>
        <a:p>
          <a:endParaRPr lang="en-US"/>
        </a:p>
      </dgm:t>
    </dgm:pt>
    <dgm:pt modelId="{8696E8D0-A4FB-421E-8480-5E926BAFD82A}">
      <dgm:prSet phldrT="[Text]" custT="1"/>
      <dgm:spPr/>
      <dgm:t>
        <a:bodyPr/>
        <a:lstStyle/>
        <a:p>
          <a:r>
            <a:rPr lang="en-US" sz="1400" kern="1200"/>
            <a:t>Remote Host connection</a:t>
          </a:r>
        </a:p>
      </dgm:t>
    </dgm:pt>
    <dgm:pt modelId="{91BEEF80-7353-4F33-B352-57A0C3DE766C}" type="parTrans" cxnId="{5AAB5D3E-5DAD-48B6-B2A2-E77AA4BCFEF1}">
      <dgm:prSet/>
      <dgm:spPr/>
      <dgm:t>
        <a:bodyPr/>
        <a:lstStyle/>
        <a:p>
          <a:endParaRPr lang="en-US"/>
        </a:p>
      </dgm:t>
    </dgm:pt>
    <dgm:pt modelId="{8F3EFA87-D210-434C-9EA8-2F7FFA60CB62}" type="sibTrans" cxnId="{5AAB5D3E-5DAD-48B6-B2A2-E77AA4BCFEF1}">
      <dgm:prSet/>
      <dgm:spPr/>
      <dgm:t>
        <a:bodyPr/>
        <a:lstStyle/>
        <a:p>
          <a:endParaRPr lang="en-US"/>
        </a:p>
      </dgm:t>
    </dgm:pt>
    <dgm:pt modelId="{77E66A7A-C0D9-4F85-93C2-4D8A75D89A08}">
      <dgm:prSet phldrT="[Text]" custT="1"/>
      <dgm:spPr/>
      <dgm:t>
        <a:bodyPr/>
        <a:lstStyle/>
        <a:p>
          <a:pPr algn="l"/>
          <a:r>
            <a:rPr lang="en-US" sz="1400"/>
            <a:t>Customize the commands quickly in GUI before launch</a:t>
          </a:r>
        </a:p>
      </dgm:t>
    </dgm:pt>
    <dgm:pt modelId="{8C798200-BF3A-49EB-8592-321E7B8D5F8A}" type="parTrans" cxnId="{8136C27B-2066-4A34-8700-DD6E12FEF1CB}">
      <dgm:prSet/>
      <dgm:spPr/>
      <dgm:t>
        <a:bodyPr/>
        <a:lstStyle/>
        <a:p>
          <a:endParaRPr lang="en-US"/>
        </a:p>
      </dgm:t>
    </dgm:pt>
    <dgm:pt modelId="{A8FEE0C9-05CC-40BC-B821-097C642544F5}" type="sibTrans" cxnId="{8136C27B-2066-4A34-8700-DD6E12FEF1CB}">
      <dgm:prSet/>
      <dgm:spPr/>
      <dgm:t>
        <a:bodyPr/>
        <a:lstStyle/>
        <a:p>
          <a:endParaRPr lang="en-US"/>
        </a:p>
      </dgm:t>
    </dgm:pt>
    <dgm:pt modelId="{F78E6580-4411-4461-BC26-379FC039C711}">
      <dgm:prSet phldrT="[Text]" custT="1"/>
      <dgm:spPr/>
      <dgm:t>
        <a:bodyPr/>
        <a:lstStyle/>
        <a:p>
          <a:pPr algn="l"/>
          <a:r>
            <a:rPr lang="en-US" sz="1400">
              <a:latin typeface="Arial"/>
              <a:cs typeface="Arial"/>
            </a:rPr>
            <a:t>Create/Save customized Run, Debug settings associated with a given platform</a:t>
          </a:r>
          <a:endParaRPr lang="en-US" sz="1400"/>
        </a:p>
      </dgm:t>
    </dgm:pt>
    <dgm:pt modelId="{A3EA11CE-9D19-4F0D-9504-DCD01BA867B5}" type="parTrans" cxnId="{26338660-AC53-4770-9431-18F01D7349DD}">
      <dgm:prSet/>
      <dgm:spPr/>
      <dgm:t>
        <a:bodyPr/>
        <a:lstStyle/>
        <a:p>
          <a:endParaRPr lang="en-US"/>
        </a:p>
      </dgm:t>
    </dgm:pt>
    <dgm:pt modelId="{C2D42A5D-D832-4DE3-9766-09C8F2850D8A}" type="sibTrans" cxnId="{26338660-AC53-4770-9431-18F01D7349DD}">
      <dgm:prSet/>
      <dgm:spPr/>
      <dgm:t>
        <a:bodyPr/>
        <a:lstStyle/>
        <a:p>
          <a:endParaRPr lang="en-US"/>
        </a:p>
      </dgm:t>
    </dgm:pt>
    <dgm:pt modelId="{52AD84DE-C9B2-4AB9-B9E1-49C4B333E7D9}">
      <dgm:prSet custT="1"/>
      <dgm:spPr/>
      <dgm:t>
        <a:bodyPr/>
        <a:lstStyle/>
        <a:p>
          <a:pPr algn="l"/>
          <a:r>
            <a:rPr lang="en-US" sz="1400">
              <a:latin typeface="Arial"/>
              <a:cs typeface="Arial"/>
            </a:rPr>
            <a:t>Change software images, associated symbols using the Images/Symbols tab and launch multiple SW runs without closing the GUI.</a:t>
          </a:r>
          <a:endParaRPr lang="en-US" sz="1400">
            <a:cs typeface="Arial"/>
          </a:endParaRPr>
        </a:p>
      </dgm:t>
    </dgm:pt>
    <dgm:pt modelId="{64E146E8-E568-4CBF-97CB-78285597A54C}" type="parTrans" cxnId="{BB9D824F-45D6-4D46-BD74-226EC78D8BB8}">
      <dgm:prSet/>
      <dgm:spPr/>
      <dgm:t>
        <a:bodyPr/>
        <a:lstStyle/>
        <a:p>
          <a:endParaRPr lang="en-US"/>
        </a:p>
      </dgm:t>
    </dgm:pt>
    <dgm:pt modelId="{22DA9EA1-B29A-441A-93C0-98B87C293274}" type="sibTrans" cxnId="{BB9D824F-45D6-4D46-BD74-226EC78D8BB8}">
      <dgm:prSet/>
      <dgm:spPr/>
      <dgm:t>
        <a:bodyPr/>
        <a:lstStyle/>
        <a:p>
          <a:endParaRPr lang="en-US"/>
        </a:p>
      </dgm:t>
    </dgm:pt>
    <dgm:pt modelId="{8EA0F66B-6C2D-4DCC-AFB6-2A38EF2E287D}">
      <dgm:prSet phldrT="[Text]" custT="1"/>
      <dgm:spPr/>
      <dgm:t>
        <a:bodyPr/>
        <a:lstStyle/>
        <a:p>
          <a:pPr algn="l">
            <a:buFont typeface="Arial" panose="020B0604020202020204" pitchFamily="34" charset="0"/>
            <a:buChar char="•"/>
          </a:pPr>
          <a:r>
            <a:rPr lang="en-US" sz="1400"/>
            <a:t>This approach allows interactively setting breakpoints at points of interest before starting the debug session</a:t>
          </a:r>
          <a:endParaRPr lang="en-US" sz="1400">
            <a:cs typeface="Arial"/>
          </a:endParaRPr>
        </a:p>
      </dgm:t>
    </dgm:pt>
    <dgm:pt modelId="{D4D93720-0DFA-4183-B846-973624D849CA}" type="parTrans" cxnId="{8A689965-21E3-48DD-89FC-E8C4331333CA}">
      <dgm:prSet/>
      <dgm:spPr/>
      <dgm:t>
        <a:bodyPr/>
        <a:lstStyle/>
        <a:p>
          <a:endParaRPr lang="en-US"/>
        </a:p>
      </dgm:t>
    </dgm:pt>
    <dgm:pt modelId="{2253A9FE-ACDB-4B58-8E56-97BE0B80F690}" type="sibTrans" cxnId="{8A689965-21E3-48DD-89FC-E8C4331333CA}">
      <dgm:prSet/>
      <dgm:spPr/>
      <dgm:t>
        <a:bodyPr/>
        <a:lstStyle/>
        <a:p>
          <a:endParaRPr lang="en-US"/>
        </a:p>
      </dgm:t>
    </dgm:pt>
    <dgm:pt modelId="{8AB66804-F7A9-4181-BA12-2AF9FDDC8B8E}">
      <dgm:prSet phldrT="[Text]" custT="1"/>
      <dgm:spPr/>
      <dgm:t>
        <a:bodyPr/>
        <a:lstStyle/>
        <a:p>
          <a:r>
            <a:rPr lang="en-US" sz="1400" kern="1200" dirty="0"/>
            <a:t>Attach simulator to Helium SW Debugger by selecting PID from the prompted window</a:t>
          </a:r>
        </a:p>
      </dgm:t>
    </dgm:pt>
    <dgm:pt modelId="{C5C9008D-396E-4CF6-891E-AF205A35A4AE}" type="parTrans" cxnId="{C65AA77F-2AFD-42B2-9F56-72DE385857BF}">
      <dgm:prSet/>
      <dgm:spPr/>
      <dgm:t>
        <a:bodyPr/>
        <a:lstStyle/>
        <a:p>
          <a:endParaRPr lang="en-US"/>
        </a:p>
      </dgm:t>
    </dgm:pt>
    <dgm:pt modelId="{C482499A-0470-473D-B1DD-0C02608FAF96}" type="sibTrans" cxnId="{C65AA77F-2AFD-42B2-9F56-72DE385857BF}">
      <dgm:prSet/>
      <dgm:spPr/>
      <dgm:t>
        <a:bodyPr/>
        <a:lstStyle/>
        <a:p>
          <a:endParaRPr lang="en-US"/>
        </a:p>
      </dgm:t>
    </dgm:pt>
    <dgm:pt modelId="{58AC0542-2B2A-4B7F-8BA6-F573349CDE3A}">
      <dgm:prSet phldrT="[Text]" custT="1"/>
      <dgm:spPr/>
      <dgm:t>
        <a:bodyPr/>
        <a:lstStyle/>
        <a:p>
          <a:r>
            <a:rPr lang="en-US" sz="1400" kern="1200"/>
            <a:t>Debugging Symbols (e.g. </a:t>
          </a:r>
          <a:r>
            <a:rPr lang="en-US" sz="1400" kern="1200" err="1"/>
            <a:t>vmlinux</a:t>
          </a:r>
          <a:r>
            <a:rPr lang="en-US" sz="1400" kern="1200"/>
            <a:t>) and source code location information can be added after attachment using the </a:t>
          </a:r>
          <a:r>
            <a:rPr lang="en-US" sz="1400" kern="1200" err="1"/>
            <a:t>esw</a:t>
          </a:r>
          <a:r>
            <a:rPr lang="en-US" sz="1400" kern="1200"/>
            <a:t> </a:t>
          </a:r>
          <a:r>
            <a:rPr lang="en-US" sz="1400" kern="1200" err="1"/>
            <a:t>Tcl</a:t>
          </a:r>
          <a:r>
            <a:rPr lang="en-US" sz="1400" kern="1200"/>
            <a:t> command</a:t>
          </a:r>
        </a:p>
      </dgm:t>
    </dgm:pt>
    <dgm:pt modelId="{390F15BF-5D5A-46B2-92CB-ABC24F9BC544}" type="parTrans" cxnId="{21CCE1A8-E069-4D5F-8C1D-38F1C0F2BB77}">
      <dgm:prSet/>
      <dgm:spPr/>
      <dgm:t>
        <a:bodyPr/>
        <a:lstStyle/>
        <a:p>
          <a:endParaRPr lang="en-US"/>
        </a:p>
      </dgm:t>
    </dgm:pt>
    <dgm:pt modelId="{106D1BFC-0BE1-46A2-A10D-EB727E425D76}" type="sibTrans" cxnId="{21CCE1A8-E069-4D5F-8C1D-38F1C0F2BB77}">
      <dgm:prSet/>
      <dgm:spPr/>
      <dgm:t>
        <a:bodyPr/>
        <a:lstStyle/>
        <a:p>
          <a:endParaRPr lang="en-US"/>
        </a:p>
      </dgm:t>
    </dgm:pt>
    <dgm:pt modelId="{36E09931-AEE0-4B24-A47A-D359C56E474B}">
      <dgm:prSet phldrT="[Text]" custT="1"/>
      <dgm:spPr/>
      <dgm:t>
        <a:bodyPr/>
        <a:lstStyle/>
        <a:p>
          <a:r>
            <a:rPr lang="en-US" sz="1400" kern="1200">
              <a:solidFill>
                <a:srgbClr val="262626">
                  <a:hueOff val="0"/>
                  <a:satOff val="0"/>
                  <a:lumOff val="0"/>
                  <a:alphaOff val="0"/>
                </a:srgbClr>
              </a:solidFill>
              <a:latin typeface="Arial"/>
              <a:ea typeface="+mn-ea"/>
              <a:cs typeface="Arial"/>
            </a:rPr>
            <a:t>On Demand connect with Helium SW debugger after reaching the simulation run to an interested point</a:t>
          </a:r>
        </a:p>
      </dgm:t>
    </dgm:pt>
    <dgm:pt modelId="{D78229A9-2AB0-4BD2-AF83-1583F73C39B0}" type="sibTrans" cxnId="{E220FA53-9D3A-4721-96CD-2A266FF95CB9}">
      <dgm:prSet/>
      <dgm:spPr/>
      <dgm:t>
        <a:bodyPr/>
        <a:lstStyle/>
        <a:p>
          <a:endParaRPr lang="en-US"/>
        </a:p>
      </dgm:t>
    </dgm:pt>
    <dgm:pt modelId="{129B705A-77B9-42FA-87F9-10F432C0E546}" type="parTrans" cxnId="{E220FA53-9D3A-4721-96CD-2A266FF95CB9}">
      <dgm:prSet/>
      <dgm:spPr/>
      <dgm:t>
        <a:bodyPr/>
        <a:lstStyle/>
        <a:p>
          <a:endParaRPr lang="en-US"/>
        </a:p>
      </dgm:t>
    </dgm:pt>
    <dgm:pt modelId="{A750F599-8016-4424-985A-DAFBFE14940B}" type="pres">
      <dgm:prSet presAssocID="{3A0B7C95-89E6-4AB5-8EB0-CDE7BB16444A}" presName="linear" presStyleCnt="0">
        <dgm:presLayoutVars>
          <dgm:dir/>
          <dgm:animLvl val="lvl"/>
          <dgm:resizeHandles val="exact"/>
        </dgm:presLayoutVars>
      </dgm:prSet>
      <dgm:spPr/>
    </dgm:pt>
    <dgm:pt modelId="{62052F62-722B-4FB0-B677-F58DCD5E2179}" type="pres">
      <dgm:prSet presAssocID="{13DB29A2-3FDE-40AA-AB71-5C32F4F60DB5}" presName="parentLin" presStyleCnt="0"/>
      <dgm:spPr/>
    </dgm:pt>
    <dgm:pt modelId="{00FBCEB9-7AD9-4CC9-8CDA-F22519770A66}" type="pres">
      <dgm:prSet presAssocID="{13DB29A2-3FDE-40AA-AB71-5C32F4F60DB5}" presName="parentLeftMargin" presStyleLbl="node1" presStyleIdx="0" presStyleCnt="2"/>
      <dgm:spPr/>
    </dgm:pt>
    <dgm:pt modelId="{81D6664E-BD7F-45F7-9D82-EBB8BCE7190C}" type="pres">
      <dgm:prSet presAssocID="{13DB29A2-3FDE-40AA-AB71-5C32F4F60DB5}" presName="parentText" presStyleLbl="node1" presStyleIdx="0" presStyleCnt="2">
        <dgm:presLayoutVars>
          <dgm:chMax val="0"/>
          <dgm:bulletEnabled val="1"/>
        </dgm:presLayoutVars>
      </dgm:prSet>
      <dgm:spPr/>
    </dgm:pt>
    <dgm:pt modelId="{5C19956F-8CF8-40B9-802E-646FD507EE8B}" type="pres">
      <dgm:prSet presAssocID="{13DB29A2-3FDE-40AA-AB71-5C32F4F60DB5}" presName="negativeSpace" presStyleCnt="0"/>
      <dgm:spPr/>
    </dgm:pt>
    <dgm:pt modelId="{FCCA7F6D-6E13-4EED-B94B-834731E909A7}" type="pres">
      <dgm:prSet presAssocID="{13DB29A2-3FDE-40AA-AB71-5C32F4F60DB5}" presName="childText" presStyleLbl="conFgAcc1" presStyleIdx="0" presStyleCnt="2" custScaleX="100000">
        <dgm:presLayoutVars>
          <dgm:bulletEnabled val="1"/>
        </dgm:presLayoutVars>
      </dgm:prSet>
      <dgm:spPr/>
    </dgm:pt>
    <dgm:pt modelId="{7F38093B-F110-4F1A-A41B-A03C896C5A06}" type="pres">
      <dgm:prSet presAssocID="{9AB1DFE1-D6FE-481D-BE57-B4DF3DA52BB4}" presName="spaceBetweenRectangles" presStyleCnt="0"/>
      <dgm:spPr/>
    </dgm:pt>
    <dgm:pt modelId="{C077F728-0A43-4C80-950E-C014C662EF36}" type="pres">
      <dgm:prSet presAssocID="{1F9A9486-6D59-4D50-84AB-1E511B64A87E}" presName="parentLin" presStyleCnt="0"/>
      <dgm:spPr/>
    </dgm:pt>
    <dgm:pt modelId="{0807749B-3763-4B69-8EAD-9968C49338CC}" type="pres">
      <dgm:prSet presAssocID="{1F9A9486-6D59-4D50-84AB-1E511B64A87E}" presName="parentLeftMargin" presStyleLbl="node1" presStyleIdx="0" presStyleCnt="2"/>
      <dgm:spPr/>
    </dgm:pt>
    <dgm:pt modelId="{4DB31730-5E35-4DE5-9F6C-EF0B72AFCC2C}" type="pres">
      <dgm:prSet presAssocID="{1F9A9486-6D59-4D50-84AB-1E511B64A87E}" presName="parentText" presStyleLbl="node1" presStyleIdx="1" presStyleCnt="2">
        <dgm:presLayoutVars>
          <dgm:chMax val="0"/>
          <dgm:bulletEnabled val="1"/>
        </dgm:presLayoutVars>
      </dgm:prSet>
      <dgm:spPr/>
    </dgm:pt>
    <dgm:pt modelId="{A7ABCCC6-5E32-4B92-9083-E5A37833F4D5}" type="pres">
      <dgm:prSet presAssocID="{1F9A9486-6D59-4D50-84AB-1E511B64A87E}" presName="negativeSpace" presStyleCnt="0"/>
      <dgm:spPr/>
    </dgm:pt>
    <dgm:pt modelId="{BB4E3E93-CED4-4A62-8637-8216491F493D}" type="pres">
      <dgm:prSet presAssocID="{1F9A9486-6D59-4D50-84AB-1E511B64A87E}" presName="childText" presStyleLbl="conFgAcc1" presStyleIdx="1" presStyleCnt="2">
        <dgm:presLayoutVars>
          <dgm:bulletEnabled val="1"/>
        </dgm:presLayoutVars>
      </dgm:prSet>
      <dgm:spPr/>
    </dgm:pt>
  </dgm:ptLst>
  <dgm:cxnLst>
    <dgm:cxn modelId="{D819A703-117A-44BC-B51F-5B91474B0BF4}" type="presOf" srcId="{8EA0F66B-6C2D-4DCC-AFB6-2A38EF2E287D}" destId="{FCCA7F6D-6E13-4EED-B94B-834731E909A7}" srcOrd="0" destOrd="4" presId="urn:microsoft.com/office/officeart/2005/8/layout/list1"/>
    <dgm:cxn modelId="{A30A7408-798E-4CDE-B6A6-79DB3DC65589}" type="presOf" srcId="{3A0B7C95-89E6-4AB5-8EB0-CDE7BB16444A}" destId="{A750F599-8016-4424-985A-DAFBFE14940B}" srcOrd="0" destOrd="0" presId="urn:microsoft.com/office/officeart/2005/8/layout/list1"/>
    <dgm:cxn modelId="{8B399E13-5751-4484-8A8C-16A5D857EF68}" srcId="{13DB29A2-3FDE-40AA-AB71-5C32F4F60DB5}" destId="{8AF121D9-5F7E-4DE4-AE43-BEB2B34CC71B}" srcOrd="0" destOrd="0" parTransId="{35599215-2A1D-4120-9781-CA8D634D6B2F}" sibTransId="{9ACBDE57-DDFB-4293-819F-66B8CF5ED32C}"/>
    <dgm:cxn modelId="{C936E035-A23E-4F2C-BF5E-6A337F9014BA}" srcId="{3A0B7C95-89E6-4AB5-8EB0-CDE7BB16444A}" destId="{13DB29A2-3FDE-40AA-AB71-5C32F4F60DB5}" srcOrd="0" destOrd="0" parTransId="{116C8025-502B-4546-B83A-7923446E6BA1}" sibTransId="{9AB1DFE1-D6FE-481D-BE57-B4DF3DA52BB4}"/>
    <dgm:cxn modelId="{5AAB5D3E-5DAD-48B6-B2A2-E77AA4BCFEF1}" srcId="{1F9A9486-6D59-4D50-84AB-1E511B64A87E}" destId="{8696E8D0-A4FB-421E-8480-5E926BAFD82A}" srcOrd="5" destOrd="0" parTransId="{91BEEF80-7353-4F33-B352-57A0C3DE766C}" sibTransId="{8F3EFA87-D210-434C-9EA8-2F7FFA60CB62}"/>
    <dgm:cxn modelId="{26338660-AC53-4770-9431-18F01D7349DD}" srcId="{13DB29A2-3FDE-40AA-AB71-5C32F4F60DB5}" destId="{F78E6580-4411-4461-BC26-379FC039C711}" srcOrd="2" destOrd="0" parTransId="{A3EA11CE-9D19-4F0D-9504-DCD01BA867B5}" sibTransId="{C2D42A5D-D832-4DE3-9766-09C8F2850D8A}"/>
    <dgm:cxn modelId="{CACE0761-90B3-46AA-9924-38A5803BE55C}" srcId="{3A0B7C95-89E6-4AB5-8EB0-CDE7BB16444A}" destId="{1F9A9486-6D59-4D50-84AB-1E511B64A87E}" srcOrd="1" destOrd="0" parTransId="{F163F9DE-8B53-45F7-A488-5920817B729F}" sibTransId="{40ED05B6-113A-4822-8F37-93F729391729}"/>
    <dgm:cxn modelId="{8A689965-21E3-48DD-89FC-E8C4331333CA}" srcId="{13DB29A2-3FDE-40AA-AB71-5C32F4F60DB5}" destId="{8EA0F66B-6C2D-4DCC-AFB6-2A38EF2E287D}" srcOrd="4" destOrd="0" parTransId="{D4D93720-0DFA-4183-B846-973624D849CA}" sibTransId="{2253A9FE-ACDB-4B58-8E56-97BE0B80F690}"/>
    <dgm:cxn modelId="{3E0BEA47-C04F-4E57-9EF8-65CC4D4B6525}" type="presOf" srcId="{52AD84DE-C9B2-4AB9-B9E1-49C4B333E7D9}" destId="{FCCA7F6D-6E13-4EED-B94B-834731E909A7}" srcOrd="0" destOrd="3" presId="urn:microsoft.com/office/officeart/2005/8/layout/list1"/>
    <dgm:cxn modelId="{7DE5DA48-52ED-479F-AB83-0FD4BAC6D928}" type="presOf" srcId="{1F9A9486-6D59-4D50-84AB-1E511B64A87E}" destId="{4DB31730-5E35-4DE5-9F6C-EF0B72AFCC2C}" srcOrd="1" destOrd="0" presId="urn:microsoft.com/office/officeart/2005/8/layout/list1"/>
    <dgm:cxn modelId="{BB9D824F-45D6-4D46-BD74-226EC78D8BB8}" srcId="{13DB29A2-3FDE-40AA-AB71-5C32F4F60DB5}" destId="{52AD84DE-C9B2-4AB9-B9E1-49C4B333E7D9}" srcOrd="3" destOrd="0" parTransId="{64E146E8-E568-4CBF-97CB-78285597A54C}" sibTransId="{22DA9EA1-B29A-441A-93C0-98B87C293274}"/>
    <dgm:cxn modelId="{DD4BB771-C66C-465F-B76E-B2272BD29D3D}" type="presOf" srcId="{58AC0542-2B2A-4B7F-8BA6-F573349CDE3A}" destId="{BB4E3E93-CED4-4A62-8637-8216491F493D}" srcOrd="0" destOrd="4" presId="urn:microsoft.com/office/officeart/2005/8/layout/list1"/>
    <dgm:cxn modelId="{E220FA53-9D3A-4721-96CD-2A266FF95CB9}" srcId="{1F9A9486-6D59-4D50-84AB-1E511B64A87E}" destId="{36E09931-AEE0-4B24-A47A-D359C56E474B}" srcOrd="1" destOrd="0" parTransId="{129B705A-77B9-42FA-87F9-10F432C0E546}" sibTransId="{D78229A9-2AB0-4BD2-AF83-1583F73C39B0}"/>
    <dgm:cxn modelId="{81265379-FEFB-4A23-BA45-00BE9F18E8A2}" type="presOf" srcId="{4EF7D7DA-A7AE-4FBF-96BA-7EE5C6E46A3A}" destId="{BB4E3E93-CED4-4A62-8637-8216491F493D}" srcOrd="0" destOrd="0" presId="urn:microsoft.com/office/officeart/2005/8/layout/list1"/>
    <dgm:cxn modelId="{8136C27B-2066-4A34-8700-DD6E12FEF1CB}" srcId="{13DB29A2-3FDE-40AA-AB71-5C32F4F60DB5}" destId="{77E66A7A-C0D9-4F85-93C2-4D8A75D89A08}" srcOrd="1" destOrd="0" parTransId="{8C798200-BF3A-49EB-8592-321E7B8D5F8A}" sibTransId="{A8FEE0C9-05CC-40BC-B821-097C642544F5}"/>
    <dgm:cxn modelId="{07CFE67B-5506-41AE-89C3-3F78D61CFFDF}" type="presOf" srcId="{1F9A9486-6D59-4D50-84AB-1E511B64A87E}" destId="{0807749B-3763-4B69-8EAD-9968C49338CC}" srcOrd="0" destOrd="0" presId="urn:microsoft.com/office/officeart/2005/8/layout/list1"/>
    <dgm:cxn modelId="{C65AA77F-2AFD-42B2-9F56-72DE385857BF}" srcId="{1F9A9486-6D59-4D50-84AB-1E511B64A87E}" destId="{8AB66804-F7A9-4181-BA12-2AF9FDDC8B8E}" srcOrd="2" destOrd="0" parTransId="{C5C9008D-396E-4CF6-891E-AF205A35A4AE}" sibTransId="{C482499A-0470-473D-B1DD-0C02608FAF96}"/>
    <dgm:cxn modelId="{88A782A2-F167-4567-949D-F3F0B23A3B48}" type="presOf" srcId="{8696E8D0-A4FB-421E-8480-5E926BAFD82A}" destId="{BB4E3E93-CED4-4A62-8637-8216491F493D}" srcOrd="0" destOrd="5" presId="urn:microsoft.com/office/officeart/2005/8/layout/list1"/>
    <dgm:cxn modelId="{21CCE1A8-E069-4D5F-8C1D-38F1C0F2BB77}" srcId="{1F9A9486-6D59-4D50-84AB-1E511B64A87E}" destId="{58AC0542-2B2A-4B7F-8BA6-F573349CDE3A}" srcOrd="4" destOrd="0" parTransId="{390F15BF-5D5A-46B2-92CB-ABC24F9BC544}" sibTransId="{106D1BFC-0BE1-46A2-A10D-EB727E425D76}"/>
    <dgm:cxn modelId="{64AF95A9-C3C3-4DBC-82B2-621707B5BB10}" type="presOf" srcId="{77E66A7A-C0D9-4F85-93C2-4D8A75D89A08}" destId="{FCCA7F6D-6E13-4EED-B94B-834731E909A7}" srcOrd="0" destOrd="1" presId="urn:microsoft.com/office/officeart/2005/8/layout/list1"/>
    <dgm:cxn modelId="{1B4B60AB-E6A8-449C-9E9D-65D03781387B}" srcId="{1F9A9486-6D59-4D50-84AB-1E511B64A87E}" destId="{E249A1F0-F90F-4B14-89E0-268665FE7724}" srcOrd="3" destOrd="0" parTransId="{446BEEFD-482F-4D80-92DE-C850DF8E2B05}" sibTransId="{A8FAFBA3-0188-401D-919F-59A5342A1E15}"/>
    <dgm:cxn modelId="{D3DF14B8-22D2-4B9E-BB48-C70424CB9D6A}" type="presOf" srcId="{13DB29A2-3FDE-40AA-AB71-5C32F4F60DB5}" destId="{00FBCEB9-7AD9-4CC9-8CDA-F22519770A66}" srcOrd="0" destOrd="0" presId="urn:microsoft.com/office/officeart/2005/8/layout/list1"/>
    <dgm:cxn modelId="{45326DC9-66E8-439F-988F-0F15059478A7}" type="presOf" srcId="{36E09931-AEE0-4B24-A47A-D359C56E474B}" destId="{BB4E3E93-CED4-4A62-8637-8216491F493D}" srcOrd="0" destOrd="1" presId="urn:microsoft.com/office/officeart/2005/8/layout/list1"/>
    <dgm:cxn modelId="{127120CA-532B-41F0-9A7F-E49F306F1811}" type="presOf" srcId="{F78E6580-4411-4461-BC26-379FC039C711}" destId="{FCCA7F6D-6E13-4EED-B94B-834731E909A7}" srcOrd="0" destOrd="2" presId="urn:microsoft.com/office/officeart/2005/8/layout/list1"/>
    <dgm:cxn modelId="{95D44ACB-1025-429C-A354-2B6BC65D9E85}" type="presOf" srcId="{8AF121D9-5F7E-4DE4-AE43-BEB2B34CC71B}" destId="{FCCA7F6D-6E13-4EED-B94B-834731E909A7}" srcOrd="0" destOrd="0" presId="urn:microsoft.com/office/officeart/2005/8/layout/list1"/>
    <dgm:cxn modelId="{C51CF8DB-8DF0-4AEE-8DE9-27E84081FE4D}" type="presOf" srcId="{8AB66804-F7A9-4181-BA12-2AF9FDDC8B8E}" destId="{BB4E3E93-CED4-4A62-8637-8216491F493D}" srcOrd="0" destOrd="2" presId="urn:microsoft.com/office/officeart/2005/8/layout/list1"/>
    <dgm:cxn modelId="{521809E2-9AA1-48C4-8051-0BE15AFBDCCA}" type="presOf" srcId="{E249A1F0-F90F-4B14-89E0-268665FE7724}" destId="{BB4E3E93-CED4-4A62-8637-8216491F493D}" srcOrd="0" destOrd="3" presId="urn:microsoft.com/office/officeart/2005/8/layout/list1"/>
    <dgm:cxn modelId="{E4ECBFEE-D689-4A7A-B713-E470B8A91324}" srcId="{1F9A9486-6D59-4D50-84AB-1E511B64A87E}" destId="{4EF7D7DA-A7AE-4FBF-96BA-7EE5C6E46A3A}" srcOrd="0" destOrd="0" parTransId="{92725475-FA04-4C38-AB3E-81C7B0A6D8F0}" sibTransId="{7E9970B3-2F01-47E7-9653-BAD1B5F56D25}"/>
    <dgm:cxn modelId="{56850EF3-7B44-4691-8526-5D32DF27318E}" type="presOf" srcId="{13DB29A2-3FDE-40AA-AB71-5C32F4F60DB5}" destId="{81D6664E-BD7F-45F7-9D82-EBB8BCE7190C}" srcOrd="1" destOrd="0" presId="urn:microsoft.com/office/officeart/2005/8/layout/list1"/>
    <dgm:cxn modelId="{E0E03ADF-9A1A-4BFC-B7A5-3208B4032A42}" type="presParOf" srcId="{A750F599-8016-4424-985A-DAFBFE14940B}" destId="{62052F62-722B-4FB0-B677-F58DCD5E2179}" srcOrd="0" destOrd="0" presId="urn:microsoft.com/office/officeart/2005/8/layout/list1"/>
    <dgm:cxn modelId="{573CA6F8-EEEB-4999-88E0-BC9D5638124C}" type="presParOf" srcId="{62052F62-722B-4FB0-B677-F58DCD5E2179}" destId="{00FBCEB9-7AD9-4CC9-8CDA-F22519770A66}" srcOrd="0" destOrd="0" presId="urn:microsoft.com/office/officeart/2005/8/layout/list1"/>
    <dgm:cxn modelId="{2E2DBA85-E2E8-48A4-88C6-017134A42D4A}" type="presParOf" srcId="{62052F62-722B-4FB0-B677-F58DCD5E2179}" destId="{81D6664E-BD7F-45F7-9D82-EBB8BCE7190C}" srcOrd="1" destOrd="0" presId="urn:microsoft.com/office/officeart/2005/8/layout/list1"/>
    <dgm:cxn modelId="{A5430F23-ACEE-4EB5-8872-10256E51C785}" type="presParOf" srcId="{A750F599-8016-4424-985A-DAFBFE14940B}" destId="{5C19956F-8CF8-40B9-802E-646FD507EE8B}" srcOrd="1" destOrd="0" presId="urn:microsoft.com/office/officeart/2005/8/layout/list1"/>
    <dgm:cxn modelId="{B6D56F73-3AEB-4DAD-A558-9858B1AFEB4F}" type="presParOf" srcId="{A750F599-8016-4424-985A-DAFBFE14940B}" destId="{FCCA7F6D-6E13-4EED-B94B-834731E909A7}" srcOrd="2" destOrd="0" presId="urn:microsoft.com/office/officeart/2005/8/layout/list1"/>
    <dgm:cxn modelId="{7E9A52D0-F61B-4432-9A0F-BEBF83A9D46F}" type="presParOf" srcId="{A750F599-8016-4424-985A-DAFBFE14940B}" destId="{7F38093B-F110-4F1A-A41B-A03C896C5A06}" srcOrd="3" destOrd="0" presId="urn:microsoft.com/office/officeart/2005/8/layout/list1"/>
    <dgm:cxn modelId="{38912349-A1AC-4053-85DC-7EC426F90DD9}" type="presParOf" srcId="{A750F599-8016-4424-985A-DAFBFE14940B}" destId="{C077F728-0A43-4C80-950E-C014C662EF36}" srcOrd="4" destOrd="0" presId="urn:microsoft.com/office/officeart/2005/8/layout/list1"/>
    <dgm:cxn modelId="{59A0443D-58BE-4246-AD70-95E2A3626FC7}" type="presParOf" srcId="{C077F728-0A43-4C80-950E-C014C662EF36}" destId="{0807749B-3763-4B69-8EAD-9968C49338CC}" srcOrd="0" destOrd="0" presId="urn:microsoft.com/office/officeart/2005/8/layout/list1"/>
    <dgm:cxn modelId="{ABF8C965-BFDB-42D4-819B-14FF57504000}" type="presParOf" srcId="{C077F728-0A43-4C80-950E-C014C662EF36}" destId="{4DB31730-5E35-4DE5-9F6C-EF0B72AFCC2C}" srcOrd="1" destOrd="0" presId="urn:microsoft.com/office/officeart/2005/8/layout/list1"/>
    <dgm:cxn modelId="{8AE5C75E-9B22-4FE9-B1D9-25AF04F7E626}" type="presParOf" srcId="{A750F599-8016-4424-985A-DAFBFE14940B}" destId="{A7ABCCC6-5E32-4B92-9083-E5A37833F4D5}" srcOrd="5" destOrd="0" presId="urn:microsoft.com/office/officeart/2005/8/layout/list1"/>
    <dgm:cxn modelId="{9BF08510-D7C7-49A3-8A4D-75A0659597EC}" type="presParOf" srcId="{A750F599-8016-4424-985A-DAFBFE14940B}" destId="{BB4E3E93-CED4-4A62-8637-8216491F493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A5442F-8FC5-CA4A-BAAC-6D9D691F4FEF}" type="doc">
      <dgm:prSet loTypeId="urn:microsoft.com/office/officeart/2005/8/layout/hChevron3" loCatId="" qsTypeId="urn:microsoft.com/office/officeart/2005/8/quickstyle/simple1" qsCatId="simple" csTypeId="urn:microsoft.com/office/officeart/2005/8/colors/accent1_2" csCatId="accent1" phldr="1"/>
      <dgm:spPr/>
    </dgm:pt>
    <dgm:pt modelId="{96AB4CF4-DE75-2F46-9A74-EEE32880C1C2}">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Choose Starter Platform</a:t>
          </a:r>
        </a:p>
      </dgm:t>
    </dgm:pt>
    <dgm:pt modelId="{B33B1043-ACCF-C742-B958-75678AC30C4D}" type="parTrans" cxnId="{A72714F1-6B23-2E44-AFD6-7C140A4C8988}">
      <dgm:prSet/>
      <dgm:spPr/>
      <dgm:t>
        <a:bodyPr/>
        <a:lstStyle/>
        <a:p>
          <a:endParaRPr lang="en-GB"/>
        </a:p>
      </dgm:t>
    </dgm:pt>
    <dgm:pt modelId="{87DDA72F-D537-F140-9059-9ED406564CA6}" type="sibTrans" cxnId="{A72714F1-6B23-2E44-AFD6-7C140A4C8988}">
      <dgm:prSet/>
      <dgm:spPr/>
      <dgm:t>
        <a:bodyPr/>
        <a:lstStyle/>
        <a:p>
          <a:endParaRPr lang="en-GB"/>
        </a:p>
      </dgm:t>
    </dgm:pt>
    <dgm:pt modelId="{3866846D-DEBD-0C40-AED1-B859B214584D}">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311150">
            <a:lnSpc>
              <a:spcPct val="90000"/>
            </a:lnSpc>
            <a:spcBef>
              <a:spcPct val="0"/>
            </a:spcBef>
            <a:spcAft>
              <a:spcPct val="35000"/>
            </a:spcAft>
            <a:buNone/>
          </a:pPr>
          <a:r>
            <a:rPr lang="en-GB" sz="700" kern="1200">
              <a:solidFill>
                <a:srgbClr val="FFFFFF"/>
              </a:solidFill>
              <a:latin typeface="Arial"/>
              <a:ea typeface="+mn-ea"/>
              <a:cs typeface="+mn-cs"/>
            </a:rPr>
            <a:t>Save to </a:t>
          </a:r>
          <a:r>
            <a:rPr lang="en-GB" sz="600" kern="1200" err="1">
              <a:solidFill>
                <a:srgbClr val="FFFFFF"/>
              </a:solidFill>
              <a:latin typeface="Arial"/>
              <a:ea typeface="+mn-ea"/>
              <a:cs typeface="+mn-cs"/>
            </a:rPr>
            <a:t>Catalog</a:t>
          </a:r>
          <a:endParaRPr lang="en-GB" sz="600" kern="1200">
            <a:solidFill>
              <a:srgbClr val="FFFFFF"/>
            </a:solidFill>
            <a:latin typeface="Arial"/>
            <a:ea typeface="+mn-ea"/>
            <a:cs typeface="+mn-cs"/>
          </a:endParaRPr>
        </a:p>
      </dgm:t>
    </dgm:pt>
    <dgm:pt modelId="{025ECCDE-2D4B-264D-968E-FA83C529DC80}" type="parTrans" cxnId="{B71170BB-4749-A648-A5CC-07E394219C4A}">
      <dgm:prSet/>
      <dgm:spPr/>
      <dgm:t>
        <a:bodyPr/>
        <a:lstStyle/>
        <a:p>
          <a:endParaRPr lang="en-GB"/>
        </a:p>
      </dgm:t>
    </dgm:pt>
    <dgm:pt modelId="{EB3CD6C9-D186-554E-8C12-FCD1BB02F49A}" type="sibTrans" cxnId="{B71170BB-4749-A648-A5CC-07E394219C4A}">
      <dgm:prSet/>
      <dgm:spPr/>
      <dgm:t>
        <a:bodyPr/>
        <a:lstStyle/>
        <a:p>
          <a:endParaRPr lang="en-GB"/>
        </a:p>
      </dgm:t>
    </dgm:pt>
    <dgm:pt modelId="{172E83DB-F2C8-874D-87C6-C1DF55752E9D}">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Add / Remove Virtual Models</a:t>
          </a:r>
        </a:p>
      </dgm:t>
    </dgm:pt>
    <dgm:pt modelId="{FE3FDCE4-EB98-004A-BF7E-D64C2F8EAB5B}" type="parTrans" cxnId="{56416AD4-884F-9C46-9EF9-9C1FC05A7F0D}">
      <dgm:prSet/>
      <dgm:spPr/>
      <dgm:t>
        <a:bodyPr/>
        <a:lstStyle/>
        <a:p>
          <a:endParaRPr lang="en-GB"/>
        </a:p>
      </dgm:t>
    </dgm:pt>
    <dgm:pt modelId="{723E75B5-00D2-1347-8227-82A38BD2B089}" type="sibTrans" cxnId="{56416AD4-884F-9C46-9EF9-9C1FC05A7F0D}">
      <dgm:prSet/>
      <dgm:spPr/>
      <dgm:t>
        <a:bodyPr/>
        <a:lstStyle/>
        <a:p>
          <a:endParaRPr lang="en-GB"/>
        </a:p>
      </dgm:t>
    </dgm:pt>
    <dgm:pt modelId="{57ED053F-0D7C-0C42-8E9A-E1190385F845}">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Parameter Config / Port Binding</a:t>
          </a:r>
        </a:p>
      </dgm:t>
    </dgm:pt>
    <dgm:pt modelId="{9EAA888A-8FE8-2943-AA15-0D56F9ED20FF}" type="parTrans" cxnId="{1EE09502-852F-8544-B687-5ED8FC3CCE3B}">
      <dgm:prSet/>
      <dgm:spPr/>
      <dgm:t>
        <a:bodyPr/>
        <a:lstStyle/>
        <a:p>
          <a:endParaRPr lang="en-GB"/>
        </a:p>
      </dgm:t>
    </dgm:pt>
    <dgm:pt modelId="{3C8A7C84-11C8-4E4E-8D3E-35177EAA2D70}" type="sibTrans" cxnId="{1EE09502-852F-8544-B687-5ED8FC3CCE3B}">
      <dgm:prSet/>
      <dgm:spPr/>
      <dgm:t>
        <a:bodyPr/>
        <a:lstStyle/>
        <a:p>
          <a:endParaRPr lang="en-GB"/>
        </a:p>
      </dgm:t>
    </dgm:pt>
    <dgm:pt modelId="{BC9C421E-2AD9-5F48-A6CC-27A8BFA0DE2E}">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Rewire Interrupt and Memory Map</a:t>
          </a:r>
        </a:p>
      </dgm:t>
    </dgm:pt>
    <dgm:pt modelId="{BAEAC6AC-2EDE-674C-B65D-424FD4F4E95C}" type="parTrans" cxnId="{17C38384-0D10-6048-A175-AF482FFB1A2F}">
      <dgm:prSet/>
      <dgm:spPr/>
      <dgm:t>
        <a:bodyPr/>
        <a:lstStyle/>
        <a:p>
          <a:endParaRPr lang="en-GB"/>
        </a:p>
      </dgm:t>
    </dgm:pt>
    <dgm:pt modelId="{62C7A2B9-914F-EE42-9DFC-F92D4424C862}" type="sibTrans" cxnId="{17C38384-0D10-6048-A175-AF482FFB1A2F}">
      <dgm:prSet/>
      <dgm:spPr/>
      <dgm:t>
        <a:bodyPr/>
        <a:lstStyle/>
        <a:p>
          <a:endParaRPr lang="en-GB"/>
        </a:p>
      </dgm:t>
    </dgm:pt>
    <dgm:pt modelId="{49B17826-6FD9-254C-BDA0-940F443C5451}">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r>
            <a:rPr lang="en-GB" sz="600" kern="1200">
              <a:solidFill>
                <a:srgbClr val="FFFFFF"/>
              </a:solidFill>
              <a:latin typeface="Arial"/>
              <a:ea typeface="+mn-ea"/>
              <a:cs typeface="+mn-cs"/>
            </a:rPr>
            <a:t>Add</a:t>
          </a:r>
          <a:r>
            <a:rPr lang="en-GB" sz="600" kern="1200"/>
            <a:t> / Remove RTL Stubs</a:t>
          </a:r>
        </a:p>
      </dgm:t>
    </dgm:pt>
    <dgm:pt modelId="{F42C98C8-A7EA-9943-A4C4-D51FC892885F}" type="parTrans" cxnId="{05852C3F-B87F-504D-AA67-D49DB3B1B015}">
      <dgm:prSet/>
      <dgm:spPr/>
      <dgm:t>
        <a:bodyPr/>
        <a:lstStyle/>
        <a:p>
          <a:endParaRPr lang="en-GB"/>
        </a:p>
      </dgm:t>
    </dgm:pt>
    <dgm:pt modelId="{69CE8FCC-9AE9-384D-9488-CA9822818617}" type="sibTrans" cxnId="{05852C3F-B87F-504D-AA67-D49DB3B1B015}">
      <dgm:prSet/>
      <dgm:spPr/>
      <dgm:t>
        <a:bodyPr/>
        <a:lstStyle/>
        <a:p>
          <a:endParaRPr lang="en-GB"/>
        </a:p>
      </dgm:t>
    </dgm:pt>
    <dgm:pt modelId="{629346EB-0835-0D4F-A66A-BE5854051320}">
      <dgm:prSet phldrT="[Text]"/>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r>
            <a:rPr lang="en-GB"/>
            <a:t>Hybrid Adaptors &amp; RTL Connection</a:t>
          </a:r>
        </a:p>
      </dgm:t>
    </dgm:pt>
    <dgm:pt modelId="{D237B845-6EFD-5F46-9756-DF68BAB8EFC2}" type="parTrans" cxnId="{043AD216-8A8F-F444-8CB5-B415D522101C}">
      <dgm:prSet/>
      <dgm:spPr/>
      <dgm:t>
        <a:bodyPr/>
        <a:lstStyle/>
        <a:p>
          <a:endParaRPr lang="en-GB"/>
        </a:p>
      </dgm:t>
    </dgm:pt>
    <dgm:pt modelId="{CFF5C29D-60DF-814C-8171-22F168F76F4D}" type="sibTrans" cxnId="{043AD216-8A8F-F444-8CB5-B415D522101C}">
      <dgm:prSet/>
      <dgm:spPr/>
      <dgm:t>
        <a:bodyPr/>
        <a:lstStyle/>
        <a:p>
          <a:endParaRPr lang="en-GB"/>
        </a:p>
      </dgm:t>
    </dgm:pt>
    <dgm:pt modelId="{68C646D3-3A03-E440-959C-838099389C8C}">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RTL Side changes</a:t>
          </a:r>
        </a:p>
      </dgm:t>
    </dgm:pt>
    <dgm:pt modelId="{9D169009-0E9A-6841-9E9B-06D86F0F999C}" type="parTrans" cxnId="{33F621BA-F8E4-374D-98FF-E56F330E245A}">
      <dgm:prSet/>
      <dgm:spPr/>
      <dgm:t>
        <a:bodyPr/>
        <a:lstStyle/>
        <a:p>
          <a:endParaRPr lang="en-GB"/>
        </a:p>
      </dgm:t>
    </dgm:pt>
    <dgm:pt modelId="{5780C9CC-4BC6-FA48-B769-975565355196}" type="sibTrans" cxnId="{33F621BA-F8E4-374D-98FF-E56F330E245A}">
      <dgm:prSet/>
      <dgm:spPr/>
      <dgm:t>
        <a:bodyPr/>
        <a:lstStyle/>
        <a:p>
          <a:endParaRPr lang="en-GB"/>
        </a:p>
      </dgm:t>
    </dgm:pt>
    <dgm:pt modelId="{666949A1-DF9B-7C4B-A2B6-4CC1F71DDF83}">
      <dgm:prSet phldrT="[Text]" custT="1"/>
      <dgm:spPr>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24003" tIns="16002" rIns="8001" bIns="16002" numCol="1" spcCol="1270" anchor="ctr" anchorCtr="0"/>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Build &amp; Run</a:t>
          </a:r>
        </a:p>
      </dgm:t>
    </dgm:pt>
    <dgm:pt modelId="{B91F0DF9-EB7B-1544-BE76-B2B23161FA26}" type="parTrans" cxnId="{5F739EB7-818E-CB4A-A1AF-9F68C2486B88}">
      <dgm:prSet/>
      <dgm:spPr/>
      <dgm:t>
        <a:bodyPr/>
        <a:lstStyle/>
        <a:p>
          <a:endParaRPr lang="en-GB"/>
        </a:p>
      </dgm:t>
    </dgm:pt>
    <dgm:pt modelId="{0DD76821-4066-0448-8D50-B4E4B90DA3EF}" type="sibTrans" cxnId="{5F739EB7-818E-CB4A-A1AF-9F68C2486B88}">
      <dgm:prSet/>
      <dgm:spPr/>
      <dgm:t>
        <a:bodyPr/>
        <a:lstStyle/>
        <a:p>
          <a:endParaRPr lang="en-GB"/>
        </a:p>
      </dgm:t>
    </dgm:pt>
    <dgm:pt modelId="{38B63CE4-E373-0542-BBBE-048B90BDE2DB}">
      <dgm:prSet phldrT="[Text]"/>
      <dgm:spPr>
        <a:solidFill>
          <a:srgbClr val="00778B">
            <a:hueOff val="0"/>
            <a:satOff val="0"/>
            <a:lumOff val="0"/>
            <a:alphaOff val="0"/>
          </a:srgbClr>
        </a:solidFill>
        <a:ln w="12700" cap="flat" cmpd="sng" algn="ctr">
          <a:solidFill>
            <a:srgbClr val="FFFFFF"/>
          </a:solidFill>
          <a:prstDash val="solid"/>
          <a:miter lim="800000"/>
        </a:ln>
        <a:effectLst>
          <a:glow rad="152400">
            <a:srgbClr val="FF8200">
              <a:alpha val="86000"/>
            </a:srgbClr>
          </a:glow>
        </a:effectLst>
        <a:scene3d>
          <a:camera prst="orthographicFront"/>
          <a:lightRig rig="threePt" dir="t"/>
        </a:scene3d>
        <a:sp3d contourW="12700">
          <a:contourClr>
            <a:srgbClr val="FFFFFF"/>
          </a:contourClr>
        </a:sp3d>
      </dgm:spPr>
      <dgm:t>
        <a:bodyPr spcFirstLastPara="0" vert="horz" wrap="square" lIns="37338" tIns="18669" rIns="9335" bIns="18669" numCol="1" spcCol="1270" anchor="ctr" anchorCtr="0"/>
        <a:lstStyle/>
        <a:p>
          <a:r>
            <a:rPr lang="en-GB"/>
            <a:t>Debug</a:t>
          </a:r>
        </a:p>
      </dgm:t>
    </dgm:pt>
    <dgm:pt modelId="{EE63B0BF-D9E1-6544-9D18-969EEF97940A}" type="parTrans" cxnId="{252F24B1-4E48-0543-944A-D3717CE799BC}">
      <dgm:prSet/>
      <dgm:spPr/>
      <dgm:t>
        <a:bodyPr/>
        <a:lstStyle/>
        <a:p>
          <a:endParaRPr lang="en-GB"/>
        </a:p>
      </dgm:t>
    </dgm:pt>
    <dgm:pt modelId="{87C96035-1B56-E04D-BBC3-A1128D29B599}" type="sibTrans" cxnId="{252F24B1-4E48-0543-944A-D3717CE799BC}">
      <dgm:prSet/>
      <dgm:spPr/>
      <dgm:t>
        <a:bodyPr/>
        <a:lstStyle/>
        <a:p>
          <a:endParaRPr lang="en-GB"/>
        </a:p>
      </dgm:t>
    </dgm:pt>
    <dgm:pt modelId="{A3FAEA52-4DBE-6C43-B247-14CAEEC1F58C}" type="pres">
      <dgm:prSet presAssocID="{95A5442F-8FC5-CA4A-BAAC-6D9D691F4FEF}" presName="Name0" presStyleCnt="0">
        <dgm:presLayoutVars>
          <dgm:dir/>
          <dgm:resizeHandles val="exact"/>
        </dgm:presLayoutVars>
      </dgm:prSet>
      <dgm:spPr/>
    </dgm:pt>
    <dgm:pt modelId="{93EB11DB-B8D6-1147-9285-45ABB3AB6C0A}" type="pres">
      <dgm:prSet presAssocID="{96AB4CF4-DE75-2F46-9A74-EEE32880C1C2}" presName="parTxOnly" presStyleLbl="node1" presStyleIdx="0" presStyleCnt="10">
        <dgm:presLayoutVars>
          <dgm:bulletEnabled val="1"/>
        </dgm:presLayoutVars>
      </dgm:prSet>
      <dgm:spPr>
        <a:xfrm>
          <a:off x="99" y="770665"/>
          <a:ext cx="991195" cy="396478"/>
        </a:xfrm>
        <a:prstGeom prst="homePlate">
          <a:avLst/>
        </a:prstGeom>
      </dgm:spPr>
    </dgm:pt>
    <dgm:pt modelId="{71D7812D-90F4-F74C-AF09-9C2F76EAF4F1}" type="pres">
      <dgm:prSet presAssocID="{87DDA72F-D537-F140-9059-9ED406564CA6}" presName="parSpace" presStyleCnt="0"/>
      <dgm:spPr/>
    </dgm:pt>
    <dgm:pt modelId="{55333CF1-5F89-574B-AD7D-E52BA6E89261}" type="pres">
      <dgm:prSet presAssocID="{3866846D-DEBD-0C40-AED1-B859B214584D}" presName="parTxOnly" presStyleLbl="node1" presStyleIdx="1" presStyleCnt="10">
        <dgm:presLayoutVars>
          <dgm:bulletEnabled val="1"/>
        </dgm:presLayoutVars>
      </dgm:prSet>
      <dgm:spPr>
        <a:xfrm>
          <a:off x="793055" y="770665"/>
          <a:ext cx="991195" cy="396478"/>
        </a:xfrm>
        <a:prstGeom prst="chevron">
          <a:avLst/>
        </a:prstGeom>
      </dgm:spPr>
    </dgm:pt>
    <dgm:pt modelId="{C3D1B5FC-9274-464E-9089-F45E87CCDE81}" type="pres">
      <dgm:prSet presAssocID="{EB3CD6C9-D186-554E-8C12-FCD1BB02F49A}" presName="parSpace" presStyleCnt="0"/>
      <dgm:spPr/>
    </dgm:pt>
    <dgm:pt modelId="{11831DF9-36BD-0441-9031-D23D03F2291C}" type="pres">
      <dgm:prSet presAssocID="{172E83DB-F2C8-874D-87C6-C1DF55752E9D}" presName="parTxOnly" presStyleLbl="node1" presStyleIdx="2" presStyleCnt="10">
        <dgm:presLayoutVars>
          <dgm:bulletEnabled val="1"/>
        </dgm:presLayoutVars>
      </dgm:prSet>
      <dgm:spPr>
        <a:xfrm>
          <a:off x="1586011" y="770665"/>
          <a:ext cx="991195" cy="396478"/>
        </a:xfrm>
        <a:prstGeom prst="chevron">
          <a:avLst/>
        </a:prstGeom>
      </dgm:spPr>
    </dgm:pt>
    <dgm:pt modelId="{37871E73-431A-AE46-88B3-CA379F685FC2}" type="pres">
      <dgm:prSet presAssocID="{723E75B5-00D2-1347-8227-82A38BD2B089}" presName="parSpace" presStyleCnt="0"/>
      <dgm:spPr/>
    </dgm:pt>
    <dgm:pt modelId="{FC94A679-A3B4-714E-A807-1BD5834C2E3C}" type="pres">
      <dgm:prSet presAssocID="{57ED053F-0D7C-0C42-8E9A-E1190385F845}" presName="parTxOnly" presStyleLbl="node1" presStyleIdx="3" presStyleCnt="10">
        <dgm:presLayoutVars>
          <dgm:bulletEnabled val="1"/>
        </dgm:presLayoutVars>
      </dgm:prSet>
      <dgm:spPr>
        <a:xfrm>
          <a:off x="2378967" y="770665"/>
          <a:ext cx="991195" cy="396478"/>
        </a:xfrm>
        <a:prstGeom prst="chevron">
          <a:avLst/>
        </a:prstGeom>
      </dgm:spPr>
    </dgm:pt>
    <dgm:pt modelId="{8F82DC29-6CB5-114C-8B16-2D144C9C0891}" type="pres">
      <dgm:prSet presAssocID="{3C8A7C84-11C8-4E4E-8D3E-35177EAA2D70}" presName="parSpace" presStyleCnt="0"/>
      <dgm:spPr/>
    </dgm:pt>
    <dgm:pt modelId="{8798CC37-364F-FF47-9539-04AA3B23F0C3}" type="pres">
      <dgm:prSet presAssocID="{BC9C421E-2AD9-5F48-A6CC-27A8BFA0DE2E}" presName="parTxOnly" presStyleLbl="node1" presStyleIdx="4" presStyleCnt="10">
        <dgm:presLayoutVars>
          <dgm:bulletEnabled val="1"/>
        </dgm:presLayoutVars>
      </dgm:prSet>
      <dgm:spPr>
        <a:xfrm>
          <a:off x="3171924" y="770665"/>
          <a:ext cx="991195" cy="396478"/>
        </a:xfrm>
        <a:prstGeom prst="chevron">
          <a:avLst/>
        </a:prstGeom>
      </dgm:spPr>
    </dgm:pt>
    <dgm:pt modelId="{F0A6B7F0-CD47-1047-8570-C5C6BF611EE7}" type="pres">
      <dgm:prSet presAssocID="{62C7A2B9-914F-EE42-9DFC-F92D4424C862}" presName="parSpace" presStyleCnt="0"/>
      <dgm:spPr/>
    </dgm:pt>
    <dgm:pt modelId="{0B7B052F-934F-0D46-88E5-6968353ACCF3}" type="pres">
      <dgm:prSet presAssocID="{49B17826-6FD9-254C-BDA0-940F443C5451}" presName="parTxOnly" presStyleLbl="node1" presStyleIdx="5" presStyleCnt="10">
        <dgm:presLayoutVars>
          <dgm:bulletEnabled val="1"/>
        </dgm:presLayoutVars>
      </dgm:prSet>
      <dgm:spPr>
        <a:xfrm>
          <a:off x="3964880" y="770665"/>
          <a:ext cx="991195" cy="396478"/>
        </a:xfrm>
        <a:prstGeom prst="chevron">
          <a:avLst/>
        </a:prstGeom>
      </dgm:spPr>
    </dgm:pt>
    <dgm:pt modelId="{6653E049-DCB0-DF40-BD0A-D9B2521D2716}" type="pres">
      <dgm:prSet presAssocID="{69CE8FCC-9AE9-384D-9488-CA9822818617}" presName="parSpace" presStyleCnt="0"/>
      <dgm:spPr/>
    </dgm:pt>
    <dgm:pt modelId="{5DD7283A-CF49-E240-9A91-A4D7B51EBC5E}" type="pres">
      <dgm:prSet presAssocID="{629346EB-0835-0D4F-A66A-BE5854051320}" presName="parTxOnly" presStyleLbl="node1" presStyleIdx="6" presStyleCnt="10">
        <dgm:presLayoutVars>
          <dgm:bulletEnabled val="1"/>
        </dgm:presLayoutVars>
      </dgm:prSet>
      <dgm:spPr>
        <a:xfrm>
          <a:off x="4757836" y="770665"/>
          <a:ext cx="991195" cy="396478"/>
        </a:xfrm>
        <a:prstGeom prst="chevron">
          <a:avLst/>
        </a:prstGeom>
      </dgm:spPr>
    </dgm:pt>
    <dgm:pt modelId="{A410D5C1-84D3-EB4B-8B37-74EF75C4F29F}" type="pres">
      <dgm:prSet presAssocID="{CFF5C29D-60DF-814C-8171-22F168F76F4D}" presName="parSpace" presStyleCnt="0"/>
      <dgm:spPr/>
    </dgm:pt>
    <dgm:pt modelId="{46D39CD5-664C-824F-9625-88FDBD1F7F1F}" type="pres">
      <dgm:prSet presAssocID="{68C646D3-3A03-E440-959C-838099389C8C}" presName="parTxOnly" presStyleLbl="node1" presStyleIdx="7" presStyleCnt="10">
        <dgm:presLayoutVars>
          <dgm:bulletEnabled val="1"/>
        </dgm:presLayoutVars>
      </dgm:prSet>
      <dgm:spPr>
        <a:xfrm>
          <a:off x="5550792" y="770665"/>
          <a:ext cx="991195" cy="396478"/>
        </a:xfrm>
        <a:prstGeom prst="chevron">
          <a:avLst/>
        </a:prstGeom>
      </dgm:spPr>
    </dgm:pt>
    <dgm:pt modelId="{9C0A70AF-98E9-7943-9515-76B1116D343F}" type="pres">
      <dgm:prSet presAssocID="{5780C9CC-4BC6-FA48-B769-975565355196}" presName="parSpace" presStyleCnt="0"/>
      <dgm:spPr/>
    </dgm:pt>
    <dgm:pt modelId="{6A2B16A3-22F5-DF42-B56D-E208C6F45C3B}" type="pres">
      <dgm:prSet presAssocID="{666949A1-DF9B-7C4B-A2B6-4CC1F71DDF83}" presName="parTxOnly" presStyleLbl="node1" presStyleIdx="8" presStyleCnt="10">
        <dgm:presLayoutVars>
          <dgm:bulletEnabled val="1"/>
        </dgm:presLayoutVars>
      </dgm:prSet>
      <dgm:spPr>
        <a:xfrm>
          <a:off x="6343749" y="770665"/>
          <a:ext cx="991195" cy="396478"/>
        </a:xfrm>
        <a:prstGeom prst="chevron">
          <a:avLst/>
        </a:prstGeom>
      </dgm:spPr>
    </dgm:pt>
    <dgm:pt modelId="{F496B64C-F251-CA4A-9D75-180C61BF1959}" type="pres">
      <dgm:prSet presAssocID="{0DD76821-4066-0448-8D50-B4E4B90DA3EF}" presName="parSpace" presStyleCnt="0"/>
      <dgm:spPr/>
    </dgm:pt>
    <dgm:pt modelId="{E5E6D598-90A9-1144-999E-8DD422791DE4}" type="pres">
      <dgm:prSet presAssocID="{38B63CE4-E373-0542-BBBE-048B90BDE2DB}" presName="parTxOnly" presStyleLbl="node1" presStyleIdx="9" presStyleCnt="10">
        <dgm:presLayoutVars>
          <dgm:bulletEnabled val="1"/>
        </dgm:presLayoutVars>
      </dgm:prSet>
      <dgm:spPr>
        <a:xfrm>
          <a:off x="7136705" y="770665"/>
          <a:ext cx="991195" cy="396478"/>
        </a:xfrm>
        <a:prstGeom prst="chevron">
          <a:avLst/>
        </a:prstGeom>
      </dgm:spPr>
    </dgm:pt>
  </dgm:ptLst>
  <dgm:cxnLst>
    <dgm:cxn modelId="{1EE09502-852F-8544-B687-5ED8FC3CCE3B}" srcId="{95A5442F-8FC5-CA4A-BAAC-6D9D691F4FEF}" destId="{57ED053F-0D7C-0C42-8E9A-E1190385F845}" srcOrd="3" destOrd="0" parTransId="{9EAA888A-8FE8-2943-AA15-0D56F9ED20FF}" sibTransId="{3C8A7C84-11C8-4E4E-8D3E-35177EAA2D70}"/>
    <dgm:cxn modelId="{4EE6BF0C-CE19-744F-A605-DBC07599C045}" type="presOf" srcId="{38B63CE4-E373-0542-BBBE-048B90BDE2DB}" destId="{E5E6D598-90A9-1144-999E-8DD422791DE4}" srcOrd="0" destOrd="0" presId="urn:microsoft.com/office/officeart/2005/8/layout/hChevron3"/>
    <dgm:cxn modelId="{87B00612-C6A8-CA43-A04D-8334CB1EC2D5}" type="presOf" srcId="{666949A1-DF9B-7C4B-A2B6-4CC1F71DDF83}" destId="{6A2B16A3-22F5-DF42-B56D-E208C6F45C3B}" srcOrd="0" destOrd="0" presId="urn:microsoft.com/office/officeart/2005/8/layout/hChevron3"/>
    <dgm:cxn modelId="{043AD216-8A8F-F444-8CB5-B415D522101C}" srcId="{95A5442F-8FC5-CA4A-BAAC-6D9D691F4FEF}" destId="{629346EB-0835-0D4F-A66A-BE5854051320}" srcOrd="6" destOrd="0" parTransId="{D237B845-6EFD-5F46-9756-DF68BAB8EFC2}" sibTransId="{CFF5C29D-60DF-814C-8171-22F168F76F4D}"/>
    <dgm:cxn modelId="{6FBD311E-B342-BA4A-BA4F-1F007E6FB2F3}" type="presOf" srcId="{57ED053F-0D7C-0C42-8E9A-E1190385F845}" destId="{FC94A679-A3B4-714E-A807-1BD5834C2E3C}" srcOrd="0" destOrd="0" presId="urn:microsoft.com/office/officeart/2005/8/layout/hChevron3"/>
    <dgm:cxn modelId="{E51B991F-56AC-F74A-B92F-C93B478EC409}" type="presOf" srcId="{172E83DB-F2C8-874D-87C6-C1DF55752E9D}" destId="{11831DF9-36BD-0441-9031-D23D03F2291C}" srcOrd="0" destOrd="0" presId="urn:microsoft.com/office/officeart/2005/8/layout/hChevron3"/>
    <dgm:cxn modelId="{75D8BE2F-3A89-B54A-BE51-ACB88E1384C1}" type="presOf" srcId="{629346EB-0835-0D4F-A66A-BE5854051320}" destId="{5DD7283A-CF49-E240-9A91-A4D7B51EBC5E}" srcOrd="0" destOrd="0" presId="urn:microsoft.com/office/officeart/2005/8/layout/hChevron3"/>
    <dgm:cxn modelId="{05852C3F-B87F-504D-AA67-D49DB3B1B015}" srcId="{95A5442F-8FC5-CA4A-BAAC-6D9D691F4FEF}" destId="{49B17826-6FD9-254C-BDA0-940F443C5451}" srcOrd="5" destOrd="0" parTransId="{F42C98C8-A7EA-9943-A4C4-D51FC892885F}" sibTransId="{69CE8FCC-9AE9-384D-9488-CA9822818617}"/>
    <dgm:cxn modelId="{6CD85165-2ED4-FA40-9A68-9DB3E2C2AE74}" type="presOf" srcId="{3866846D-DEBD-0C40-AED1-B859B214584D}" destId="{55333CF1-5F89-574B-AD7D-E52BA6E89261}" srcOrd="0" destOrd="0" presId="urn:microsoft.com/office/officeart/2005/8/layout/hChevron3"/>
    <dgm:cxn modelId="{1731E456-070F-1748-9BC3-846774B751ED}" type="presOf" srcId="{BC9C421E-2AD9-5F48-A6CC-27A8BFA0DE2E}" destId="{8798CC37-364F-FF47-9539-04AA3B23F0C3}" srcOrd="0" destOrd="0" presId="urn:microsoft.com/office/officeart/2005/8/layout/hChevron3"/>
    <dgm:cxn modelId="{4E3A6C7C-8AAA-B745-B251-CB8F89E6C2F7}" type="presOf" srcId="{68C646D3-3A03-E440-959C-838099389C8C}" destId="{46D39CD5-664C-824F-9625-88FDBD1F7F1F}" srcOrd="0" destOrd="0" presId="urn:microsoft.com/office/officeart/2005/8/layout/hChevron3"/>
    <dgm:cxn modelId="{E2CB8B81-4C17-E349-8F8C-449C794C69B8}" type="presOf" srcId="{49B17826-6FD9-254C-BDA0-940F443C5451}" destId="{0B7B052F-934F-0D46-88E5-6968353ACCF3}" srcOrd="0" destOrd="0" presId="urn:microsoft.com/office/officeart/2005/8/layout/hChevron3"/>
    <dgm:cxn modelId="{17C38384-0D10-6048-A175-AF482FFB1A2F}" srcId="{95A5442F-8FC5-CA4A-BAAC-6D9D691F4FEF}" destId="{BC9C421E-2AD9-5F48-A6CC-27A8BFA0DE2E}" srcOrd="4" destOrd="0" parTransId="{BAEAC6AC-2EDE-674C-B65D-424FD4F4E95C}" sibTransId="{62C7A2B9-914F-EE42-9DFC-F92D4424C862}"/>
    <dgm:cxn modelId="{252F24B1-4E48-0543-944A-D3717CE799BC}" srcId="{95A5442F-8FC5-CA4A-BAAC-6D9D691F4FEF}" destId="{38B63CE4-E373-0542-BBBE-048B90BDE2DB}" srcOrd="9" destOrd="0" parTransId="{EE63B0BF-D9E1-6544-9D18-969EEF97940A}" sibTransId="{87C96035-1B56-E04D-BBC3-A1128D29B599}"/>
    <dgm:cxn modelId="{5F739EB7-818E-CB4A-A1AF-9F68C2486B88}" srcId="{95A5442F-8FC5-CA4A-BAAC-6D9D691F4FEF}" destId="{666949A1-DF9B-7C4B-A2B6-4CC1F71DDF83}" srcOrd="8" destOrd="0" parTransId="{B91F0DF9-EB7B-1544-BE76-B2B23161FA26}" sibTransId="{0DD76821-4066-0448-8D50-B4E4B90DA3EF}"/>
    <dgm:cxn modelId="{33F621BA-F8E4-374D-98FF-E56F330E245A}" srcId="{95A5442F-8FC5-CA4A-BAAC-6D9D691F4FEF}" destId="{68C646D3-3A03-E440-959C-838099389C8C}" srcOrd="7" destOrd="0" parTransId="{9D169009-0E9A-6841-9E9B-06D86F0F999C}" sibTransId="{5780C9CC-4BC6-FA48-B769-975565355196}"/>
    <dgm:cxn modelId="{B71170BB-4749-A648-A5CC-07E394219C4A}" srcId="{95A5442F-8FC5-CA4A-BAAC-6D9D691F4FEF}" destId="{3866846D-DEBD-0C40-AED1-B859B214584D}" srcOrd="1" destOrd="0" parTransId="{025ECCDE-2D4B-264D-968E-FA83C529DC80}" sibTransId="{EB3CD6C9-D186-554E-8C12-FCD1BB02F49A}"/>
    <dgm:cxn modelId="{56416AD4-884F-9C46-9EF9-9C1FC05A7F0D}" srcId="{95A5442F-8FC5-CA4A-BAAC-6D9D691F4FEF}" destId="{172E83DB-F2C8-874D-87C6-C1DF55752E9D}" srcOrd="2" destOrd="0" parTransId="{FE3FDCE4-EB98-004A-BF7E-D64C2F8EAB5B}" sibTransId="{723E75B5-00D2-1347-8227-82A38BD2B089}"/>
    <dgm:cxn modelId="{B21668EA-42DB-ED4D-8BE2-5D1D209EB977}" type="presOf" srcId="{95A5442F-8FC5-CA4A-BAAC-6D9D691F4FEF}" destId="{A3FAEA52-4DBE-6C43-B247-14CAEEC1F58C}" srcOrd="0" destOrd="0" presId="urn:microsoft.com/office/officeart/2005/8/layout/hChevron3"/>
    <dgm:cxn modelId="{A72714F1-6B23-2E44-AFD6-7C140A4C8988}" srcId="{95A5442F-8FC5-CA4A-BAAC-6D9D691F4FEF}" destId="{96AB4CF4-DE75-2F46-9A74-EEE32880C1C2}" srcOrd="0" destOrd="0" parTransId="{B33B1043-ACCF-C742-B958-75678AC30C4D}" sibTransId="{87DDA72F-D537-F140-9059-9ED406564CA6}"/>
    <dgm:cxn modelId="{5819F5FA-D803-6E4A-B357-CB7DC6447BFB}" type="presOf" srcId="{96AB4CF4-DE75-2F46-9A74-EEE32880C1C2}" destId="{93EB11DB-B8D6-1147-9285-45ABB3AB6C0A}" srcOrd="0" destOrd="0" presId="urn:microsoft.com/office/officeart/2005/8/layout/hChevron3"/>
    <dgm:cxn modelId="{0706E2E0-E817-A244-B6C1-FD533E337CA5}" type="presParOf" srcId="{A3FAEA52-4DBE-6C43-B247-14CAEEC1F58C}" destId="{93EB11DB-B8D6-1147-9285-45ABB3AB6C0A}" srcOrd="0" destOrd="0" presId="urn:microsoft.com/office/officeart/2005/8/layout/hChevron3"/>
    <dgm:cxn modelId="{E16566C3-6D70-CD45-A1BE-3EB80D146C9F}" type="presParOf" srcId="{A3FAEA52-4DBE-6C43-B247-14CAEEC1F58C}" destId="{71D7812D-90F4-F74C-AF09-9C2F76EAF4F1}" srcOrd="1" destOrd="0" presId="urn:microsoft.com/office/officeart/2005/8/layout/hChevron3"/>
    <dgm:cxn modelId="{A5C3F86E-3D71-264C-9306-34DF1293FBF5}" type="presParOf" srcId="{A3FAEA52-4DBE-6C43-B247-14CAEEC1F58C}" destId="{55333CF1-5F89-574B-AD7D-E52BA6E89261}" srcOrd="2" destOrd="0" presId="urn:microsoft.com/office/officeart/2005/8/layout/hChevron3"/>
    <dgm:cxn modelId="{13D50DDD-BC95-1242-A676-A02C8844127A}" type="presParOf" srcId="{A3FAEA52-4DBE-6C43-B247-14CAEEC1F58C}" destId="{C3D1B5FC-9274-464E-9089-F45E87CCDE81}" srcOrd="3" destOrd="0" presId="urn:microsoft.com/office/officeart/2005/8/layout/hChevron3"/>
    <dgm:cxn modelId="{FF403A7F-C7BB-744E-97DB-0F386D8F0570}" type="presParOf" srcId="{A3FAEA52-4DBE-6C43-B247-14CAEEC1F58C}" destId="{11831DF9-36BD-0441-9031-D23D03F2291C}" srcOrd="4" destOrd="0" presId="urn:microsoft.com/office/officeart/2005/8/layout/hChevron3"/>
    <dgm:cxn modelId="{C160DDAB-82D7-EA42-A6E9-041C0B7FA01E}" type="presParOf" srcId="{A3FAEA52-4DBE-6C43-B247-14CAEEC1F58C}" destId="{37871E73-431A-AE46-88B3-CA379F685FC2}" srcOrd="5" destOrd="0" presId="urn:microsoft.com/office/officeart/2005/8/layout/hChevron3"/>
    <dgm:cxn modelId="{79AE7208-0549-E34C-A6F0-E13E28D21553}" type="presParOf" srcId="{A3FAEA52-4DBE-6C43-B247-14CAEEC1F58C}" destId="{FC94A679-A3B4-714E-A807-1BD5834C2E3C}" srcOrd="6" destOrd="0" presId="urn:microsoft.com/office/officeart/2005/8/layout/hChevron3"/>
    <dgm:cxn modelId="{79B9B0E4-C446-C242-A869-A23F54ADE225}" type="presParOf" srcId="{A3FAEA52-4DBE-6C43-B247-14CAEEC1F58C}" destId="{8F82DC29-6CB5-114C-8B16-2D144C9C0891}" srcOrd="7" destOrd="0" presId="urn:microsoft.com/office/officeart/2005/8/layout/hChevron3"/>
    <dgm:cxn modelId="{E01146CB-1E55-F147-85F9-8CCA724E12F3}" type="presParOf" srcId="{A3FAEA52-4DBE-6C43-B247-14CAEEC1F58C}" destId="{8798CC37-364F-FF47-9539-04AA3B23F0C3}" srcOrd="8" destOrd="0" presId="urn:microsoft.com/office/officeart/2005/8/layout/hChevron3"/>
    <dgm:cxn modelId="{3EFFF2BB-5F50-2144-92F9-98FC4F393AE6}" type="presParOf" srcId="{A3FAEA52-4DBE-6C43-B247-14CAEEC1F58C}" destId="{F0A6B7F0-CD47-1047-8570-C5C6BF611EE7}" srcOrd="9" destOrd="0" presId="urn:microsoft.com/office/officeart/2005/8/layout/hChevron3"/>
    <dgm:cxn modelId="{589D69EE-2599-B84E-AF2A-93EB12617EFC}" type="presParOf" srcId="{A3FAEA52-4DBE-6C43-B247-14CAEEC1F58C}" destId="{0B7B052F-934F-0D46-88E5-6968353ACCF3}" srcOrd="10" destOrd="0" presId="urn:microsoft.com/office/officeart/2005/8/layout/hChevron3"/>
    <dgm:cxn modelId="{0350EDAE-9C15-4341-B858-73F387A320E4}" type="presParOf" srcId="{A3FAEA52-4DBE-6C43-B247-14CAEEC1F58C}" destId="{6653E049-DCB0-DF40-BD0A-D9B2521D2716}" srcOrd="11" destOrd="0" presId="urn:microsoft.com/office/officeart/2005/8/layout/hChevron3"/>
    <dgm:cxn modelId="{5274C4A0-7D14-F448-9421-4739B4A3B719}" type="presParOf" srcId="{A3FAEA52-4DBE-6C43-B247-14CAEEC1F58C}" destId="{5DD7283A-CF49-E240-9A91-A4D7B51EBC5E}" srcOrd="12" destOrd="0" presId="urn:microsoft.com/office/officeart/2005/8/layout/hChevron3"/>
    <dgm:cxn modelId="{C043374E-E797-C04A-8837-0093C1CE3AA9}" type="presParOf" srcId="{A3FAEA52-4DBE-6C43-B247-14CAEEC1F58C}" destId="{A410D5C1-84D3-EB4B-8B37-74EF75C4F29F}" srcOrd="13" destOrd="0" presId="urn:microsoft.com/office/officeart/2005/8/layout/hChevron3"/>
    <dgm:cxn modelId="{E3EFD287-7960-1140-B797-3D33860A80CF}" type="presParOf" srcId="{A3FAEA52-4DBE-6C43-B247-14CAEEC1F58C}" destId="{46D39CD5-664C-824F-9625-88FDBD1F7F1F}" srcOrd="14" destOrd="0" presId="urn:microsoft.com/office/officeart/2005/8/layout/hChevron3"/>
    <dgm:cxn modelId="{41E0885F-C871-5340-8D67-BA8AFD8EE7F7}" type="presParOf" srcId="{A3FAEA52-4DBE-6C43-B247-14CAEEC1F58C}" destId="{9C0A70AF-98E9-7943-9515-76B1116D343F}" srcOrd="15" destOrd="0" presId="urn:microsoft.com/office/officeart/2005/8/layout/hChevron3"/>
    <dgm:cxn modelId="{D9692FF8-47B4-0443-BC22-F4C392ACE227}" type="presParOf" srcId="{A3FAEA52-4DBE-6C43-B247-14CAEEC1F58C}" destId="{6A2B16A3-22F5-DF42-B56D-E208C6F45C3B}" srcOrd="16" destOrd="0" presId="urn:microsoft.com/office/officeart/2005/8/layout/hChevron3"/>
    <dgm:cxn modelId="{DECBB036-E023-E64A-ADFC-7786925CE653}" type="presParOf" srcId="{A3FAEA52-4DBE-6C43-B247-14CAEEC1F58C}" destId="{F496B64C-F251-CA4A-9D75-180C61BF1959}" srcOrd="17" destOrd="0" presId="urn:microsoft.com/office/officeart/2005/8/layout/hChevron3"/>
    <dgm:cxn modelId="{D45D21E2-23B0-1D43-970F-5E035E3019DC}" type="presParOf" srcId="{A3FAEA52-4DBE-6C43-B247-14CAEEC1F58C}" destId="{E5E6D598-90A9-1144-999E-8DD422791DE4}" srcOrd="1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33CF1-5F89-574B-AD7D-E52BA6E89261}">
      <dsp:nvSpPr>
        <dsp:cNvPr id="0" name=""/>
        <dsp:cNvSpPr/>
      </dsp:nvSpPr>
      <dsp:spPr>
        <a:xfrm>
          <a:off x="1190"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311150">
            <a:lnSpc>
              <a:spcPct val="90000"/>
            </a:lnSpc>
            <a:spcBef>
              <a:spcPct val="0"/>
            </a:spcBef>
            <a:spcAft>
              <a:spcPct val="35000"/>
            </a:spcAft>
            <a:buNone/>
          </a:pPr>
          <a:r>
            <a:rPr lang="en-GB" sz="700" kern="1200">
              <a:solidFill>
                <a:srgbClr val="FFFFFF"/>
              </a:solidFill>
              <a:latin typeface="Arial"/>
              <a:ea typeface="+mn-ea"/>
              <a:cs typeface="+mn-cs"/>
            </a:rPr>
            <a:t>Save to </a:t>
          </a:r>
          <a:r>
            <a:rPr lang="en-GB" sz="600" kern="1200" err="1">
              <a:solidFill>
                <a:srgbClr val="FFFFFF"/>
              </a:solidFill>
              <a:latin typeface="Arial"/>
              <a:ea typeface="+mn-ea"/>
              <a:cs typeface="+mn-cs"/>
            </a:rPr>
            <a:t>Catalog</a:t>
          </a:r>
          <a:endParaRPr lang="en-GB" sz="600" kern="1200">
            <a:solidFill>
              <a:srgbClr val="FFFFFF"/>
            </a:solidFill>
            <a:latin typeface="Arial"/>
            <a:ea typeface="+mn-ea"/>
            <a:cs typeface="+mn-cs"/>
          </a:endParaRPr>
        </a:p>
      </dsp:txBody>
      <dsp:txXfrm>
        <a:off x="281384" y="177006"/>
        <a:ext cx="840581" cy="560387"/>
      </dsp:txXfrm>
    </dsp:sp>
    <dsp:sp modelId="{11831DF9-36BD-0441-9031-D23D03F2291C}">
      <dsp:nvSpPr>
        <dsp:cNvPr id="0" name=""/>
        <dsp:cNvSpPr/>
      </dsp:nvSpPr>
      <dsp:spPr>
        <a:xfrm>
          <a:off x="1121965"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Add / Remove Virtual Models</a:t>
          </a:r>
        </a:p>
      </dsp:txBody>
      <dsp:txXfrm>
        <a:off x="1402159" y="177006"/>
        <a:ext cx="840581" cy="560387"/>
      </dsp:txXfrm>
    </dsp:sp>
    <dsp:sp modelId="{FC94A679-A3B4-714E-A807-1BD5834C2E3C}">
      <dsp:nvSpPr>
        <dsp:cNvPr id="0" name=""/>
        <dsp:cNvSpPr/>
      </dsp:nvSpPr>
      <dsp:spPr>
        <a:xfrm>
          <a:off x="2242740"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Parameter Config / Port Binding</a:t>
          </a:r>
        </a:p>
      </dsp:txBody>
      <dsp:txXfrm>
        <a:off x="2522934" y="177006"/>
        <a:ext cx="840581" cy="560387"/>
      </dsp:txXfrm>
    </dsp:sp>
    <dsp:sp modelId="{8798CC37-364F-FF47-9539-04AA3B23F0C3}">
      <dsp:nvSpPr>
        <dsp:cNvPr id="0" name=""/>
        <dsp:cNvSpPr/>
      </dsp:nvSpPr>
      <dsp:spPr>
        <a:xfrm>
          <a:off x="3363515"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Rewire Interrupt and Memory Map</a:t>
          </a:r>
        </a:p>
      </dsp:txBody>
      <dsp:txXfrm>
        <a:off x="3643709" y="177006"/>
        <a:ext cx="840581" cy="560387"/>
      </dsp:txXfrm>
    </dsp:sp>
    <dsp:sp modelId="{0B7B052F-934F-0D46-88E5-6968353ACCF3}">
      <dsp:nvSpPr>
        <dsp:cNvPr id="0" name=""/>
        <dsp:cNvSpPr/>
      </dsp:nvSpPr>
      <dsp:spPr>
        <a:xfrm>
          <a:off x="4484290"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Add</a:t>
          </a:r>
          <a:r>
            <a:rPr lang="en-GB" sz="600" kern="1200" dirty="0"/>
            <a:t> / Remove RTL Stubs</a:t>
          </a:r>
        </a:p>
      </dsp:txBody>
      <dsp:txXfrm>
        <a:off x="4764484" y="177006"/>
        <a:ext cx="840581" cy="560387"/>
      </dsp:txXfrm>
    </dsp:sp>
    <dsp:sp modelId="{5DD7283A-CF49-E240-9A91-A4D7B51EBC5E}">
      <dsp:nvSpPr>
        <dsp:cNvPr id="0" name=""/>
        <dsp:cNvSpPr/>
      </dsp:nvSpPr>
      <dsp:spPr>
        <a:xfrm>
          <a:off x="5605065"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444500">
            <a:lnSpc>
              <a:spcPct val="90000"/>
            </a:lnSpc>
            <a:spcBef>
              <a:spcPct val="0"/>
            </a:spcBef>
            <a:spcAft>
              <a:spcPct val="35000"/>
            </a:spcAft>
            <a:buNone/>
          </a:pPr>
          <a:r>
            <a:rPr lang="en-GB" sz="1000" kern="1200" dirty="0"/>
            <a:t>Hybrid Adaptors &amp; RTL Connection</a:t>
          </a:r>
        </a:p>
      </dsp:txBody>
      <dsp:txXfrm>
        <a:off x="5885259" y="177006"/>
        <a:ext cx="840581" cy="560387"/>
      </dsp:txXfrm>
    </dsp:sp>
    <dsp:sp modelId="{46D39CD5-664C-824F-9625-88FDBD1F7F1F}">
      <dsp:nvSpPr>
        <dsp:cNvPr id="0" name=""/>
        <dsp:cNvSpPr/>
      </dsp:nvSpPr>
      <dsp:spPr>
        <a:xfrm>
          <a:off x="6725840" y="177006"/>
          <a:ext cx="1400968" cy="560387"/>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dirty="0">
              <a:solidFill>
                <a:srgbClr val="FFFFFF"/>
              </a:solidFill>
              <a:latin typeface="Arial"/>
              <a:ea typeface="+mn-ea"/>
              <a:cs typeface="+mn-cs"/>
            </a:rPr>
            <a:t>RTL </a:t>
          </a:r>
          <a:r>
            <a:rPr lang="en-GB" sz="600" kern="1200" dirty="0" err="1">
              <a:solidFill>
                <a:srgbClr val="FFFFFF"/>
              </a:solidFill>
              <a:latin typeface="Arial"/>
              <a:ea typeface="+mn-ea"/>
              <a:cs typeface="+mn-cs"/>
            </a:rPr>
            <a:t>Sidechanges</a:t>
          </a:r>
          <a:endParaRPr lang="en-GB" sz="600" kern="1200" dirty="0">
            <a:solidFill>
              <a:srgbClr val="FFFFFF"/>
            </a:solidFill>
            <a:latin typeface="Arial"/>
            <a:ea typeface="+mn-ea"/>
            <a:cs typeface="+mn-cs"/>
          </a:endParaRPr>
        </a:p>
      </dsp:txBody>
      <dsp:txXfrm>
        <a:off x="7006034" y="177006"/>
        <a:ext cx="840581" cy="560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45121-F8BD-47D1-BCC1-F63DD8C5B3E6}">
      <dsp:nvSpPr>
        <dsp:cNvPr id="0" name=""/>
        <dsp:cNvSpPr/>
      </dsp:nvSpPr>
      <dsp:spPr>
        <a:xfrm rot="5400000">
          <a:off x="5460276" y="-2311822"/>
          <a:ext cx="656937" cy="54482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After clicking on “Finish”</a:t>
          </a:r>
        </a:p>
        <a:p>
          <a:pPr marL="171450" lvl="1" indent="-171450" algn="l" defTabSz="755650">
            <a:lnSpc>
              <a:spcPct val="90000"/>
            </a:lnSpc>
            <a:spcBef>
              <a:spcPct val="0"/>
            </a:spcBef>
            <a:spcAft>
              <a:spcPct val="15000"/>
            </a:spcAft>
            <a:buChar char="•"/>
          </a:pPr>
          <a:r>
            <a:rPr lang="en-US" sz="1700" kern="1200"/>
            <a:t>Start Building Fast Models present in Platform</a:t>
          </a:r>
        </a:p>
      </dsp:txBody>
      <dsp:txXfrm rot="-5400000">
        <a:off x="3064630" y="115893"/>
        <a:ext cx="5416162" cy="592799"/>
      </dsp:txXfrm>
    </dsp:sp>
    <dsp:sp modelId="{1DC1E346-4D23-4E95-AF39-D9CA2DD48554}">
      <dsp:nvSpPr>
        <dsp:cNvPr id="0" name=""/>
        <dsp:cNvSpPr/>
      </dsp:nvSpPr>
      <dsp:spPr>
        <a:xfrm>
          <a:off x="0" y="1707"/>
          <a:ext cx="3064629" cy="8211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Build ARM-FM</a:t>
          </a:r>
        </a:p>
      </dsp:txBody>
      <dsp:txXfrm>
        <a:off x="40086" y="41793"/>
        <a:ext cx="2984457" cy="741000"/>
      </dsp:txXfrm>
    </dsp:sp>
    <dsp:sp modelId="{E42CDC7E-1ABD-4D48-8B34-5C8C36986757}">
      <dsp:nvSpPr>
        <dsp:cNvPr id="0" name=""/>
        <dsp:cNvSpPr/>
      </dsp:nvSpPr>
      <dsp:spPr>
        <a:xfrm rot="5400000">
          <a:off x="5460276" y="-1449591"/>
          <a:ext cx="656937" cy="54482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After successful Fast model build, Platform will be opened in Design Editor</a:t>
          </a:r>
        </a:p>
      </dsp:txBody>
      <dsp:txXfrm rot="-5400000">
        <a:off x="3064630" y="978124"/>
        <a:ext cx="5416162" cy="592799"/>
      </dsp:txXfrm>
    </dsp:sp>
    <dsp:sp modelId="{F756691C-0BA7-4EF3-A8B4-24F34271AAE5}">
      <dsp:nvSpPr>
        <dsp:cNvPr id="0" name=""/>
        <dsp:cNvSpPr/>
      </dsp:nvSpPr>
      <dsp:spPr>
        <a:xfrm>
          <a:off x="0" y="863938"/>
          <a:ext cx="3064629" cy="8211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Platform Opened In Design Editor</a:t>
          </a:r>
        </a:p>
      </dsp:txBody>
      <dsp:txXfrm>
        <a:off x="40086" y="904024"/>
        <a:ext cx="2984457" cy="741000"/>
      </dsp:txXfrm>
    </dsp:sp>
    <dsp:sp modelId="{D4086C31-75E8-4DF0-8E1D-B7261CD501DD}">
      <dsp:nvSpPr>
        <dsp:cNvPr id="0" name=""/>
        <dsp:cNvSpPr/>
      </dsp:nvSpPr>
      <dsp:spPr>
        <a:xfrm rot="5400000">
          <a:off x="5460276" y="-587360"/>
          <a:ext cx="656937" cy="54482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Click on Project -&gt; Build Platform</a:t>
          </a:r>
        </a:p>
      </dsp:txBody>
      <dsp:txXfrm rot="-5400000">
        <a:off x="3064630" y="1840355"/>
        <a:ext cx="5416162" cy="592799"/>
      </dsp:txXfrm>
    </dsp:sp>
    <dsp:sp modelId="{4741DD76-B5DF-47A3-AF14-B3AFAA617252}">
      <dsp:nvSpPr>
        <dsp:cNvPr id="0" name=""/>
        <dsp:cNvSpPr/>
      </dsp:nvSpPr>
      <dsp:spPr>
        <a:xfrm>
          <a:off x="0" y="1726169"/>
          <a:ext cx="3064629" cy="8211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Build Platform</a:t>
          </a:r>
        </a:p>
      </dsp:txBody>
      <dsp:txXfrm>
        <a:off x="40086" y="1766255"/>
        <a:ext cx="2984457" cy="741000"/>
      </dsp:txXfrm>
    </dsp:sp>
    <dsp:sp modelId="{ECCBFCA7-B828-4DA2-9328-E5731CA57B08}">
      <dsp:nvSpPr>
        <dsp:cNvPr id="0" name=""/>
        <dsp:cNvSpPr/>
      </dsp:nvSpPr>
      <dsp:spPr>
        <a:xfrm rot="5400000">
          <a:off x="5460276" y="274870"/>
          <a:ext cx="656937" cy="544823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Click on Run -&gt; Run Platform</a:t>
          </a:r>
        </a:p>
        <a:p>
          <a:pPr marL="171450" lvl="1" indent="-171450" algn="l" defTabSz="755650">
            <a:lnSpc>
              <a:spcPct val="90000"/>
            </a:lnSpc>
            <a:spcBef>
              <a:spcPct val="0"/>
            </a:spcBef>
            <a:spcAft>
              <a:spcPct val="15000"/>
            </a:spcAft>
            <a:buChar char="•"/>
          </a:pPr>
          <a:r>
            <a:rPr lang="en-US" sz="1700" kern="1200"/>
            <a:t>Default Test -&gt; Hello World </a:t>
          </a:r>
        </a:p>
      </dsp:txBody>
      <dsp:txXfrm rot="-5400000">
        <a:off x="3064630" y="2702586"/>
        <a:ext cx="5416162" cy="592799"/>
      </dsp:txXfrm>
    </dsp:sp>
    <dsp:sp modelId="{48E3E8CC-6A59-4C66-999A-E4C8373DEBC5}">
      <dsp:nvSpPr>
        <dsp:cNvPr id="0" name=""/>
        <dsp:cNvSpPr/>
      </dsp:nvSpPr>
      <dsp:spPr>
        <a:xfrm>
          <a:off x="0" y="2588400"/>
          <a:ext cx="3064629" cy="8211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Run Platform</a:t>
          </a:r>
        </a:p>
      </dsp:txBody>
      <dsp:txXfrm>
        <a:off x="40086" y="2628486"/>
        <a:ext cx="2984457" cy="741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A7F6D-6E13-4EED-B94B-834731E909A7}">
      <dsp:nvSpPr>
        <dsp:cNvPr id="0" name=""/>
        <dsp:cNvSpPr/>
      </dsp:nvSpPr>
      <dsp:spPr>
        <a:xfrm>
          <a:off x="0" y="208433"/>
          <a:ext cx="8234828" cy="1836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9114" tIns="229108" rIns="639114"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a:t>Launching the session is closely tied and under the Control of the Helium SW Debugger</a:t>
          </a:r>
        </a:p>
        <a:p>
          <a:pPr marL="114300" lvl="1" indent="-114300" algn="l" defTabSz="622300">
            <a:lnSpc>
              <a:spcPct val="90000"/>
            </a:lnSpc>
            <a:spcBef>
              <a:spcPct val="0"/>
            </a:spcBef>
            <a:spcAft>
              <a:spcPct val="15000"/>
            </a:spcAft>
            <a:buChar char="•"/>
          </a:pPr>
          <a:r>
            <a:rPr lang="en-US" sz="1400" kern="1200"/>
            <a:t>Customize the commands quickly in GUI before launch</a:t>
          </a:r>
        </a:p>
        <a:p>
          <a:pPr marL="114300" lvl="1" indent="-114300" algn="l" defTabSz="622300">
            <a:lnSpc>
              <a:spcPct val="90000"/>
            </a:lnSpc>
            <a:spcBef>
              <a:spcPct val="0"/>
            </a:spcBef>
            <a:spcAft>
              <a:spcPct val="15000"/>
            </a:spcAft>
            <a:buChar char="•"/>
          </a:pPr>
          <a:r>
            <a:rPr lang="en-US" sz="1400" kern="1200">
              <a:latin typeface="Arial"/>
              <a:cs typeface="Arial"/>
            </a:rPr>
            <a:t>Create/Save customized Run, Debug settings associated with a given platform</a:t>
          </a:r>
          <a:endParaRPr lang="en-US" sz="1400" kern="1200"/>
        </a:p>
        <a:p>
          <a:pPr marL="114300" lvl="1" indent="-114300" algn="l" defTabSz="622300">
            <a:lnSpc>
              <a:spcPct val="90000"/>
            </a:lnSpc>
            <a:spcBef>
              <a:spcPct val="0"/>
            </a:spcBef>
            <a:spcAft>
              <a:spcPct val="15000"/>
            </a:spcAft>
            <a:buChar char="•"/>
          </a:pPr>
          <a:r>
            <a:rPr lang="en-US" sz="1400" kern="1200">
              <a:latin typeface="Arial"/>
              <a:cs typeface="Arial"/>
            </a:rPr>
            <a:t>Change software images, associated symbols using the Images/Symbols tab and launch multiple SW runs without closing the GUI.</a:t>
          </a:r>
          <a:endParaRPr lang="en-US" sz="1400" kern="1200">
            <a:cs typeface="Arial"/>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t>This approach allows interactively setting breakpoints at points of interest before starting the debug session</a:t>
          </a:r>
          <a:endParaRPr lang="en-US" sz="1400" kern="1200">
            <a:cs typeface="Arial"/>
          </a:endParaRPr>
        </a:p>
      </dsp:txBody>
      <dsp:txXfrm>
        <a:off x="0" y="208433"/>
        <a:ext cx="8234828" cy="1836450"/>
      </dsp:txXfrm>
    </dsp:sp>
    <dsp:sp modelId="{81D6664E-BD7F-45F7-9D82-EBB8BCE7190C}">
      <dsp:nvSpPr>
        <dsp:cNvPr id="0" name=""/>
        <dsp:cNvSpPr/>
      </dsp:nvSpPr>
      <dsp:spPr>
        <a:xfrm>
          <a:off x="411741" y="46073"/>
          <a:ext cx="5764379"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880" tIns="0" rIns="217880" bIns="0" numCol="1" spcCol="1270" anchor="ctr" anchorCtr="0">
          <a:noAutofit/>
        </a:bodyPr>
        <a:lstStyle/>
        <a:p>
          <a:pPr marL="0" lvl="0" indent="0" algn="l" defTabSz="1066800">
            <a:lnSpc>
              <a:spcPct val="90000"/>
            </a:lnSpc>
            <a:spcBef>
              <a:spcPct val="0"/>
            </a:spcBef>
            <a:spcAft>
              <a:spcPct val="35000"/>
            </a:spcAft>
            <a:buNone/>
          </a:pPr>
          <a:r>
            <a:rPr lang="en-US" sz="2400" kern="1200"/>
            <a:t>Helium SW Debug Config Launch</a:t>
          </a:r>
        </a:p>
      </dsp:txBody>
      <dsp:txXfrm>
        <a:off x="427593" y="61925"/>
        <a:ext cx="5732675" cy="293016"/>
      </dsp:txXfrm>
    </dsp:sp>
    <dsp:sp modelId="{BB4E3E93-CED4-4A62-8637-8216491F493D}">
      <dsp:nvSpPr>
        <dsp:cNvPr id="0" name=""/>
        <dsp:cNvSpPr/>
      </dsp:nvSpPr>
      <dsp:spPr>
        <a:xfrm>
          <a:off x="0" y="2266643"/>
          <a:ext cx="8234828" cy="221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9114" tIns="229108" rIns="63911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Arial"/>
              <a:cs typeface="Arial"/>
            </a:rPr>
            <a:t>Connect to already Running Simulation on PZ1/</a:t>
          </a:r>
          <a:r>
            <a:rPr lang="en-US" sz="1400" kern="1200">
              <a:solidFill>
                <a:srgbClr val="262626">
                  <a:hueOff val="0"/>
                  <a:satOff val="0"/>
                  <a:lumOff val="0"/>
                  <a:alphaOff val="0"/>
                </a:srgbClr>
              </a:solidFill>
              <a:latin typeface="Arial"/>
              <a:ea typeface="+mn-ea"/>
              <a:cs typeface="Arial"/>
            </a:rPr>
            <a:t>PZ2 or Protium</a:t>
          </a:r>
        </a:p>
        <a:p>
          <a:pPr marL="114300" lvl="1" indent="-114300" algn="l" defTabSz="622300">
            <a:lnSpc>
              <a:spcPct val="90000"/>
            </a:lnSpc>
            <a:spcBef>
              <a:spcPct val="0"/>
            </a:spcBef>
            <a:spcAft>
              <a:spcPct val="15000"/>
            </a:spcAft>
            <a:buChar char="•"/>
          </a:pPr>
          <a:r>
            <a:rPr lang="en-US" sz="1400" kern="1200">
              <a:solidFill>
                <a:srgbClr val="262626">
                  <a:hueOff val="0"/>
                  <a:satOff val="0"/>
                  <a:lumOff val="0"/>
                  <a:alphaOff val="0"/>
                </a:srgbClr>
              </a:solidFill>
              <a:latin typeface="Arial"/>
              <a:ea typeface="+mn-ea"/>
              <a:cs typeface="Arial"/>
            </a:rPr>
            <a:t>On Demand connect with Helium SW debugger after reaching the simulation run to an interested point</a:t>
          </a:r>
        </a:p>
        <a:p>
          <a:pPr marL="114300" lvl="1" indent="-114300" algn="l" defTabSz="622300">
            <a:lnSpc>
              <a:spcPct val="90000"/>
            </a:lnSpc>
            <a:spcBef>
              <a:spcPct val="0"/>
            </a:spcBef>
            <a:spcAft>
              <a:spcPct val="15000"/>
            </a:spcAft>
            <a:buChar char="•"/>
          </a:pPr>
          <a:r>
            <a:rPr lang="en-US" sz="1400" kern="1200" dirty="0"/>
            <a:t>Attach simulator to Helium SW Debugger by selecting PID from the prompted window</a:t>
          </a:r>
        </a:p>
        <a:p>
          <a:pPr marL="114300" lvl="1" indent="-114300" algn="l" defTabSz="622300">
            <a:lnSpc>
              <a:spcPct val="90000"/>
            </a:lnSpc>
            <a:spcBef>
              <a:spcPct val="0"/>
            </a:spcBef>
            <a:spcAft>
              <a:spcPct val="15000"/>
            </a:spcAft>
            <a:buChar char="•"/>
          </a:pPr>
          <a:r>
            <a:rPr lang="en-US" sz="1400" kern="1200"/>
            <a:t>Detach simulation from Helium SW Debugger on the Go without killing the run and continue simulation</a:t>
          </a:r>
        </a:p>
        <a:p>
          <a:pPr marL="114300" lvl="1" indent="-114300" algn="l" defTabSz="622300">
            <a:lnSpc>
              <a:spcPct val="90000"/>
            </a:lnSpc>
            <a:spcBef>
              <a:spcPct val="0"/>
            </a:spcBef>
            <a:spcAft>
              <a:spcPct val="15000"/>
            </a:spcAft>
            <a:buChar char="•"/>
          </a:pPr>
          <a:r>
            <a:rPr lang="en-US" sz="1400" kern="1200"/>
            <a:t>Debugging Symbols (e.g. </a:t>
          </a:r>
          <a:r>
            <a:rPr lang="en-US" sz="1400" kern="1200" err="1"/>
            <a:t>vmlinux</a:t>
          </a:r>
          <a:r>
            <a:rPr lang="en-US" sz="1400" kern="1200"/>
            <a:t>) and source code location information can be added after attachment using the </a:t>
          </a:r>
          <a:r>
            <a:rPr lang="en-US" sz="1400" kern="1200" err="1"/>
            <a:t>esw</a:t>
          </a:r>
          <a:r>
            <a:rPr lang="en-US" sz="1400" kern="1200"/>
            <a:t> </a:t>
          </a:r>
          <a:r>
            <a:rPr lang="en-US" sz="1400" kern="1200" err="1"/>
            <a:t>Tcl</a:t>
          </a:r>
          <a:r>
            <a:rPr lang="en-US" sz="1400" kern="1200"/>
            <a:t> command</a:t>
          </a:r>
        </a:p>
        <a:p>
          <a:pPr marL="114300" lvl="1" indent="-114300" algn="l" defTabSz="622300">
            <a:lnSpc>
              <a:spcPct val="90000"/>
            </a:lnSpc>
            <a:spcBef>
              <a:spcPct val="0"/>
            </a:spcBef>
            <a:spcAft>
              <a:spcPct val="15000"/>
            </a:spcAft>
            <a:buChar char="•"/>
          </a:pPr>
          <a:r>
            <a:rPr lang="en-US" sz="1400" kern="1200"/>
            <a:t>Remote Host connection</a:t>
          </a:r>
        </a:p>
      </dsp:txBody>
      <dsp:txXfrm>
        <a:off x="0" y="2266643"/>
        <a:ext cx="8234828" cy="2217600"/>
      </dsp:txXfrm>
    </dsp:sp>
    <dsp:sp modelId="{4DB31730-5E35-4DE5-9F6C-EF0B72AFCC2C}">
      <dsp:nvSpPr>
        <dsp:cNvPr id="0" name=""/>
        <dsp:cNvSpPr/>
      </dsp:nvSpPr>
      <dsp:spPr>
        <a:xfrm>
          <a:off x="411741" y="2104283"/>
          <a:ext cx="5764379"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880" tIns="0" rIns="217880"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FF"/>
              </a:solidFill>
              <a:latin typeface="Arial"/>
              <a:ea typeface="+mn-ea"/>
              <a:cs typeface="+mn-cs"/>
            </a:rPr>
            <a:t>Walk Up Connection </a:t>
          </a:r>
        </a:p>
      </dsp:txBody>
      <dsp:txXfrm>
        <a:off x="427593" y="2120135"/>
        <a:ext cx="5732675"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B11DB-B8D6-1147-9285-45ABB3AB6C0A}">
      <dsp:nvSpPr>
        <dsp:cNvPr id="0" name=""/>
        <dsp:cNvSpPr/>
      </dsp:nvSpPr>
      <dsp:spPr>
        <a:xfrm>
          <a:off x="99" y="770665"/>
          <a:ext cx="991195" cy="396478"/>
        </a:xfrm>
        <a:prstGeom prst="homePlate">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Choose Starter Platform</a:t>
          </a:r>
        </a:p>
      </dsp:txBody>
      <dsp:txXfrm>
        <a:off x="99" y="770665"/>
        <a:ext cx="892076" cy="396478"/>
      </dsp:txXfrm>
    </dsp:sp>
    <dsp:sp modelId="{55333CF1-5F89-574B-AD7D-E52BA6E89261}">
      <dsp:nvSpPr>
        <dsp:cNvPr id="0" name=""/>
        <dsp:cNvSpPr/>
      </dsp:nvSpPr>
      <dsp:spPr>
        <a:xfrm>
          <a:off x="793055"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311150">
            <a:lnSpc>
              <a:spcPct val="90000"/>
            </a:lnSpc>
            <a:spcBef>
              <a:spcPct val="0"/>
            </a:spcBef>
            <a:spcAft>
              <a:spcPct val="35000"/>
            </a:spcAft>
            <a:buNone/>
          </a:pPr>
          <a:r>
            <a:rPr lang="en-GB" sz="700" kern="1200">
              <a:solidFill>
                <a:srgbClr val="FFFFFF"/>
              </a:solidFill>
              <a:latin typeface="Arial"/>
              <a:ea typeface="+mn-ea"/>
              <a:cs typeface="+mn-cs"/>
            </a:rPr>
            <a:t>Save to </a:t>
          </a:r>
          <a:r>
            <a:rPr lang="en-GB" sz="600" kern="1200" err="1">
              <a:solidFill>
                <a:srgbClr val="FFFFFF"/>
              </a:solidFill>
              <a:latin typeface="Arial"/>
              <a:ea typeface="+mn-ea"/>
              <a:cs typeface="+mn-cs"/>
            </a:rPr>
            <a:t>Catalog</a:t>
          </a:r>
          <a:endParaRPr lang="en-GB" sz="600" kern="1200">
            <a:solidFill>
              <a:srgbClr val="FFFFFF"/>
            </a:solidFill>
            <a:latin typeface="Arial"/>
            <a:ea typeface="+mn-ea"/>
            <a:cs typeface="+mn-cs"/>
          </a:endParaRPr>
        </a:p>
      </dsp:txBody>
      <dsp:txXfrm>
        <a:off x="991294" y="770665"/>
        <a:ext cx="594717" cy="396478"/>
      </dsp:txXfrm>
    </dsp:sp>
    <dsp:sp modelId="{11831DF9-36BD-0441-9031-D23D03F2291C}">
      <dsp:nvSpPr>
        <dsp:cNvPr id="0" name=""/>
        <dsp:cNvSpPr/>
      </dsp:nvSpPr>
      <dsp:spPr>
        <a:xfrm>
          <a:off x="1586011"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Add / Remove Virtual Models</a:t>
          </a:r>
        </a:p>
      </dsp:txBody>
      <dsp:txXfrm>
        <a:off x="1784250" y="770665"/>
        <a:ext cx="594717" cy="396478"/>
      </dsp:txXfrm>
    </dsp:sp>
    <dsp:sp modelId="{FC94A679-A3B4-714E-A807-1BD5834C2E3C}">
      <dsp:nvSpPr>
        <dsp:cNvPr id="0" name=""/>
        <dsp:cNvSpPr/>
      </dsp:nvSpPr>
      <dsp:spPr>
        <a:xfrm>
          <a:off x="2378967"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Parameter Config / Port Binding</a:t>
          </a:r>
        </a:p>
      </dsp:txBody>
      <dsp:txXfrm>
        <a:off x="2577206" y="770665"/>
        <a:ext cx="594717" cy="396478"/>
      </dsp:txXfrm>
    </dsp:sp>
    <dsp:sp modelId="{8798CC37-364F-FF47-9539-04AA3B23F0C3}">
      <dsp:nvSpPr>
        <dsp:cNvPr id="0" name=""/>
        <dsp:cNvSpPr/>
      </dsp:nvSpPr>
      <dsp:spPr>
        <a:xfrm>
          <a:off x="3171924"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Rewire Interrupt and Memory Map</a:t>
          </a:r>
        </a:p>
      </dsp:txBody>
      <dsp:txXfrm>
        <a:off x="3370163" y="770665"/>
        <a:ext cx="594717" cy="396478"/>
      </dsp:txXfrm>
    </dsp:sp>
    <dsp:sp modelId="{0B7B052F-934F-0D46-88E5-6968353ACCF3}">
      <dsp:nvSpPr>
        <dsp:cNvPr id="0" name=""/>
        <dsp:cNvSpPr/>
      </dsp:nvSpPr>
      <dsp:spPr>
        <a:xfrm>
          <a:off x="3964880"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Add</a:t>
          </a:r>
          <a:r>
            <a:rPr lang="en-GB" sz="600" kern="1200"/>
            <a:t> / Remove RTL Stubs</a:t>
          </a:r>
        </a:p>
      </dsp:txBody>
      <dsp:txXfrm>
        <a:off x="4163119" y="770665"/>
        <a:ext cx="594717" cy="396478"/>
      </dsp:txXfrm>
    </dsp:sp>
    <dsp:sp modelId="{5DD7283A-CF49-E240-9A91-A4D7B51EBC5E}">
      <dsp:nvSpPr>
        <dsp:cNvPr id="0" name=""/>
        <dsp:cNvSpPr/>
      </dsp:nvSpPr>
      <dsp:spPr>
        <a:xfrm>
          <a:off x="4757836"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311150">
            <a:lnSpc>
              <a:spcPct val="90000"/>
            </a:lnSpc>
            <a:spcBef>
              <a:spcPct val="0"/>
            </a:spcBef>
            <a:spcAft>
              <a:spcPct val="35000"/>
            </a:spcAft>
            <a:buNone/>
          </a:pPr>
          <a:r>
            <a:rPr lang="en-GB" sz="700" kern="1200"/>
            <a:t>Hybrid Adaptors &amp; RTL Connection</a:t>
          </a:r>
        </a:p>
      </dsp:txBody>
      <dsp:txXfrm>
        <a:off x="4956075" y="770665"/>
        <a:ext cx="594717" cy="396478"/>
      </dsp:txXfrm>
    </dsp:sp>
    <dsp:sp modelId="{46D39CD5-664C-824F-9625-88FDBD1F7F1F}">
      <dsp:nvSpPr>
        <dsp:cNvPr id="0" name=""/>
        <dsp:cNvSpPr/>
      </dsp:nvSpPr>
      <dsp:spPr>
        <a:xfrm>
          <a:off x="5550792"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RTL Side changes</a:t>
          </a:r>
        </a:p>
      </dsp:txBody>
      <dsp:txXfrm>
        <a:off x="5749031" y="770665"/>
        <a:ext cx="594717" cy="396478"/>
      </dsp:txXfrm>
    </dsp:sp>
    <dsp:sp modelId="{6A2B16A3-22F5-DF42-B56D-E208C6F45C3B}">
      <dsp:nvSpPr>
        <dsp:cNvPr id="0" name=""/>
        <dsp:cNvSpPr/>
      </dsp:nvSpPr>
      <dsp:spPr>
        <a:xfrm>
          <a:off x="6343749" y="770665"/>
          <a:ext cx="991195" cy="396478"/>
        </a:xfrm>
        <a:prstGeom prst="chevron">
          <a:avLst/>
        </a:prstGeom>
        <a:solidFill>
          <a:srgbClr val="00778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GB" sz="600" kern="1200">
              <a:solidFill>
                <a:srgbClr val="FFFFFF"/>
              </a:solidFill>
              <a:latin typeface="Arial"/>
              <a:ea typeface="+mn-ea"/>
              <a:cs typeface="+mn-cs"/>
            </a:rPr>
            <a:t>Build &amp; Run</a:t>
          </a:r>
        </a:p>
      </dsp:txBody>
      <dsp:txXfrm>
        <a:off x="6541988" y="770665"/>
        <a:ext cx="594717" cy="396478"/>
      </dsp:txXfrm>
    </dsp:sp>
    <dsp:sp modelId="{E5E6D598-90A9-1144-999E-8DD422791DE4}">
      <dsp:nvSpPr>
        <dsp:cNvPr id="0" name=""/>
        <dsp:cNvSpPr/>
      </dsp:nvSpPr>
      <dsp:spPr>
        <a:xfrm>
          <a:off x="7136705" y="770665"/>
          <a:ext cx="991195" cy="396478"/>
        </a:xfrm>
        <a:prstGeom prst="chevron">
          <a:avLst/>
        </a:prstGeom>
        <a:solidFill>
          <a:srgbClr val="00778B">
            <a:hueOff val="0"/>
            <a:satOff val="0"/>
            <a:lumOff val="0"/>
            <a:alphaOff val="0"/>
          </a:srgbClr>
        </a:solidFill>
        <a:ln w="12700" cap="flat" cmpd="sng" algn="ctr">
          <a:solidFill>
            <a:srgbClr val="FFFFFF"/>
          </a:solidFill>
          <a:prstDash val="solid"/>
          <a:miter lim="800000"/>
        </a:ln>
        <a:effectLst>
          <a:glow rad="152400">
            <a:srgbClr val="FF8200">
              <a:alpha val="86000"/>
            </a:srgbClr>
          </a:glow>
        </a:effectLst>
        <a:scene3d>
          <a:camera prst="orthographicFront"/>
          <a:lightRig rig="threePt" dir="t"/>
        </a:scene3d>
        <a:sp3d contourW="12700">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GB" sz="700" kern="1200"/>
            <a:t>Debug</a:t>
          </a:r>
        </a:p>
      </dsp:txBody>
      <dsp:txXfrm>
        <a:off x="7334944" y="770665"/>
        <a:ext cx="594717" cy="39647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B23195-DF1D-4BC4-8AA1-AFADCDE0C82E}"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1E0C-7A7A-47FA-95F5-2FEFB69A9976}" type="slidenum">
              <a:rPr lang="en-US" smtClean="0"/>
              <a:t>‹#›</a:t>
            </a:fld>
            <a:endParaRPr lang="en-US"/>
          </a:p>
        </p:txBody>
      </p:sp>
    </p:spTree>
    <p:extLst>
      <p:ext uri="{BB962C8B-B14F-4D97-AF65-F5344CB8AC3E}">
        <p14:creationId xmlns:p14="http://schemas.microsoft.com/office/powerpoint/2010/main" val="109410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3</a:t>
            </a:fld>
            <a:endParaRPr lang="en-US"/>
          </a:p>
        </p:txBody>
      </p:sp>
    </p:spTree>
    <p:extLst>
      <p:ext uri="{BB962C8B-B14F-4D97-AF65-F5344CB8AC3E}">
        <p14:creationId xmlns:p14="http://schemas.microsoft.com/office/powerpoint/2010/main" val="262936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25</a:t>
            </a:fld>
            <a:endParaRPr lang="en-US"/>
          </a:p>
        </p:txBody>
      </p:sp>
    </p:spTree>
    <p:extLst>
      <p:ext uri="{BB962C8B-B14F-4D97-AF65-F5344CB8AC3E}">
        <p14:creationId xmlns:p14="http://schemas.microsoft.com/office/powerpoint/2010/main" val="36147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26</a:t>
            </a:fld>
            <a:endParaRPr lang="en-US"/>
          </a:p>
        </p:txBody>
      </p:sp>
    </p:spTree>
    <p:extLst>
      <p:ext uri="{BB962C8B-B14F-4D97-AF65-F5344CB8AC3E}">
        <p14:creationId xmlns:p14="http://schemas.microsoft.com/office/powerpoint/2010/main" val="3517026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16-sep – Add real example from n2 </a:t>
            </a:r>
          </a:p>
        </p:txBody>
      </p:sp>
      <p:sp>
        <p:nvSpPr>
          <p:cNvPr id="4" name="Slide Number Placeholder 3"/>
          <p:cNvSpPr>
            <a:spLocks noGrp="1"/>
          </p:cNvSpPr>
          <p:nvPr>
            <p:ph type="sldNum" sz="quarter" idx="5"/>
          </p:nvPr>
        </p:nvSpPr>
        <p:spPr/>
        <p:txBody>
          <a:bodyPr/>
          <a:lstStyle/>
          <a:p>
            <a:fld id="{8A0E7991-4357-FB42-AE27-28DAE44DDAB9}" type="slidenum">
              <a:rPr lang="en-US" smtClean="0"/>
              <a:pPr/>
              <a:t>27</a:t>
            </a:fld>
            <a:endParaRPr lang="en-US"/>
          </a:p>
        </p:txBody>
      </p:sp>
    </p:spTree>
    <p:extLst>
      <p:ext uri="{BB962C8B-B14F-4D97-AF65-F5344CB8AC3E}">
        <p14:creationId xmlns:p14="http://schemas.microsoft.com/office/powerpoint/2010/main" val="417608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28</a:t>
            </a:fld>
            <a:endParaRPr lang="en-US"/>
          </a:p>
        </p:txBody>
      </p:sp>
    </p:spTree>
    <p:extLst>
      <p:ext uri="{BB962C8B-B14F-4D97-AF65-F5344CB8AC3E}">
        <p14:creationId xmlns:p14="http://schemas.microsoft.com/office/powerpoint/2010/main" val="2613997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[Ankit ]Dpi or vdi – Confirm this with R &amp; D </a:t>
            </a:r>
          </a:p>
          <a:p>
            <a:r>
              <a:rPr lang="en-US"/>
              <a:t>[Ankit] - </a:t>
            </a:r>
            <a:r>
              <a:rPr lang="en-US" b="1">
                <a:solidFill>
                  <a:schemeClr val="tx1"/>
                </a:solidFill>
                <a:highlight>
                  <a:srgbClr val="FFFF00"/>
                </a:highlight>
              </a:rPr>
              <a:t>apb, ahb</a:t>
            </a:r>
            <a:r>
              <a:rPr lang="en-US">
                <a:solidFill>
                  <a:schemeClr val="tx1"/>
                </a:solidFill>
                <a:highlight>
                  <a:srgbClr val="FFFF00"/>
                </a:highlight>
              </a:rPr>
              <a:t>, axi or jtag – Call out for performance and what is best for Helium</a:t>
            </a:r>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30</a:t>
            </a:fld>
            <a:endParaRPr lang="en-US"/>
          </a:p>
        </p:txBody>
      </p:sp>
    </p:spTree>
    <p:extLst>
      <p:ext uri="{BB962C8B-B14F-4D97-AF65-F5344CB8AC3E}">
        <p14:creationId xmlns:p14="http://schemas.microsoft.com/office/powerpoint/2010/main" val="366454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31</a:t>
            </a:fld>
            <a:endParaRPr lang="en-US"/>
          </a:p>
        </p:txBody>
      </p:sp>
    </p:spTree>
    <p:extLst>
      <p:ext uri="{BB962C8B-B14F-4D97-AF65-F5344CB8AC3E}">
        <p14:creationId xmlns:p14="http://schemas.microsoft.com/office/powerpoint/2010/main" val="810826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09/08 – title changed from “Connection to Simulation for Software Debug” to </a:t>
            </a:r>
          </a:p>
        </p:txBody>
      </p:sp>
      <p:sp>
        <p:nvSpPr>
          <p:cNvPr id="4" name="Slide Number Placeholder 3"/>
          <p:cNvSpPr>
            <a:spLocks noGrp="1"/>
          </p:cNvSpPr>
          <p:nvPr>
            <p:ph type="sldNum" sz="quarter" idx="5"/>
          </p:nvPr>
        </p:nvSpPr>
        <p:spPr/>
        <p:txBody>
          <a:bodyPr/>
          <a:lstStyle/>
          <a:p>
            <a:fld id="{8A0E7991-4357-FB42-AE27-28DAE44DDAB9}" type="slidenum">
              <a:rPr lang="en-US" smtClean="0"/>
              <a:pPr/>
              <a:t>33</a:t>
            </a:fld>
            <a:endParaRPr lang="en-US"/>
          </a:p>
        </p:txBody>
      </p:sp>
    </p:spTree>
    <p:extLst>
      <p:ext uri="{BB962C8B-B14F-4D97-AF65-F5344CB8AC3E}">
        <p14:creationId xmlns:p14="http://schemas.microsoft.com/office/powerpoint/2010/main" val="106231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Confirm Protium</a:t>
            </a:r>
          </a:p>
        </p:txBody>
      </p:sp>
      <p:sp>
        <p:nvSpPr>
          <p:cNvPr id="4" name="Slide Number Placeholder 3"/>
          <p:cNvSpPr>
            <a:spLocks noGrp="1"/>
          </p:cNvSpPr>
          <p:nvPr>
            <p:ph type="sldNum" sz="quarter" idx="5"/>
          </p:nvPr>
        </p:nvSpPr>
        <p:spPr/>
        <p:txBody>
          <a:bodyPr/>
          <a:lstStyle/>
          <a:p>
            <a:fld id="{8A0E7991-4357-FB42-AE27-28DAE44DDAB9}" type="slidenum">
              <a:rPr lang="en-US" smtClean="0"/>
              <a:pPr/>
              <a:t>34</a:t>
            </a:fld>
            <a:endParaRPr lang="en-US"/>
          </a:p>
        </p:txBody>
      </p:sp>
    </p:spTree>
    <p:extLst>
      <p:ext uri="{BB962C8B-B14F-4D97-AF65-F5344CB8AC3E}">
        <p14:creationId xmlns:p14="http://schemas.microsoft.com/office/powerpoint/2010/main" val="1941769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Confirm Protium</a:t>
            </a:r>
          </a:p>
        </p:txBody>
      </p:sp>
      <p:sp>
        <p:nvSpPr>
          <p:cNvPr id="4" name="Slide Number Placeholder 3"/>
          <p:cNvSpPr>
            <a:spLocks noGrp="1"/>
          </p:cNvSpPr>
          <p:nvPr>
            <p:ph type="sldNum" sz="quarter" idx="5"/>
          </p:nvPr>
        </p:nvSpPr>
        <p:spPr/>
        <p:txBody>
          <a:bodyPr/>
          <a:lstStyle/>
          <a:p>
            <a:fld id="{8A0E7991-4357-FB42-AE27-28DAE44DDAB9}" type="slidenum">
              <a:rPr lang="en-US" smtClean="0"/>
              <a:pPr/>
              <a:t>35</a:t>
            </a:fld>
            <a:endParaRPr lang="en-US"/>
          </a:p>
        </p:txBody>
      </p:sp>
    </p:spTree>
    <p:extLst>
      <p:ext uri="{BB962C8B-B14F-4D97-AF65-F5344CB8AC3E}">
        <p14:creationId xmlns:p14="http://schemas.microsoft.com/office/powerpoint/2010/main" val="120635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Confirm Protium</a:t>
            </a:r>
          </a:p>
        </p:txBody>
      </p:sp>
      <p:sp>
        <p:nvSpPr>
          <p:cNvPr id="4" name="Slide Number Placeholder 3"/>
          <p:cNvSpPr>
            <a:spLocks noGrp="1"/>
          </p:cNvSpPr>
          <p:nvPr>
            <p:ph type="sldNum" sz="quarter" idx="5"/>
          </p:nvPr>
        </p:nvSpPr>
        <p:spPr/>
        <p:txBody>
          <a:bodyPr/>
          <a:lstStyle/>
          <a:p>
            <a:fld id="{8A0E7991-4357-FB42-AE27-28DAE44DDAB9}" type="slidenum">
              <a:rPr lang="en-US" smtClean="0"/>
              <a:pPr/>
              <a:t>36</a:t>
            </a:fld>
            <a:endParaRPr lang="en-US"/>
          </a:p>
        </p:txBody>
      </p:sp>
    </p:spTree>
    <p:extLst>
      <p:ext uri="{BB962C8B-B14F-4D97-AF65-F5344CB8AC3E}">
        <p14:creationId xmlns:p14="http://schemas.microsoft.com/office/powerpoint/2010/main" val="2261298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Review items #3,4 to some more meaningful 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US" err="1"/>
              <a:t>ankit</a:t>
            </a:r>
            <a:r>
              <a:rPr lang="en-US"/>
              <a:t>]: Think if sub-section can be deleted:  </a:t>
            </a:r>
            <a:r>
              <a:rPr lang="en-US" sz="1200"/>
              <a:t>Tools Setup &amp; Helium Invocation Commands</a:t>
            </a:r>
          </a:p>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5</a:t>
            </a:fld>
            <a:endParaRPr lang="en-US"/>
          </a:p>
        </p:txBody>
      </p:sp>
    </p:spTree>
    <p:extLst>
      <p:ext uri="{BB962C8B-B14F-4D97-AF65-F5344CB8AC3E}">
        <p14:creationId xmlns:p14="http://schemas.microsoft.com/office/powerpoint/2010/main" val="3905444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Confirm Protium</a:t>
            </a:r>
          </a:p>
        </p:txBody>
      </p:sp>
      <p:sp>
        <p:nvSpPr>
          <p:cNvPr id="4" name="Slide Number Placeholder 3"/>
          <p:cNvSpPr>
            <a:spLocks noGrp="1"/>
          </p:cNvSpPr>
          <p:nvPr>
            <p:ph type="sldNum" sz="quarter" idx="5"/>
          </p:nvPr>
        </p:nvSpPr>
        <p:spPr/>
        <p:txBody>
          <a:bodyPr/>
          <a:lstStyle/>
          <a:p>
            <a:fld id="{8A0E7991-4357-FB42-AE27-28DAE44DDAB9}" type="slidenum">
              <a:rPr lang="en-US" smtClean="0"/>
              <a:pPr/>
              <a:t>37</a:t>
            </a:fld>
            <a:endParaRPr lang="en-US"/>
          </a:p>
        </p:txBody>
      </p:sp>
    </p:spTree>
    <p:extLst>
      <p:ext uri="{BB962C8B-B14F-4D97-AF65-F5344CB8AC3E}">
        <p14:creationId xmlns:p14="http://schemas.microsoft.com/office/powerpoint/2010/main" val="3801273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Confirm Protium</a:t>
            </a:r>
          </a:p>
        </p:txBody>
      </p:sp>
      <p:sp>
        <p:nvSpPr>
          <p:cNvPr id="4" name="Slide Number Placeholder 3"/>
          <p:cNvSpPr>
            <a:spLocks noGrp="1"/>
          </p:cNvSpPr>
          <p:nvPr>
            <p:ph type="sldNum" sz="quarter" idx="5"/>
          </p:nvPr>
        </p:nvSpPr>
        <p:spPr/>
        <p:txBody>
          <a:bodyPr/>
          <a:lstStyle/>
          <a:p>
            <a:fld id="{8A0E7991-4357-FB42-AE27-28DAE44DDAB9}" type="slidenum">
              <a:rPr lang="en-US" smtClean="0"/>
              <a:pPr/>
              <a:t>38</a:t>
            </a:fld>
            <a:endParaRPr lang="en-US"/>
          </a:p>
        </p:txBody>
      </p:sp>
    </p:spTree>
    <p:extLst>
      <p:ext uri="{BB962C8B-B14F-4D97-AF65-F5344CB8AC3E}">
        <p14:creationId xmlns:p14="http://schemas.microsoft.com/office/powerpoint/2010/main" val="3627911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making this content an interactive part of the labs</a:t>
            </a:r>
          </a:p>
        </p:txBody>
      </p:sp>
      <p:sp>
        <p:nvSpPr>
          <p:cNvPr id="4" name="Slide Number Placeholder 3"/>
          <p:cNvSpPr>
            <a:spLocks noGrp="1"/>
          </p:cNvSpPr>
          <p:nvPr>
            <p:ph type="sldNum" sz="quarter" idx="5"/>
          </p:nvPr>
        </p:nvSpPr>
        <p:spPr/>
        <p:txBody>
          <a:bodyPr/>
          <a:lstStyle/>
          <a:p>
            <a:fld id="{8A0E7991-4357-FB42-AE27-28DAE44DDAB9}" type="slidenum">
              <a:rPr lang="en-US" smtClean="0"/>
              <a:pPr/>
              <a:t>39</a:t>
            </a:fld>
            <a:endParaRPr lang="en-US"/>
          </a:p>
        </p:txBody>
      </p:sp>
    </p:spTree>
    <p:extLst>
      <p:ext uri="{BB962C8B-B14F-4D97-AF65-F5344CB8AC3E}">
        <p14:creationId xmlns:p14="http://schemas.microsoft.com/office/powerpoint/2010/main" val="242320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40</a:t>
            </a:fld>
            <a:endParaRPr lang="en-US"/>
          </a:p>
        </p:txBody>
      </p:sp>
    </p:spTree>
    <p:extLst>
      <p:ext uri="{BB962C8B-B14F-4D97-AF65-F5344CB8AC3E}">
        <p14:creationId xmlns:p14="http://schemas.microsoft.com/office/powerpoint/2010/main" val="182992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highlighted with R &amp; D</a:t>
            </a:r>
          </a:p>
        </p:txBody>
      </p:sp>
      <p:sp>
        <p:nvSpPr>
          <p:cNvPr id="4" name="Slide Number Placeholder 3"/>
          <p:cNvSpPr>
            <a:spLocks noGrp="1"/>
          </p:cNvSpPr>
          <p:nvPr>
            <p:ph type="sldNum" sz="quarter" idx="5"/>
          </p:nvPr>
        </p:nvSpPr>
        <p:spPr/>
        <p:txBody>
          <a:bodyPr/>
          <a:lstStyle/>
          <a:p>
            <a:fld id="{8A0E7991-4357-FB42-AE27-28DAE44DDAB9}" type="slidenum">
              <a:rPr lang="en-US" smtClean="0"/>
              <a:pPr/>
              <a:t>54</a:t>
            </a:fld>
            <a:endParaRPr lang="en-US"/>
          </a:p>
        </p:txBody>
      </p:sp>
    </p:spTree>
    <p:extLst>
      <p:ext uri="{BB962C8B-B14F-4D97-AF65-F5344CB8AC3E}">
        <p14:creationId xmlns:p14="http://schemas.microsoft.com/office/powerpoint/2010/main" val="2468765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9D1D11-E8DB-4C0E-8B1E-2883D43227C7}" type="slidenum">
              <a:rPr lang="en-US" smtClean="0"/>
              <a:t>63</a:t>
            </a:fld>
            <a:endParaRPr lang="en-US"/>
          </a:p>
        </p:txBody>
      </p:sp>
    </p:spTree>
    <p:extLst>
      <p:ext uri="{BB962C8B-B14F-4D97-AF65-F5344CB8AC3E}">
        <p14:creationId xmlns:p14="http://schemas.microsoft.com/office/powerpoint/2010/main" val="3068497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1126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09/07/21: Check with Ashwin on the available RTL database and also copy the relevant slides from gearshift training. – Done</a:t>
            </a:r>
          </a:p>
        </p:txBody>
      </p:sp>
      <p:sp>
        <p:nvSpPr>
          <p:cNvPr id="4" name="Slide Number Placeholder 3"/>
          <p:cNvSpPr>
            <a:spLocks noGrp="1"/>
          </p:cNvSpPr>
          <p:nvPr>
            <p:ph type="sldNum" sz="quarter" idx="5"/>
          </p:nvPr>
        </p:nvSpPr>
        <p:spPr/>
        <p:txBody>
          <a:bodyPr/>
          <a:lstStyle/>
          <a:p>
            <a:fld id="{8A0E7991-4357-FB42-AE27-28DAE44DDAB9}" type="slidenum">
              <a:rPr lang="en-US" smtClean="0"/>
              <a:pPr/>
              <a:t>69</a:t>
            </a:fld>
            <a:endParaRPr lang="en-US"/>
          </a:p>
        </p:txBody>
      </p:sp>
    </p:spTree>
    <p:extLst>
      <p:ext uri="{BB962C8B-B14F-4D97-AF65-F5344CB8AC3E}">
        <p14:creationId xmlns:p14="http://schemas.microsoft.com/office/powerpoint/2010/main" val="2665598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70</a:t>
            </a:fld>
            <a:endParaRPr lang="en-US"/>
          </a:p>
        </p:txBody>
      </p:sp>
    </p:spTree>
    <p:extLst>
      <p:ext uri="{BB962C8B-B14F-4D97-AF65-F5344CB8AC3E}">
        <p14:creationId xmlns:p14="http://schemas.microsoft.com/office/powerpoint/2010/main" val="962722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73</a:t>
            </a:fld>
            <a:endParaRPr lang="en-US"/>
          </a:p>
        </p:txBody>
      </p:sp>
    </p:spTree>
    <p:extLst>
      <p:ext uri="{BB962C8B-B14F-4D97-AF65-F5344CB8AC3E}">
        <p14:creationId xmlns:p14="http://schemas.microsoft.com/office/powerpoint/2010/main" val="202585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7</a:t>
            </a:fld>
            <a:endParaRPr lang="en-US"/>
          </a:p>
        </p:txBody>
      </p:sp>
    </p:spTree>
    <p:extLst>
      <p:ext uri="{BB962C8B-B14F-4D97-AF65-F5344CB8AC3E}">
        <p14:creationId xmlns:p14="http://schemas.microsoft.com/office/powerpoint/2010/main" val="1891107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74</a:t>
            </a:fld>
            <a:endParaRPr lang="en-US"/>
          </a:p>
        </p:txBody>
      </p:sp>
    </p:spTree>
    <p:extLst>
      <p:ext uri="{BB962C8B-B14F-4D97-AF65-F5344CB8AC3E}">
        <p14:creationId xmlns:p14="http://schemas.microsoft.com/office/powerpoint/2010/main" val="301277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9</a:t>
            </a:fld>
            <a:endParaRPr lang="en-US"/>
          </a:p>
        </p:txBody>
      </p:sp>
    </p:spTree>
    <p:extLst>
      <p:ext uri="{BB962C8B-B14F-4D97-AF65-F5344CB8AC3E}">
        <p14:creationId xmlns:p14="http://schemas.microsoft.com/office/powerpoint/2010/main" val="92226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Merge these multiple slides and clean-up –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[Ankit] – 09/08 –  Following text removed for Basic Training. Review if this is required to keep.</a:t>
            </a:r>
          </a:p>
          <a:p>
            <a:r>
              <a:rPr lang="en-US">
                <a:highlight>
                  <a:srgbClr val="FFFF00"/>
                </a:highlight>
              </a:rPr>
              <a:t>Interactive Command Line Debug</a:t>
            </a:r>
          </a:p>
          <a:p>
            <a:pPr lvl="1"/>
            <a:r>
              <a:rPr lang="en-US">
                <a:highlight>
                  <a:srgbClr val="FFFF00"/>
                </a:highlight>
              </a:rPr>
              <a:t>&gt; xrun –helium –</a:t>
            </a:r>
            <a:r>
              <a:rPr lang="en-US" err="1">
                <a:highlight>
                  <a:srgbClr val="FFFF00"/>
                </a:highlight>
              </a:rPr>
              <a:t>esw</a:t>
            </a:r>
            <a:r>
              <a:rPr lang="en-US">
                <a:highlight>
                  <a:srgbClr val="FFFF00"/>
                </a:highlight>
              </a:rPr>
              <a:t> &lt;</a:t>
            </a:r>
            <a:r>
              <a:rPr lang="en-US" err="1">
                <a:highlight>
                  <a:srgbClr val="FFFF00"/>
                </a:highlight>
              </a:rPr>
              <a:t>esw_option</a:t>
            </a:r>
            <a:r>
              <a:rPr lang="en-US">
                <a:highlight>
                  <a:srgbClr val="FFFF00"/>
                </a:highlight>
              </a:rPr>
              <a:t>&gt; -</a:t>
            </a:r>
            <a:r>
              <a:rPr lang="en-US" err="1">
                <a:highlight>
                  <a:srgbClr val="FFFF00"/>
                </a:highlight>
              </a:rPr>
              <a:t>tcl</a:t>
            </a:r>
            <a:r>
              <a:rPr lang="en-US">
                <a:highlight>
                  <a:srgbClr val="FFFF00"/>
                </a:highlight>
              </a:rPr>
              <a:t> …</a:t>
            </a:r>
          </a:p>
          <a:p>
            <a:r>
              <a:rPr lang="en-US">
                <a:highlight>
                  <a:srgbClr val="FFFF00"/>
                </a:highlight>
              </a:rPr>
              <a:t>Scripted Debugging</a:t>
            </a:r>
          </a:p>
          <a:p>
            <a:pPr lvl="1"/>
            <a:r>
              <a:rPr lang="en-US">
                <a:highlight>
                  <a:srgbClr val="FFFF00"/>
                </a:highlight>
              </a:rPr>
              <a:t>&gt; xrun –helium –</a:t>
            </a:r>
            <a:r>
              <a:rPr lang="en-US" err="1">
                <a:highlight>
                  <a:srgbClr val="FFFF00"/>
                </a:highlight>
              </a:rPr>
              <a:t>esw</a:t>
            </a:r>
            <a:r>
              <a:rPr lang="en-US">
                <a:highlight>
                  <a:srgbClr val="FFFF00"/>
                </a:highlight>
              </a:rPr>
              <a:t> &lt;</a:t>
            </a:r>
            <a:r>
              <a:rPr lang="en-US" err="1">
                <a:highlight>
                  <a:srgbClr val="FFFF00"/>
                </a:highlight>
              </a:rPr>
              <a:t>esw_option</a:t>
            </a:r>
            <a:r>
              <a:rPr lang="en-US">
                <a:highlight>
                  <a:srgbClr val="FFFF00"/>
                </a:highlight>
              </a:rPr>
              <a:t>&gt; -input &lt;scripting file&gt; …</a:t>
            </a:r>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10</a:t>
            </a:fld>
            <a:endParaRPr lang="en-US"/>
          </a:p>
        </p:txBody>
      </p:sp>
    </p:spTree>
    <p:extLst>
      <p:ext uri="{BB962C8B-B14F-4D97-AF65-F5344CB8AC3E}">
        <p14:creationId xmlns:p14="http://schemas.microsoft.com/office/powerpoint/2010/main" val="2279324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 Added. Confirm if its ok. Also added pic in next slide. Decided what is better to show and update slide accordingly. Remove highlighted if we keep next slide.</a:t>
            </a:r>
          </a:p>
        </p:txBody>
      </p:sp>
      <p:sp>
        <p:nvSpPr>
          <p:cNvPr id="4" name="Slide Number Placeholder 3"/>
          <p:cNvSpPr>
            <a:spLocks noGrp="1"/>
          </p:cNvSpPr>
          <p:nvPr>
            <p:ph type="sldNum" sz="quarter" idx="5"/>
          </p:nvPr>
        </p:nvSpPr>
        <p:spPr/>
        <p:txBody>
          <a:bodyPr/>
          <a:lstStyle/>
          <a:p>
            <a:fld id="{8A0E7991-4357-FB42-AE27-28DAE44DDAB9}" type="slidenum">
              <a:rPr lang="en-US" smtClean="0"/>
              <a:pPr/>
              <a:t>11</a:t>
            </a:fld>
            <a:endParaRPr lang="en-US"/>
          </a:p>
        </p:txBody>
      </p:sp>
    </p:spTree>
    <p:extLst>
      <p:ext uri="{BB962C8B-B14F-4D97-AF65-F5344CB8AC3E}">
        <p14:creationId xmlns:p14="http://schemas.microsoft.com/office/powerpoint/2010/main" val="66223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12</a:t>
            </a:fld>
            <a:endParaRPr lang="en-US"/>
          </a:p>
        </p:txBody>
      </p:sp>
    </p:spTree>
    <p:extLst>
      <p:ext uri="{BB962C8B-B14F-4D97-AF65-F5344CB8AC3E}">
        <p14:creationId xmlns:p14="http://schemas.microsoft.com/office/powerpoint/2010/main" val="294269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[Ankit] – new slide added. Show this section live in Demo, when ever necessary.</a:t>
            </a:r>
          </a:p>
        </p:txBody>
      </p:sp>
      <p:sp>
        <p:nvSpPr>
          <p:cNvPr id="4" name="Slide Number Placeholder 3"/>
          <p:cNvSpPr>
            <a:spLocks noGrp="1"/>
          </p:cNvSpPr>
          <p:nvPr>
            <p:ph type="sldNum" sz="quarter" idx="5"/>
          </p:nvPr>
        </p:nvSpPr>
        <p:spPr/>
        <p:txBody>
          <a:bodyPr/>
          <a:lstStyle/>
          <a:p>
            <a:fld id="{8A0E7991-4357-FB42-AE27-28DAE44DDAB9}" type="slidenum">
              <a:rPr lang="en-US" smtClean="0"/>
              <a:pPr/>
              <a:t>16</a:t>
            </a:fld>
            <a:endParaRPr lang="en-US"/>
          </a:p>
        </p:txBody>
      </p:sp>
    </p:spTree>
    <p:extLst>
      <p:ext uri="{BB962C8B-B14F-4D97-AF65-F5344CB8AC3E}">
        <p14:creationId xmlns:p14="http://schemas.microsoft.com/office/powerpoint/2010/main" val="243783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23</a:t>
            </a:fld>
            <a:endParaRPr lang="en-US"/>
          </a:p>
        </p:txBody>
      </p:sp>
    </p:spTree>
    <p:extLst>
      <p:ext uri="{BB962C8B-B14F-4D97-AF65-F5344CB8AC3E}">
        <p14:creationId xmlns:p14="http://schemas.microsoft.com/office/powerpoint/2010/main" val="35356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cadence.com/go/trademarks"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E551-535C-4566-8E3E-9C5FCA35C1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4135C4-4B6B-4740-BA86-7891CA7D1E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FED15-E290-4DBC-8FCA-2D46FCC4FC2E}"/>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5" name="Footer Placeholder 4">
            <a:extLst>
              <a:ext uri="{FF2B5EF4-FFF2-40B4-BE49-F238E27FC236}">
                <a16:creationId xmlns:a16="http://schemas.microsoft.com/office/drawing/2014/main" id="{1365F3E0-9270-474D-825A-5B3CAA7C2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D2080-6096-4433-8F9B-BAC335B6B9E3}"/>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371673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3791-FA82-46EE-A869-4D9F9B4ED9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205739-06F8-4823-8512-91605956B9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158EB-1650-42CB-9064-3AFA359B009E}"/>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5" name="Footer Placeholder 4">
            <a:extLst>
              <a:ext uri="{FF2B5EF4-FFF2-40B4-BE49-F238E27FC236}">
                <a16:creationId xmlns:a16="http://schemas.microsoft.com/office/drawing/2014/main" id="{591E6446-1486-4C50-BBC0-7DBBF0966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BF40B-858D-49C8-BC89-AFD1453E684B}"/>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103187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929D0-0A1C-4AEF-89B2-38DAB92864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5884AD-9816-45DC-ACEF-B6BEE1BD3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60421-752E-4C50-9621-71B63869AAE2}"/>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5" name="Footer Placeholder 4">
            <a:extLst>
              <a:ext uri="{FF2B5EF4-FFF2-40B4-BE49-F238E27FC236}">
                <a16:creationId xmlns:a16="http://schemas.microsoft.com/office/drawing/2014/main" id="{00003640-56AC-437A-828A-41FD8405A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899BF-38D8-4A85-8C5F-B1707F947A9F}"/>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282334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t 6">
    <p:spTree>
      <p:nvGrpSpPr>
        <p:cNvPr id="1" name=""/>
        <p:cNvGrpSpPr/>
        <p:nvPr/>
      </p:nvGrpSpPr>
      <p:grpSpPr>
        <a:xfrm>
          <a:off x="0" y="0"/>
          <a:ext cx="0" cy="0"/>
          <a:chOff x="0" y="0"/>
          <a:chExt cx="0" cy="0"/>
        </a:xfrm>
      </p:grpSpPr>
      <p:pic>
        <p:nvPicPr>
          <p:cNvPr id="11" name="Graphic 13">
            <a:extLst>
              <a:ext uri="{FF2B5EF4-FFF2-40B4-BE49-F238E27FC236}">
                <a16:creationId xmlns:a16="http://schemas.microsoft.com/office/drawing/2014/main" id="{969372FB-63EF-4A6A-B631-B2F84EE7C9C6}"/>
              </a:ext>
            </a:extLst>
          </p:cNvPr>
          <p:cNvPicPr>
            <a:picLocks noChangeAspect="1"/>
          </p:cNvPicPr>
          <p:nvPr userDrawn="1"/>
        </p:nvPicPr>
        <p:blipFill>
          <a:blip r:embed="rId2"/>
          <a:stretch>
            <a:fillRect/>
          </a:stretch>
        </p:blipFill>
        <p:spPr>
          <a:xfrm>
            <a:off x="10427029" y="6311822"/>
            <a:ext cx="1449237" cy="274320"/>
          </a:xfrm>
          <a:prstGeom prst="rect">
            <a:avLst/>
          </a:prstGeom>
        </p:spPr>
      </p:pic>
      <p:pic>
        <p:nvPicPr>
          <p:cNvPr id="12" name="Graphic 11">
            <a:extLst>
              <a:ext uri="{FF2B5EF4-FFF2-40B4-BE49-F238E27FC236}">
                <a16:creationId xmlns:a16="http://schemas.microsoft.com/office/drawing/2014/main" id="{AEF31BAC-CADA-45C6-82D6-93745986E2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711" y="4449020"/>
            <a:ext cx="322627" cy="86034"/>
          </a:xfrm>
          <a:prstGeom prst="rect">
            <a:avLst/>
          </a:prstGeom>
        </p:spPr>
      </p:pic>
      <p:sp>
        <p:nvSpPr>
          <p:cNvPr id="13" name="Text Placeholder 2">
            <a:extLst>
              <a:ext uri="{FF2B5EF4-FFF2-40B4-BE49-F238E27FC236}">
                <a16:creationId xmlns:a16="http://schemas.microsoft.com/office/drawing/2014/main" id="{9AD254D1-EF1F-4A07-B784-8E45624EA3E5}"/>
              </a:ext>
            </a:extLst>
          </p:cNvPr>
          <p:cNvSpPr>
            <a:spLocks noGrp="1"/>
          </p:cNvSpPr>
          <p:nvPr>
            <p:ph type="body" idx="1" hasCustomPrompt="1"/>
          </p:nvPr>
        </p:nvSpPr>
        <p:spPr>
          <a:xfrm>
            <a:off x="427760" y="5316435"/>
            <a:ext cx="11147786" cy="384814"/>
          </a:xfrm>
          <a:prstGeom prst="rect">
            <a:avLst/>
          </a:prstGeom>
        </p:spPr>
        <p:txBody>
          <a:bodyPr lIns="91440">
            <a:noAutofit/>
          </a:bodyPr>
          <a:lstStyle>
            <a:lvl1pPr marL="0" indent="0">
              <a:buNone/>
              <a:defRPr sz="24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 style</a:t>
            </a:r>
          </a:p>
        </p:txBody>
      </p:sp>
      <p:sp>
        <p:nvSpPr>
          <p:cNvPr id="14" name="Text Placeholder 2">
            <a:extLst>
              <a:ext uri="{FF2B5EF4-FFF2-40B4-BE49-F238E27FC236}">
                <a16:creationId xmlns:a16="http://schemas.microsoft.com/office/drawing/2014/main" id="{861DABA0-3BF6-4913-8C63-1492ADA83064}"/>
              </a:ext>
            </a:extLst>
          </p:cNvPr>
          <p:cNvSpPr>
            <a:spLocks noGrp="1"/>
          </p:cNvSpPr>
          <p:nvPr>
            <p:ph type="body" idx="10" hasCustomPrompt="1"/>
          </p:nvPr>
        </p:nvSpPr>
        <p:spPr>
          <a:xfrm>
            <a:off x="425957" y="5857437"/>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sp>
        <p:nvSpPr>
          <p:cNvPr id="15" name="Title 1">
            <a:extLst>
              <a:ext uri="{FF2B5EF4-FFF2-40B4-BE49-F238E27FC236}">
                <a16:creationId xmlns:a16="http://schemas.microsoft.com/office/drawing/2014/main" id="{23536BF6-E953-4241-81D0-63D28543F418}"/>
              </a:ext>
            </a:extLst>
          </p:cNvPr>
          <p:cNvSpPr>
            <a:spLocks noGrp="1"/>
          </p:cNvSpPr>
          <p:nvPr>
            <p:ph type="title"/>
          </p:nvPr>
        </p:nvSpPr>
        <p:spPr>
          <a:xfrm>
            <a:off x="465002" y="4752121"/>
            <a:ext cx="11171802" cy="571040"/>
          </a:xfrm>
        </p:spPr>
        <p:txBody>
          <a:bodyPr>
            <a:noAutofit/>
          </a:bodyPr>
          <a:lstStyle>
            <a:lvl1pPr>
              <a:defRPr sz="3600">
                <a:solidFill>
                  <a:schemeClr val="tx1"/>
                </a:solidFill>
              </a:defRPr>
            </a:lvl1pPr>
          </a:lstStyle>
          <a:p>
            <a:r>
              <a:rPr lang="en-US"/>
              <a:t>Click to edit Master title style</a:t>
            </a:r>
          </a:p>
        </p:txBody>
      </p:sp>
      <p:sp>
        <p:nvSpPr>
          <p:cNvPr id="7" name="TextBox 6">
            <a:extLst>
              <a:ext uri="{FF2B5EF4-FFF2-40B4-BE49-F238E27FC236}">
                <a16:creationId xmlns:a16="http://schemas.microsoft.com/office/drawing/2014/main" id="{6FAE9276-E946-4233-9E5D-3F0D7EF723C5}"/>
              </a:ext>
            </a:extLst>
          </p:cNvPr>
          <p:cNvSpPr txBox="1"/>
          <p:nvPr userDrawn="1"/>
        </p:nvSpPr>
        <p:spPr>
          <a:xfrm>
            <a:off x="10106230" y="271858"/>
            <a:ext cx="1770036" cy="338554"/>
          </a:xfrm>
          <a:prstGeom prst="rect">
            <a:avLst/>
          </a:prstGeom>
          <a:noFill/>
        </p:spPr>
        <p:txBody>
          <a:bodyPr wrap="none" rtlCol="0">
            <a:spAutoFit/>
          </a:bodyPr>
          <a:lstStyle/>
          <a:p>
            <a:pPr algn="r"/>
            <a:r>
              <a:rPr lang="en-US" sz="1600">
                <a:solidFill>
                  <a:schemeClr val="bg1"/>
                </a:solidFill>
              </a:rPr>
              <a:t>Internal Use Only</a:t>
            </a:r>
          </a:p>
        </p:txBody>
      </p:sp>
    </p:spTree>
    <p:extLst>
      <p:ext uri="{BB962C8B-B14F-4D97-AF65-F5344CB8AC3E}">
        <p14:creationId xmlns:p14="http://schemas.microsoft.com/office/powerpoint/2010/main" val="1089607061"/>
      </p:ext>
    </p:extLst>
  </p:cSld>
  <p:clrMapOvr>
    <a:masterClrMapping/>
  </p:clrMapOvr>
  <p:extLst>
    <p:ext uri="{DCECCB84-F9BA-43D5-87BE-67443E8EF086}">
      <p15:sldGuideLst xmlns:p15="http://schemas.microsoft.com/office/powerpoint/2012/main">
        <p15:guide id="1" orient="horz" pos="3288">
          <p15:clr>
            <a:srgbClr val="FBAE40"/>
          </p15:clr>
        </p15:guide>
        <p15:guide id="2" pos="312">
          <p15:clr>
            <a:srgbClr val="FBAE40"/>
          </p15:clr>
        </p15:guide>
        <p15:guide id="3" orient="horz" pos="2976">
          <p15:clr>
            <a:srgbClr val="FBAE40"/>
          </p15:clr>
        </p15:guide>
        <p15:guide id="4" orient="horz" pos="3528">
          <p15:clr>
            <a:srgbClr val="FBAE40"/>
          </p15:clr>
        </p15:guide>
        <p15:guide id="5" pos="360">
          <p15:clr>
            <a:srgbClr val="FBAE40"/>
          </p15:clr>
        </p15:guide>
        <p15:guide id="6" orient="horz" pos="35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097281"/>
            <a:ext cx="11310257" cy="4840224"/>
          </a:xfrm>
        </p:spPr>
        <p:txBody>
          <a:bodyPr/>
          <a:lstStyle>
            <a:lvl1pPr>
              <a:spcBef>
                <a:spcPts val="1600"/>
              </a:spcBef>
              <a:spcAft>
                <a:spcPts val="300"/>
              </a:spcAft>
              <a:defRPr>
                <a:solidFill>
                  <a:schemeClr val="tx1"/>
                </a:solidFill>
              </a:defRPr>
            </a:lvl1pPr>
            <a:lvl2pPr>
              <a:spcBef>
                <a:spcPts val="400"/>
              </a:spcBef>
              <a:spcAft>
                <a:spcPts val="300"/>
              </a:spcAft>
              <a:defRPr>
                <a:solidFill>
                  <a:schemeClr val="tx1"/>
                </a:solidFill>
              </a:defRPr>
            </a:lvl2pPr>
            <a:lvl3pPr>
              <a:spcBef>
                <a:spcPts val="400"/>
              </a:spcBef>
              <a:spcAft>
                <a:spcPts val="300"/>
              </a:spcAft>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8D3374ED-F4A9-4BE8-BA9B-8F72F3B9C05B}"/>
              </a:ext>
            </a:extLst>
          </p:cNvPr>
          <p:cNvSpPr>
            <a:spLocks noGrp="1"/>
          </p:cNvSpPr>
          <p:nvPr>
            <p:ph type="title"/>
          </p:nvPr>
        </p:nvSpPr>
        <p:spPr/>
        <p:txBody>
          <a:bodyPr>
            <a:noAutofit/>
          </a:bodyPr>
          <a:lstStyle>
            <a:lvl1pPr>
              <a:defRPr sz="3000">
                <a:solidFill>
                  <a:schemeClr val="tx1"/>
                </a:solidFill>
              </a:defRPr>
            </a:lvl1pPr>
          </a:lstStyle>
          <a:p>
            <a:r>
              <a:rPr lang="en-US"/>
              <a:t>Click to edit Master title style</a:t>
            </a:r>
          </a:p>
        </p:txBody>
      </p:sp>
    </p:spTree>
    <p:extLst>
      <p:ext uri="{BB962C8B-B14F-4D97-AF65-F5344CB8AC3E}">
        <p14:creationId xmlns:p14="http://schemas.microsoft.com/office/powerpoint/2010/main" val="937768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que 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35FA5-243A-407F-B58E-75EF757634C2}"/>
              </a:ext>
            </a:extLst>
          </p:cNvPr>
          <p:cNvPicPr>
            <a:picLocks noChangeAspect="1"/>
          </p:cNvPicPr>
          <p:nvPr userDrawn="1"/>
        </p:nvPicPr>
        <p:blipFill>
          <a:blip r:embed="rId2"/>
          <a:srcRect/>
          <a:stretch/>
        </p:blipFill>
        <p:spPr>
          <a:xfrm>
            <a:off x="0" y="11063"/>
            <a:ext cx="12192000" cy="6855192"/>
          </a:xfrm>
          <a:prstGeom prst="rect">
            <a:avLst/>
          </a:prstGeom>
        </p:spPr>
      </p:pic>
      <p:sp>
        <p:nvSpPr>
          <p:cNvPr id="9" name="Rectangle 8">
            <a:extLst>
              <a:ext uri="{FF2B5EF4-FFF2-40B4-BE49-F238E27FC236}">
                <a16:creationId xmlns:a16="http://schemas.microsoft.com/office/drawing/2014/main" id="{E7AC58C3-1D65-40E8-A58D-F2CA2507E226}"/>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2020 Cadence Design Systems, Inc. Cadence confidential. Internal use only.</a:t>
            </a:r>
          </a:p>
        </p:txBody>
      </p:sp>
      <p:sp>
        <p:nvSpPr>
          <p:cNvPr id="10" name="TextBox 9">
            <a:extLst>
              <a:ext uri="{FF2B5EF4-FFF2-40B4-BE49-F238E27FC236}">
                <a16:creationId xmlns:a16="http://schemas.microsoft.com/office/drawing/2014/main" id="{36E1DE8D-50F7-4355-8DB1-DF929591B010}"/>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pic>
        <p:nvPicPr>
          <p:cNvPr id="13" name="Picture 15">
            <a:extLst>
              <a:ext uri="{FF2B5EF4-FFF2-40B4-BE49-F238E27FC236}">
                <a16:creationId xmlns:a16="http://schemas.microsoft.com/office/drawing/2014/main" id="{970DE7D5-5034-4A45-AAB9-6F08DC519A72}"/>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31">
            <a:extLst>
              <a:ext uri="{FF2B5EF4-FFF2-40B4-BE49-F238E27FC236}">
                <a16:creationId xmlns:a16="http://schemas.microsoft.com/office/drawing/2014/main" id="{C83B8D4D-8B13-48B4-A2C7-29DEEC49A7DD}"/>
              </a:ext>
            </a:extLst>
          </p:cNvPr>
          <p:cNvSpPr>
            <a:spLocks noGrp="1"/>
          </p:cNvSpPr>
          <p:nvPr>
            <p:ph type="title"/>
          </p:nvPr>
        </p:nvSpPr>
        <p:spPr>
          <a:xfrm>
            <a:off x="446313" y="4987882"/>
            <a:ext cx="11194701" cy="712527"/>
          </a:xfrm>
        </p:spPr>
        <p:txBody>
          <a:bodyPr>
            <a:noAutofit/>
          </a:bodyPr>
          <a:lstStyle>
            <a:lvl1pPr>
              <a:defRPr sz="3600">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B1CD5629-5323-41A8-BC9E-955AA3BBFE3C}"/>
              </a:ext>
            </a:extLst>
          </p:cNvPr>
          <p:cNvSpPr>
            <a:spLocks noGrp="1"/>
          </p:cNvSpPr>
          <p:nvPr>
            <p:ph type="body" idx="1" hasCustomPrompt="1"/>
          </p:nvPr>
        </p:nvSpPr>
        <p:spPr>
          <a:xfrm>
            <a:off x="409806"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 style</a:t>
            </a:r>
          </a:p>
        </p:txBody>
      </p:sp>
    </p:spTree>
    <p:extLst>
      <p:ext uri="{BB962C8B-B14F-4D97-AF65-F5344CB8AC3E}">
        <p14:creationId xmlns:p14="http://schemas.microsoft.com/office/powerpoint/2010/main" val="4206884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Subtitle-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1325563"/>
          </a:xfrm>
          <a:prstGeom prst="rect">
            <a:avLst/>
          </a:prstGeom>
        </p:spPr>
        <p:txBody>
          <a:bodyPr>
            <a:noAutofit/>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87161"/>
            <a:ext cx="11310257" cy="4376546"/>
          </a:xfrm>
          <a:prstGeom prst="rect">
            <a:avLst/>
          </a:prstGeom>
        </p:spPr>
        <p:txBody>
          <a:bodyPr>
            <a:noAutofit/>
          </a:bodyPr>
          <a:lstStyle>
            <a:lvl1pPr>
              <a:spcBef>
                <a:spcPts val="1600"/>
              </a:spcBef>
              <a:spcAft>
                <a:spcPts val="300"/>
              </a:spcAft>
              <a:defRPr/>
            </a:lvl1pPr>
            <a:lvl2pPr>
              <a:spcBef>
                <a:spcPts val="400"/>
              </a:spcBef>
              <a:spcAft>
                <a:spcPts val="300"/>
              </a:spcAft>
              <a:defRPr/>
            </a:lvl2pPr>
            <a:lvl3pPr>
              <a:spcBef>
                <a:spcPts val="400"/>
              </a:spcBef>
              <a:spcAft>
                <a:spcPts val="300"/>
              </a:spcAft>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Font typeface="Wingdings" panose="05000000000000000000" pitchFamily="2" charset="2"/>
              <a:buNone/>
              <a:defRPr sz="2400">
                <a:solidFill>
                  <a:srgbClr val="20202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2959140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head-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565151"/>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528"/>
            <a:ext cx="11310712" cy="565150"/>
          </a:xfrm>
        </p:spPr>
        <p:txBody>
          <a:bodyPr vert="horz" lIns="45720" tIns="45720" rIns="91440" bIns="45720" rtlCol="0">
            <a:noAutofit/>
          </a:bodyPr>
          <a:lstStyle>
            <a:lvl1pPr marL="0" indent="0">
              <a:buFontTx/>
              <a:buNone/>
              <a:defRPr lang="en-US" sz="2400" dirty="0">
                <a:solidFill>
                  <a:schemeClr val="tx1">
                    <a:lumMod val="75000"/>
                    <a:lumOff val="25000"/>
                  </a:schemeClr>
                </a:solidFill>
              </a:defRPr>
            </a:lvl1pPr>
          </a:lstStyle>
          <a:p>
            <a:pPr marL="342900" lvl="0" indent="-342900"/>
            <a:r>
              <a:rPr lang="en-US"/>
              <a:t>Click to edit Subhead style</a:t>
            </a:r>
          </a:p>
        </p:txBody>
      </p:sp>
    </p:spTree>
    <p:extLst>
      <p:ext uri="{BB962C8B-B14F-4D97-AF65-F5344CB8AC3E}">
        <p14:creationId xmlns:p14="http://schemas.microsoft.com/office/powerpoint/2010/main" val="605829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adence Legal-End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A7385-CA73-469C-9734-A8E19417A0F2}"/>
              </a:ext>
            </a:extLst>
          </p:cNvPr>
          <p:cNvPicPr>
            <a:picLocks noChangeAspect="1"/>
          </p:cNvPicPr>
          <p:nvPr userDrawn="1"/>
        </p:nvPicPr>
        <p:blipFill>
          <a:blip r:embed="rId2"/>
          <a:stretch>
            <a:fillRect/>
          </a:stretch>
        </p:blipFill>
        <p:spPr>
          <a:xfrm>
            <a:off x="-1" y="0"/>
            <a:ext cx="12192001" cy="6858000"/>
          </a:xfrm>
          <a:prstGeom prst="rect">
            <a:avLst/>
          </a:prstGeom>
        </p:spPr>
      </p:pic>
      <p:sp>
        <p:nvSpPr>
          <p:cNvPr id="4" name="Rectangle 3">
            <a:extLst>
              <a:ext uri="{FF2B5EF4-FFF2-40B4-BE49-F238E27FC236}">
                <a16:creationId xmlns:a16="http://schemas.microsoft.com/office/drawing/2014/main" id="{9EF7E910-FA0B-4853-AD44-EF0F6D1D773D}"/>
              </a:ext>
            </a:extLst>
          </p:cNvPr>
          <p:cNvSpPr/>
          <p:nvPr userDrawn="1"/>
        </p:nvSpPr>
        <p:spPr>
          <a:xfrm>
            <a:off x="671906" y="6058923"/>
            <a:ext cx="10835488"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Arial" panose="020B0604020202020204" pitchFamily="34" charset="0"/>
                <a:ea typeface="+mn-ea"/>
                <a:cs typeface="+mn-cs"/>
              </a:rPr>
              <a:t>© 2020 Cadence Design Systems, Inc. All rights reserved worldwide. Cadence, the Cadence logo, and the other Cadence marks found at </a:t>
            </a:r>
            <a:r>
              <a:rPr lang="en-US" sz="800" i="1" u="sng" kern="1200">
                <a:solidFill>
                  <a:srgbClr val="BFBFBF"/>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Arial" panose="020B0604020202020204" pitchFamily="34" charset="0"/>
                <a:ea typeface="+mn-ea"/>
                <a:cs typeface="+mn-cs"/>
              </a:rPr>
              <a:t> are trademarks or registered trademarks of 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latin typeface="Arial" panose="020B0604020202020204" pitchFamily="34" charset="0"/>
            </a:endParaRPr>
          </a:p>
        </p:txBody>
      </p:sp>
      <p:pic>
        <p:nvPicPr>
          <p:cNvPr id="3" name="Graphic 2">
            <a:extLst>
              <a:ext uri="{FF2B5EF4-FFF2-40B4-BE49-F238E27FC236}">
                <a16:creationId xmlns:a16="http://schemas.microsoft.com/office/drawing/2014/main" id="{D809C2D1-2A2A-49AE-B15F-65EBBF5DC1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12" name="Group 11">
            <a:extLst>
              <a:ext uri="{FF2B5EF4-FFF2-40B4-BE49-F238E27FC236}">
                <a16:creationId xmlns:a16="http://schemas.microsoft.com/office/drawing/2014/main" id="{17E3B4B5-8DB9-443D-9B12-B08A996522C0}"/>
              </a:ext>
            </a:extLst>
          </p:cNvPr>
          <p:cNvGrpSpPr/>
          <p:nvPr userDrawn="1"/>
        </p:nvGrpSpPr>
        <p:grpSpPr>
          <a:xfrm>
            <a:off x="0" y="368"/>
            <a:ext cx="12192000" cy="43178"/>
            <a:chOff x="0" y="368"/>
            <a:chExt cx="12192000" cy="43178"/>
          </a:xfrm>
        </p:grpSpPr>
        <p:sp>
          <p:nvSpPr>
            <p:cNvPr id="13" name="Rectangle 12">
              <a:extLst>
                <a:ext uri="{FF2B5EF4-FFF2-40B4-BE49-F238E27FC236}">
                  <a16:creationId xmlns:a16="http://schemas.microsoft.com/office/drawing/2014/main" id="{AA4C417E-50E9-4F5C-A04A-E9650BF8F369}"/>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BB32C4-D731-4DAB-899B-A689896B9783}"/>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5AE41F-B1E8-4B0E-BD74-98BEB508AB18}"/>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7130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 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p:spPr>
        <p:txBody>
          <a:bodyPr lIns="45720">
            <a:noAutofit/>
          </a:bodyPr>
          <a:lstStyle>
            <a:lvl1pPr marL="0" indent="0">
              <a:buNone/>
              <a:defRPr sz="2400">
                <a:solidFill>
                  <a:schemeClr val="tx1">
                    <a:lumMod val="8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p:spPr>
        <p:txBody>
          <a:bodyPr vert="horz" lIns="0" tIns="45720" rIns="91440" bIns="45720" rtlCol="0">
            <a:noAutofit/>
          </a:bodyPr>
          <a:lstStyle>
            <a:lvl1pPr>
              <a:spcBef>
                <a:spcPts val="1600"/>
              </a:spcBef>
              <a:spcAft>
                <a:spcPts val="200"/>
              </a:spcAft>
              <a:defRPr lang="en-US" sz="2000" dirty="0"/>
            </a:lvl1pPr>
            <a:lvl2pPr>
              <a:spcBef>
                <a:spcPts val="300"/>
              </a:spcBef>
              <a:spcAft>
                <a:spcPts val="400"/>
              </a:spcAft>
              <a:defRPr lang="en-US" sz="1600" dirty="0"/>
            </a:lvl2pPr>
            <a:lvl3pPr>
              <a:spcBef>
                <a:spcPts val="300"/>
              </a:spcBef>
              <a:spcAft>
                <a:spcPts val="400"/>
              </a:spcAft>
              <a:defRPr lang="en-US" sz="1200" dirty="0"/>
            </a:lvl3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p:spPr>
        <p:txBody>
          <a:bodyPr vert="horz" lIns="0" tIns="45720" rIns="91440" bIns="45720" rtlCol="0">
            <a:noAutofit/>
          </a:bodyPr>
          <a:lstStyle>
            <a:lvl1pPr>
              <a:spcBef>
                <a:spcPts val="1600"/>
              </a:spcBef>
              <a:spcAft>
                <a:spcPts val="200"/>
              </a:spcAft>
              <a:defRPr lang="en-US" sz="2000" dirty="0"/>
            </a:lvl1pPr>
            <a:lvl2pPr>
              <a:spcBef>
                <a:spcPts val="300"/>
              </a:spcBef>
              <a:spcAft>
                <a:spcPts val="400"/>
              </a:spcAft>
              <a:defRPr lang="en-US" sz="1600" dirty="0"/>
            </a:lvl2pPr>
            <a:lvl3pPr>
              <a:spcBef>
                <a:spcPts val="300"/>
              </a:spcBef>
              <a:spcAft>
                <a:spcPts val="500"/>
              </a:spcAft>
              <a:defRPr lang="en-US" sz="1200" dirty="0"/>
            </a:lvl3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0397897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1E84-A116-4628-ABBC-08A9CA50F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80E0C-AA40-4448-BED5-25F1D7B4D7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D3D4D-6F54-4954-BB8B-1E0841FEAD0C}"/>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5" name="Footer Placeholder 4">
            <a:extLst>
              <a:ext uri="{FF2B5EF4-FFF2-40B4-BE49-F238E27FC236}">
                <a16:creationId xmlns:a16="http://schemas.microsoft.com/office/drawing/2014/main" id="{51331B2A-F780-4087-9B02-5D99425EE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DBEA7-01A2-4A2C-9F71-6C0213645AAD}"/>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239575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C70E-8730-4C01-9D51-B4EE4073C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E85C94-5373-4A82-B63D-8BD83D90AB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ECFB7-EB58-4DBD-B0C5-519EDA7181D8}"/>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5" name="Footer Placeholder 4">
            <a:extLst>
              <a:ext uri="{FF2B5EF4-FFF2-40B4-BE49-F238E27FC236}">
                <a16:creationId xmlns:a16="http://schemas.microsoft.com/office/drawing/2014/main" id="{60C82CD6-4BFA-4288-BCA6-8DC9AE152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284D8-F279-4C7D-A89A-0FC491DE50DD}"/>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1083941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E684-91B6-45BD-A15E-A8663356C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5A81A3-3CF1-403E-91D7-9C9105A9F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0D948-A2FD-4E21-B5B4-A7863E365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C8E4D1-A82E-4F18-9652-0C03244AFF26}"/>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6" name="Footer Placeholder 5">
            <a:extLst>
              <a:ext uri="{FF2B5EF4-FFF2-40B4-BE49-F238E27FC236}">
                <a16:creationId xmlns:a16="http://schemas.microsoft.com/office/drawing/2014/main" id="{630E02AB-0FC3-4ACD-8314-01355E10E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A1A16-9A0C-4B35-AAD0-6B3FF0A223E3}"/>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81013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E188-D8A7-451F-B9BA-A515280E9C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3819B5-62F8-4E92-B2F6-382B355A51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855B98-A9FD-4310-B204-6166CDC59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E1E62-284A-457B-8FDB-661CF8397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130AFF-9484-4B28-B696-4AC4D91D59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9090A-AC7C-4436-A18E-9593B7C90055}"/>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8" name="Footer Placeholder 7">
            <a:extLst>
              <a:ext uri="{FF2B5EF4-FFF2-40B4-BE49-F238E27FC236}">
                <a16:creationId xmlns:a16="http://schemas.microsoft.com/office/drawing/2014/main" id="{D66C1594-8732-4AE7-868B-3E71A75C29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EF547-D55D-42FD-B601-9CD0658BA548}"/>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304431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383E-ADF2-415D-ABBB-2DAB3BE19D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7BC3C1-0B53-4C8D-B7F2-2AAA2BE7D4FA}"/>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4" name="Footer Placeholder 3">
            <a:extLst>
              <a:ext uri="{FF2B5EF4-FFF2-40B4-BE49-F238E27FC236}">
                <a16:creationId xmlns:a16="http://schemas.microsoft.com/office/drawing/2014/main" id="{DFF47368-74CF-42AD-9A95-A45CAD091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59C61-1900-419B-9496-F8BBEC84C82C}"/>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1764600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6191C-A8BE-4EE9-986B-88667E1C054A}"/>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3" name="Footer Placeholder 2">
            <a:extLst>
              <a:ext uri="{FF2B5EF4-FFF2-40B4-BE49-F238E27FC236}">
                <a16:creationId xmlns:a16="http://schemas.microsoft.com/office/drawing/2014/main" id="{D9005845-CEA0-4131-ABC7-60DB088B53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2AFB87-D787-4D49-BE3D-176218E756A7}"/>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527819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5350-A506-46B6-A869-334A970E4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834E7B-6C74-4AC2-A286-F0EFE87B91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4412FD-9812-4F93-845F-141625189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EA6136-364A-4297-A527-5412AA66095E}"/>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6" name="Footer Placeholder 5">
            <a:extLst>
              <a:ext uri="{FF2B5EF4-FFF2-40B4-BE49-F238E27FC236}">
                <a16:creationId xmlns:a16="http://schemas.microsoft.com/office/drawing/2014/main" id="{87578477-9498-4910-B33D-165483434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CBD32-38D2-49A8-8006-EC005F91E684}"/>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1898089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1913-FF1E-44E8-9F25-E004285DA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D52954-3854-41BD-8250-3DB8F6F75D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88FA80-C288-40C7-807E-3A27A53A6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CA9869-EC95-4944-9529-C77A1B3703F6}"/>
              </a:ext>
            </a:extLst>
          </p:cNvPr>
          <p:cNvSpPr>
            <a:spLocks noGrp="1"/>
          </p:cNvSpPr>
          <p:nvPr>
            <p:ph type="dt" sz="half" idx="10"/>
          </p:nvPr>
        </p:nvSpPr>
        <p:spPr/>
        <p:txBody>
          <a:bodyPr/>
          <a:lstStyle/>
          <a:p>
            <a:fld id="{67730CF2-DEB4-4474-8A19-ADB7BBA07D18}" type="datetimeFigureOut">
              <a:rPr lang="en-US" smtClean="0"/>
              <a:t>2/28/2023</a:t>
            </a:fld>
            <a:endParaRPr lang="en-US"/>
          </a:p>
        </p:txBody>
      </p:sp>
      <p:sp>
        <p:nvSpPr>
          <p:cNvPr id="6" name="Footer Placeholder 5">
            <a:extLst>
              <a:ext uri="{FF2B5EF4-FFF2-40B4-BE49-F238E27FC236}">
                <a16:creationId xmlns:a16="http://schemas.microsoft.com/office/drawing/2014/main" id="{A02826E9-3799-42EF-A5E5-EE32B5786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74FA20-9BBF-4BE6-AF83-0CACBBAEBA38}"/>
              </a:ext>
            </a:extLst>
          </p:cNvPr>
          <p:cNvSpPr>
            <a:spLocks noGrp="1"/>
          </p:cNvSpPr>
          <p:nvPr>
            <p:ph type="sldNum" sz="quarter" idx="12"/>
          </p:nvPr>
        </p:nvSpPr>
        <p:spPr/>
        <p:txBody>
          <a:bodyPr/>
          <a:lstStyle/>
          <a:p>
            <a:fld id="{B5B47D37-F535-4288-92BF-872DB0F4822F}" type="slidenum">
              <a:rPr lang="en-US" smtClean="0"/>
              <a:t>‹#›</a:t>
            </a:fld>
            <a:endParaRPr lang="en-US"/>
          </a:p>
        </p:txBody>
      </p:sp>
    </p:spTree>
    <p:extLst>
      <p:ext uri="{BB962C8B-B14F-4D97-AF65-F5344CB8AC3E}">
        <p14:creationId xmlns:p14="http://schemas.microsoft.com/office/powerpoint/2010/main" val="259577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BBE7F5-03C7-4FB3-A7A6-2DB884E7D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D080A3-BD41-42C2-8BE9-06152A8CB6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15CA6-0814-4078-93DF-F14D3AD0F3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30CF2-DEB4-4474-8A19-ADB7BBA07D18}" type="datetimeFigureOut">
              <a:rPr lang="en-US" smtClean="0"/>
              <a:t>2/28/2023</a:t>
            </a:fld>
            <a:endParaRPr lang="en-US"/>
          </a:p>
        </p:txBody>
      </p:sp>
      <p:sp>
        <p:nvSpPr>
          <p:cNvPr id="5" name="Footer Placeholder 4">
            <a:extLst>
              <a:ext uri="{FF2B5EF4-FFF2-40B4-BE49-F238E27FC236}">
                <a16:creationId xmlns:a16="http://schemas.microsoft.com/office/drawing/2014/main" id="{BD29C19E-E0A8-42B2-B90A-07FD0C6F1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B4FF97-C9DE-4AEE-A361-4851D7F6B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B47D37-F535-4288-92BF-872DB0F4822F}" type="slidenum">
              <a:rPr lang="en-US" smtClean="0"/>
              <a:t>‹#›</a:t>
            </a:fld>
            <a:endParaRPr lang="en-US"/>
          </a:p>
        </p:txBody>
      </p:sp>
    </p:spTree>
    <p:extLst>
      <p:ext uri="{BB962C8B-B14F-4D97-AF65-F5344CB8AC3E}">
        <p14:creationId xmlns:p14="http://schemas.microsoft.com/office/powerpoint/2010/main" val="714723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3.jpeg"/><Relationship Id="rId4" Type="http://schemas.openxmlformats.org/officeDocument/2006/relationships/image" Target="../media/image17.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comments" Target="../comments/comment2.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6.png"/><Relationship Id="rId7" Type="http://schemas.openxmlformats.org/officeDocument/2006/relationships/diagramColors" Target="../diagrams/colors4.xml"/><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13.jpeg"/><Relationship Id="rId4" Type="http://schemas.openxmlformats.org/officeDocument/2006/relationships/image" Target="../media/image17.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ECB51-05E4-47CB-A210-835B9106462C}"/>
              </a:ext>
            </a:extLst>
          </p:cNvPr>
          <p:cNvSpPr>
            <a:spLocks noGrp="1"/>
          </p:cNvSpPr>
          <p:nvPr>
            <p:ph type="title"/>
          </p:nvPr>
        </p:nvSpPr>
        <p:spPr/>
        <p:txBody>
          <a:bodyPr/>
          <a:lstStyle/>
          <a:p>
            <a:r>
              <a:rPr lang="en-US" dirty="0">
                <a:latin typeface="Arial"/>
                <a:cs typeface="Arial"/>
              </a:rPr>
              <a:t>Helium SW Debug Training</a:t>
            </a:r>
            <a:br>
              <a:rPr lang="en-US" dirty="0">
                <a:latin typeface="Arial"/>
                <a:cs typeface="Arial"/>
              </a:rPr>
            </a:br>
            <a:endParaRPr lang="en-US" dirty="0">
              <a:cs typeface="Arial"/>
            </a:endParaRPr>
          </a:p>
        </p:txBody>
      </p:sp>
    </p:spTree>
    <p:extLst>
      <p:ext uri="{BB962C8B-B14F-4D97-AF65-F5344CB8AC3E}">
        <p14:creationId xmlns:p14="http://schemas.microsoft.com/office/powerpoint/2010/main" val="2735034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4" y="365125"/>
            <a:ext cx="10393322" cy="640715"/>
          </a:xfrm>
        </p:spPr>
        <p:txBody>
          <a:bodyPr/>
          <a:lstStyle/>
          <a:p>
            <a:r>
              <a:rPr lang="en-US" sz="3600" b="1" dirty="0"/>
              <a:t>Tools Setup &amp; Invocation - Helium SW Debug GUI</a:t>
            </a:r>
          </a:p>
        </p:txBody>
      </p:sp>
      <p:sp>
        <p:nvSpPr>
          <p:cNvPr id="7" name="TextBox 6">
            <a:extLst>
              <a:ext uri="{FF2B5EF4-FFF2-40B4-BE49-F238E27FC236}">
                <a16:creationId xmlns:a16="http://schemas.microsoft.com/office/drawing/2014/main" id="{161B9F24-17D7-4D62-8385-B94D7541C4FD}"/>
              </a:ext>
            </a:extLst>
          </p:cNvPr>
          <p:cNvSpPr txBox="1"/>
          <p:nvPr/>
        </p:nvSpPr>
        <p:spPr>
          <a:xfrm>
            <a:off x="446313" y="2217859"/>
            <a:ext cx="4251980" cy="4275016"/>
          </a:xfrm>
          <a:prstGeom prst="rect">
            <a:avLst/>
          </a:prstGeom>
          <a:noFill/>
        </p:spPr>
        <p:txBody>
          <a:bodyPr wrap="square" lIns="91440" tIns="45720" rIns="91440" bIns="45720" rtlCol="0" anchor="t">
            <a:spAutoFit/>
          </a:bodyPr>
          <a:lstStyle/>
          <a:p>
            <a:pPr marL="285750" indent="-285750">
              <a:lnSpc>
                <a:spcPct val="90000"/>
              </a:lnSpc>
              <a:spcAft>
                <a:spcPts val="300"/>
              </a:spcAft>
              <a:buClr>
                <a:schemeClr val="tx2"/>
              </a:buClr>
              <a:buFont typeface="Arial" panose="020B0604020202020204" pitchFamily="34" charset="0"/>
              <a:buChar char="•"/>
            </a:pPr>
            <a:r>
              <a:rPr lang="en-US" sz="2400" dirty="0"/>
              <a:t>Invoke</a:t>
            </a:r>
            <a:r>
              <a:rPr lang="en-US" sz="2400" dirty="0">
                <a:latin typeface="Arial" panose="020B0604020202020204" pitchFamily="34" charset="0"/>
              </a:rPr>
              <a:t> Command:</a:t>
            </a:r>
          </a:p>
          <a:p>
            <a:pPr lvl="1"/>
            <a:r>
              <a:rPr lang="en-US" i="1" dirty="0">
                <a:solidFill>
                  <a:srgbClr val="147BD1"/>
                </a:solidFill>
                <a:latin typeface="Consolas" panose="020B0609020204030204" pitchFamily="49" charset="0"/>
              </a:rPr>
              <a:t>&gt; helium &amp;</a:t>
            </a:r>
          </a:p>
          <a:p>
            <a:pPr marL="742950" lvl="1" indent="-285750">
              <a:buFont typeface="Wingdings" panose="05000000000000000000" pitchFamily="2" charset="2"/>
              <a:buChar char="Ø"/>
            </a:pPr>
            <a:endParaRPr lang="en-US" dirty="0"/>
          </a:p>
          <a:p>
            <a:pPr marL="285750" indent="-285750">
              <a:lnSpc>
                <a:spcPct val="90000"/>
              </a:lnSpc>
              <a:spcAft>
                <a:spcPts val="300"/>
              </a:spcAft>
              <a:buClr>
                <a:schemeClr val="tx2"/>
              </a:buClr>
              <a:buFont typeface="Arial" panose="020B0604020202020204" pitchFamily="34" charset="0"/>
              <a:buChar char="•"/>
            </a:pPr>
            <a:r>
              <a:rPr lang="en-US" sz="2400" dirty="0">
                <a:latin typeface="Arial" panose="020B0604020202020204" pitchFamily="34" charset="0"/>
              </a:rPr>
              <a:t>A dialog to select a workspace will appear</a:t>
            </a:r>
          </a:p>
          <a:p>
            <a:pPr marL="742950" lvl="1" indent="-285750">
              <a:lnSpc>
                <a:spcPct val="90000"/>
              </a:lnSpc>
              <a:spcAft>
                <a:spcPts val="300"/>
              </a:spcAft>
              <a:buClr>
                <a:schemeClr val="tx2"/>
              </a:buClr>
              <a:buSzPct val="86000"/>
              <a:buFont typeface="Courier New" panose="02070309020205020404" pitchFamily="49" charset="0"/>
              <a:buChar char="o"/>
            </a:pPr>
            <a:r>
              <a:rPr lang="en-US" dirty="0"/>
              <a:t>Select a new workspace when using helium for the first time</a:t>
            </a:r>
          </a:p>
          <a:p>
            <a:pPr marL="742950" lvl="1" indent="-285750">
              <a:lnSpc>
                <a:spcPct val="90000"/>
              </a:lnSpc>
              <a:spcAft>
                <a:spcPts val="300"/>
              </a:spcAft>
              <a:buClr>
                <a:schemeClr val="tx2"/>
              </a:buClr>
              <a:buSzPct val="86000"/>
              <a:buFont typeface="Courier New" panose="02070309020205020404" pitchFamily="49" charset="0"/>
              <a:buChar char="o"/>
            </a:pPr>
            <a:endParaRPr lang="en-US" dirty="0"/>
          </a:p>
          <a:p>
            <a:pPr marL="742950" lvl="1" indent="-285750">
              <a:lnSpc>
                <a:spcPct val="90000"/>
              </a:lnSpc>
              <a:spcAft>
                <a:spcPts val="300"/>
              </a:spcAft>
              <a:buClr>
                <a:schemeClr val="tx2"/>
              </a:buClr>
              <a:buSzPct val="86000"/>
              <a:buFont typeface="Courier New" panose="02070309020205020404" pitchFamily="49" charset="0"/>
              <a:buChar char="o"/>
            </a:pPr>
            <a:r>
              <a:rPr lang="en-US" dirty="0"/>
              <a:t>On subsequent runs, workspaces created with helium can be selected with the drop-down arrow</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7768B941-1449-44E4-8BAD-8BAA08E004F3}"/>
              </a:ext>
            </a:extLst>
          </p:cNvPr>
          <p:cNvPicPr>
            <a:picLocks noChangeAspect="1"/>
          </p:cNvPicPr>
          <p:nvPr/>
        </p:nvPicPr>
        <p:blipFill>
          <a:blip r:embed="rId3"/>
          <a:stretch>
            <a:fillRect/>
          </a:stretch>
        </p:blipFill>
        <p:spPr>
          <a:xfrm>
            <a:off x="4969514" y="2217859"/>
            <a:ext cx="6218714" cy="2729324"/>
          </a:xfrm>
          <a:prstGeom prst="rect">
            <a:avLst/>
          </a:prstGeom>
          <a:ln w="9525">
            <a:solidFill>
              <a:schemeClr val="tx1"/>
            </a:solidFill>
          </a:ln>
        </p:spPr>
      </p:pic>
      <p:sp>
        <p:nvSpPr>
          <p:cNvPr id="5" name="Rectangle 4">
            <a:extLst>
              <a:ext uri="{FF2B5EF4-FFF2-40B4-BE49-F238E27FC236}">
                <a16:creationId xmlns:a16="http://schemas.microsoft.com/office/drawing/2014/main" id="{3F91E06A-0876-45D6-AB91-3493D696D903}"/>
              </a:ext>
            </a:extLst>
          </p:cNvPr>
          <p:cNvSpPr/>
          <p:nvPr/>
        </p:nvSpPr>
        <p:spPr>
          <a:xfrm>
            <a:off x="446313" y="1231134"/>
            <a:ext cx="10459812" cy="740203"/>
          </a:xfrm>
          <a:prstGeom prst="rect">
            <a:avLst/>
          </a:prstGeom>
        </p:spPr>
        <p:txBody>
          <a:bodyPr wrap="square">
            <a:spAutoFit/>
          </a:bodyPr>
          <a:lstStyle/>
          <a:p>
            <a:pPr marL="285750" indent="-285750">
              <a:lnSpc>
                <a:spcPct val="90000"/>
              </a:lnSpc>
              <a:spcAft>
                <a:spcPts val="300"/>
              </a:spcAft>
              <a:buClr>
                <a:schemeClr val="tx2"/>
              </a:buClr>
              <a:buFont typeface="Arial" panose="020B0604020202020204" pitchFamily="34" charset="0"/>
              <a:buChar char="•"/>
            </a:pPr>
            <a:r>
              <a:rPr lang="en-US" sz="2400" dirty="0"/>
              <a:t>Tools Setup &amp; License </a:t>
            </a:r>
            <a:r>
              <a:rPr lang="en-US" sz="2400" dirty="0">
                <a:latin typeface="Arial" panose="020B0604020202020204" pitchFamily="34" charset="0"/>
              </a:rPr>
              <a:t>:</a:t>
            </a:r>
          </a:p>
          <a:p>
            <a:pPr lvl="1"/>
            <a:r>
              <a:rPr lang="en-US" i="1" dirty="0">
                <a:solidFill>
                  <a:srgbClr val="147BD1"/>
                </a:solidFill>
                <a:latin typeface="Consolas" panose="020B0609020204030204" pitchFamily="49" charset="0"/>
              </a:rPr>
              <a:t>&gt; source /</a:t>
            </a:r>
            <a:r>
              <a:rPr lang="en-US" i="1" dirty="0" err="1">
                <a:solidFill>
                  <a:srgbClr val="147BD1"/>
                </a:solidFill>
                <a:latin typeface="Consolas" panose="020B0609020204030204" pitchFamily="49" charset="0"/>
              </a:rPr>
              <a:t>lan</a:t>
            </a:r>
            <a:r>
              <a:rPr lang="en-US" i="1" dirty="0">
                <a:solidFill>
                  <a:srgbClr val="147BD1"/>
                </a:solidFill>
                <a:latin typeface="Consolas" panose="020B0609020204030204" pitchFamily="49" charset="0"/>
              </a:rPr>
              <a:t>/</a:t>
            </a:r>
            <a:r>
              <a:rPr lang="en-US" i="1" dirty="0" err="1">
                <a:solidFill>
                  <a:srgbClr val="147BD1"/>
                </a:solidFill>
                <a:latin typeface="Consolas" panose="020B0609020204030204" pitchFamily="49" charset="0"/>
              </a:rPr>
              <a:t>cva_rel</a:t>
            </a:r>
            <a:r>
              <a:rPr lang="en-US" i="1" dirty="0">
                <a:solidFill>
                  <a:srgbClr val="147BD1"/>
                </a:solidFill>
                <a:latin typeface="Consolas" panose="020B0609020204030204" pitchFamily="49" charset="0"/>
              </a:rPr>
              <a:t>/helium21h1/21.05.s001/</a:t>
            </a:r>
            <a:r>
              <a:rPr lang="en-US" i="1" dirty="0" err="1">
                <a:solidFill>
                  <a:srgbClr val="147BD1"/>
                </a:solidFill>
                <a:latin typeface="Consolas" panose="020B0609020204030204" pitchFamily="49" charset="0"/>
              </a:rPr>
              <a:t>helium_setup.csh</a:t>
            </a:r>
            <a:endParaRPr lang="en-US" i="1" dirty="0">
              <a:solidFill>
                <a:srgbClr val="147BD1"/>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C7F7E2F3-499D-405A-AD98-BF861672627E}"/>
              </a:ext>
            </a:extLst>
          </p:cNvPr>
          <p:cNvCxnSpPr/>
          <p:nvPr/>
        </p:nvCxnSpPr>
        <p:spPr>
          <a:xfrm flipV="1">
            <a:off x="4387174" y="3367328"/>
            <a:ext cx="1289045" cy="6517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13C088-12A4-4010-BCFE-8E39AE0EB8FA}"/>
              </a:ext>
            </a:extLst>
          </p:cNvPr>
          <p:cNvCxnSpPr>
            <a:cxnSpLocks/>
          </p:cNvCxnSpPr>
          <p:nvPr/>
        </p:nvCxnSpPr>
        <p:spPr>
          <a:xfrm flipV="1">
            <a:off x="4568757" y="3367328"/>
            <a:ext cx="4507149" cy="2043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8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520771" y="191582"/>
            <a:ext cx="7344846" cy="603250"/>
          </a:xfrm>
        </p:spPr>
        <p:txBody>
          <a:bodyPr/>
          <a:lstStyle/>
          <a:p>
            <a:r>
              <a:rPr lang="en-US" sz="3600" b="1" dirty="0"/>
              <a:t>Select - Helium SW Debug Perspective</a:t>
            </a:r>
          </a:p>
        </p:txBody>
      </p:sp>
      <p:pic>
        <p:nvPicPr>
          <p:cNvPr id="4" name="Picture 3">
            <a:extLst>
              <a:ext uri="{FF2B5EF4-FFF2-40B4-BE49-F238E27FC236}">
                <a16:creationId xmlns:a16="http://schemas.microsoft.com/office/drawing/2014/main" id="{552BD7F3-A634-4073-83D4-F7075CD81FBC}"/>
              </a:ext>
            </a:extLst>
          </p:cNvPr>
          <p:cNvPicPr>
            <a:picLocks noChangeAspect="1"/>
          </p:cNvPicPr>
          <p:nvPr/>
        </p:nvPicPr>
        <p:blipFill>
          <a:blip r:embed="rId3"/>
          <a:stretch>
            <a:fillRect/>
          </a:stretch>
        </p:blipFill>
        <p:spPr>
          <a:xfrm>
            <a:off x="557375" y="1186738"/>
            <a:ext cx="6217135" cy="4402536"/>
          </a:xfrm>
          <a:prstGeom prst="rect">
            <a:avLst/>
          </a:prstGeom>
          <a:ln w="3175">
            <a:solidFill>
              <a:schemeClr val="tx1"/>
            </a:solidFill>
          </a:ln>
        </p:spPr>
      </p:pic>
      <p:sp>
        <p:nvSpPr>
          <p:cNvPr id="8" name="Callout: Line 7">
            <a:extLst>
              <a:ext uri="{FF2B5EF4-FFF2-40B4-BE49-F238E27FC236}">
                <a16:creationId xmlns:a16="http://schemas.microsoft.com/office/drawing/2014/main" id="{E61F70E0-E026-417A-9916-379EC9599991}"/>
              </a:ext>
            </a:extLst>
          </p:cNvPr>
          <p:cNvSpPr/>
          <p:nvPr/>
        </p:nvSpPr>
        <p:spPr>
          <a:xfrm>
            <a:off x="8104425" y="888261"/>
            <a:ext cx="2423322" cy="415213"/>
          </a:xfrm>
          <a:prstGeom prst="borderCallout1">
            <a:avLst>
              <a:gd name="adj1" fmla="val 48554"/>
              <a:gd name="adj2" fmla="val -826"/>
              <a:gd name="adj3" fmla="val 184332"/>
              <a:gd name="adj4" fmla="val -58416"/>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1. Default view </a:t>
            </a:r>
            <a:r>
              <a:rPr lang="en-US" sz="1000" b="1">
                <a:solidFill>
                  <a:schemeClr val="tx1"/>
                </a:solidFill>
              </a:rPr>
              <a:t>-&gt; Platform Assembly </a:t>
            </a:r>
          </a:p>
        </p:txBody>
      </p:sp>
      <p:sp>
        <p:nvSpPr>
          <p:cNvPr id="9" name="Callout: Line 8">
            <a:extLst>
              <a:ext uri="{FF2B5EF4-FFF2-40B4-BE49-F238E27FC236}">
                <a16:creationId xmlns:a16="http://schemas.microsoft.com/office/drawing/2014/main" id="{22F8DD62-1160-406D-8ABA-7FED395DD38C}"/>
              </a:ext>
            </a:extLst>
          </p:cNvPr>
          <p:cNvSpPr/>
          <p:nvPr/>
        </p:nvSpPr>
        <p:spPr>
          <a:xfrm>
            <a:off x="8104425" y="1444303"/>
            <a:ext cx="2423322" cy="487350"/>
          </a:xfrm>
          <a:prstGeom prst="borderCallout1">
            <a:avLst>
              <a:gd name="adj1" fmla="val 48554"/>
              <a:gd name="adj2" fmla="val -826"/>
              <a:gd name="adj3" fmla="val 176155"/>
              <a:gd name="adj4" fmla="val -6331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solidFill>
                  <a:schemeClr val="tx1"/>
                </a:solidFill>
              </a:rPr>
              <a:t>2. Switch to </a:t>
            </a:r>
            <a:r>
              <a:rPr lang="en-US" sz="1000" b="1" dirty="0">
                <a:solidFill>
                  <a:schemeClr val="tx1"/>
                </a:solidFill>
              </a:rPr>
              <a:t>-&gt; Helium Software Debug Perspective </a:t>
            </a:r>
          </a:p>
        </p:txBody>
      </p:sp>
      <p:pic>
        <p:nvPicPr>
          <p:cNvPr id="12" name="Picture 11">
            <a:extLst>
              <a:ext uri="{FF2B5EF4-FFF2-40B4-BE49-F238E27FC236}">
                <a16:creationId xmlns:a16="http://schemas.microsoft.com/office/drawing/2014/main" id="{1F474B48-C787-4694-93D8-819E4BF0EB33}"/>
              </a:ext>
            </a:extLst>
          </p:cNvPr>
          <p:cNvPicPr>
            <a:picLocks noChangeAspect="1"/>
          </p:cNvPicPr>
          <p:nvPr/>
        </p:nvPicPr>
        <p:blipFill>
          <a:blip r:embed="rId4"/>
          <a:stretch>
            <a:fillRect/>
          </a:stretch>
        </p:blipFill>
        <p:spPr>
          <a:xfrm>
            <a:off x="4978934" y="2707965"/>
            <a:ext cx="5879565" cy="4049287"/>
          </a:xfrm>
          <a:prstGeom prst="rect">
            <a:avLst/>
          </a:prstGeom>
        </p:spPr>
      </p:pic>
      <p:sp>
        <p:nvSpPr>
          <p:cNvPr id="10" name="Callout: Line 9">
            <a:extLst>
              <a:ext uri="{FF2B5EF4-FFF2-40B4-BE49-F238E27FC236}">
                <a16:creationId xmlns:a16="http://schemas.microsoft.com/office/drawing/2014/main" id="{F0236B42-7B7D-4666-9C91-9DC2DAA580EB}"/>
              </a:ext>
            </a:extLst>
          </p:cNvPr>
          <p:cNvSpPr/>
          <p:nvPr/>
        </p:nvSpPr>
        <p:spPr>
          <a:xfrm>
            <a:off x="8104424" y="2062862"/>
            <a:ext cx="2423323" cy="487350"/>
          </a:xfrm>
          <a:prstGeom prst="borderCallout1">
            <a:avLst>
              <a:gd name="adj1" fmla="val 105233"/>
              <a:gd name="adj2" fmla="val 51065"/>
              <a:gd name="adj3" fmla="val 253834"/>
              <a:gd name="adj4" fmla="val 105406"/>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Helium Software Debug Perspective </a:t>
            </a:r>
            <a:r>
              <a:rPr lang="en-US" sz="1000">
                <a:solidFill>
                  <a:schemeClr val="tx1"/>
                </a:solidFill>
              </a:rPr>
              <a:t> (Default View</a:t>
            </a:r>
            <a:r>
              <a:rPr lang="en-US" sz="1000" b="1">
                <a:solidFill>
                  <a:schemeClr val="tx1"/>
                </a:solidFill>
              </a:rPr>
              <a:t>)</a:t>
            </a:r>
          </a:p>
        </p:txBody>
      </p:sp>
      <p:sp>
        <p:nvSpPr>
          <p:cNvPr id="11" name="Left Brace 10">
            <a:extLst>
              <a:ext uri="{FF2B5EF4-FFF2-40B4-BE49-F238E27FC236}">
                <a16:creationId xmlns:a16="http://schemas.microsoft.com/office/drawing/2014/main" id="{742A7F72-3287-4EFC-861D-0454CEDFF3AC}"/>
              </a:ext>
            </a:extLst>
          </p:cNvPr>
          <p:cNvSpPr/>
          <p:nvPr/>
        </p:nvSpPr>
        <p:spPr>
          <a:xfrm rot="5400000">
            <a:off x="8494413" y="1759384"/>
            <a:ext cx="855958" cy="270003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row: Down 12">
            <a:extLst>
              <a:ext uri="{FF2B5EF4-FFF2-40B4-BE49-F238E27FC236}">
                <a16:creationId xmlns:a16="http://schemas.microsoft.com/office/drawing/2014/main" id="{BEEBBD60-140D-4D55-8E1C-65FBC7FAA6B1}"/>
              </a:ext>
            </a:extLst>
          </p:cNvPr>
          <p:cNvSpPr/>
          <p:nvPr/>
        </p:nvSpPr>
        <p:spPr>
          <a:xfrm>
            <a:off x="9199353" y="1887062"/>
            <a:ext cx="233464" cy="25098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812AE29-F73F-4F4A-842D-C84A185FC622}"/>
              </a:ext>
            </a:extLst>
          </p:cNvPr>
          <p:cNvSpPr/>
          <p:nvPr/>
        </p:nvSpPr>
        <p:spPr>
          <a:xfrm>
            <a:off x="9199353" y="1264635"/>
            <a:ext cx="233464" cy="25098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llout: Line 14">
            <a:extLst>
              <a:ext uri="{FF2B5EF4-FFF2-40B4-BE49-F238E27FC236}">
                <a16:creationId xmlns:a16="http://schemas.microsoft.com/office/drawing/2014/main" id="{B6051C2B-7396-4267-A928-E24E2B73D9A1}"/>
              </a:ext>
            </a:extLst>
          </p:cNvPr>
          <p:cNvSpPr/>
          <p:nvPr/>
        </p:nvSpPr>
        <p:spPr>
          <a:xfrm>
            <a:off x="9432817" y="4070018"/>
            <a:ext cx="2423323" cy="487350"/>
          </a:xfrm>
          <a:prstGeom prst="borderCallout1">
            <a:avLst>
              <a:gd name="adj1" fmla="val -2553"/>
              <a:gd name="adj2" fmla="val 29388"/>
              <a:gd name="adj3" fmla="val -123416"/>
              <a:gd name="adj4" fmla="val 4358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This icon can be used to switch back to </a:t>
            </a:r>
            <a:r>
              <a:rPr lang="en-US" sz="1000" b="1">
                <a:solidFill>
                  <a:schemeClr val="tx1"/>
                </a:solidFill>
              </a:rPr>
              <a:t>Helium Platform Assembly</a:t>
            </a:r>
          </a:p>
        </p:txBody>
      </p:sp>
    </p:spTree>
    <p:extLst>
      <p:ext uri="{BB962C8B-B14F-4D97-AF65-F5344CB8AC3E}">
        <p14:creationId xmlns:p14="http://schemas.microsoft.com/office/powerpoint/2010/main" val="20069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4739B-C371-4AAA-8185-9BC86F4C12FF}"/>
              </a:ext>
            </a:extLst>
          </p:cNvPr>
          <p:cNvSpPr>
            <a:spLocks noGrp="1"/>
          </p:cNvSpPr>
          <p:nvPr>
            <p:ph type="title"/>
          </p:nvPr>
        </p:nvSpPr>
        <p:spPr>
          <a:xfrm>
            <a:off x="435431" y="228443"/>
            <a:ext cx="10343010" cy="581337"/>
          </a:xfrm>
        </p:spPr>
        <p:txBody>
          <a:bodyPr/>
          <a:lstStyle/>
          <a:p>
            <a:r>
              <a:rPr lang="en-US" sz="3600" b="1" dirty="0"/>
              <a:t>Getting started with Example: Arm-v9 Hybrid Platform</a:t>
            </a:r>
          </a:p>
        </p:txBody>
      </p:sp>
      <p:pic>
        <p:nvPicPr>
          <p:cNvPr id="7" name="Picture 6">
            <a:extLst>
              <a:ext uri="{FF2B5EF4-FFF2-40B4-BE49-F238E27FC236}">
                <a16:creationId xmlns:a16="http://schemas.microsoft.com/office/drawing/2014/main" id="{960D22B5-DD70-485B-9B21-582A932B4AA7}"/>
              </a:ext>
            </a:extLst>
          </p:cNvPr>
          <p:cNvPicPr>
            <a:picLocks noChangeAspect="1"/>
          </p:cNvPicPr>
          <p:nvPr/>
        </p:nvPicPr>
        <p:blipFill>
          <a:blip r:embed="rId3"/>
          <a:stretch>
            <a:fillRect/>
          </a:stretch>
        </p:blipFill>
        <p:spPr>
          <a:xfrm>
            <a:off x="435431" y="1031996"/>
            <a:ext cx="7260378" cy="5000391"/>
          </a:xfrm>
          <a:prstGeom prst="rect">
            <a:avLst/>
          </a:prstGeom>
          <a:ln w="9525">
            <a:solidFill>
              <a:schemeClr val="tx1"/>
            </a:solidFill>
          </a:ln>
        </p:spPr>
      </p:pic>
      <p:sp>
        <p:nvSpPr>
          <p:cNvPr id="9" name="Callout: Line 8">
            <a:extLst>
              <a:ext uri="{FF2B5EF4-FFF2-40B4-BE49-F238E27FC236}">
                <a16:creationId xmlns:a16="http://schemas.microsoft.com/office/drawing/2014/main" id="{41336781-E2DE-42F8-9CDE-2C156509B5BD}"/>
              </a:ext>
            </a:extLst>
          </p:cNvPr>
          <p:cNvSpPr/>
          <p:nvPr/>
        </p:nvSpPr>
        <p:spPr>
          <a:xfrm>
            <a:off x="9858921" y="1535322"/>
            <a:ext cx="2032181" cy="507626"/>
          </a:xfrm>
          <a:prstGeom prst="borderCallout1">
            <a:avLst>
              <a:gd name="adj1" fmla="val 48554"/>
              <a:gd name="adj2" fmla="val -826"/>
              <a:gd name="adj3" fmla="val 46965"/>
              <a:gd name="adj4" fmla="val -17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b="1">
                <a:solidFill>
                  <a:schemeClr val="tx1"/>
                </a:solidFill>
              </a:rPr>
              <a:t>2. </a:t>
            </a:r>
            <a:r>
              <a:rPr lang="en-US" sz="1050">
                <a:solidFill>
                  <a:schemeClr val="tx1"/>
                </a:solidFill>
              </a:rPr>
              <a:t>Choose Any Example from Helium Model Catalog Platforms</a:t>
            </a:r>
          </a:p>
        </p:txBody>
      </p:sp>
      <p:sp>
        <p:nvSpPr>
          <p:cNvPr id="10" name="Callout: Line 9">
            <a:extLst>
              <a:ext uri="{FF2B5EF4-FFF2-40B4-BE49-F238E27FC236}">
                <a16:creationId xmlns:a16="http://schemas.microsoft.com/office/drawing/2014/main" id="{24B99524-83D4-4C11-A143-B2F0D8385DF5}"/>
              </a:ext>
            </a:extLst>
          </p:cNvPr>
          <p:cNvSpPr/>
          <p:nvPr/>
        </p:nvSpPr>
        <p:spPr>
          <a:xfrm>
            <a:off x="9858921" y="2790945"/>
            <a:ext cx="2032182" cy="507626"/>
          </a:xfrm>
          <a:prstGeom prst="borderCallout1">
            <a:avLst>
              <a:gd name="adj1" fmla="val 48554"/>
              <a:gd name="adj2" fmla="val -826"/>
              <a:gd name="adj3" fmla="val 50877"/>
              <a:gd name="adj4" fmla="val -44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b="1">
                <a:solidFill>
                  <a:schemeClr val="tx1"/>
                </a:solidFill>
              </a:rPr>
              <a:t>4. </a:t>
            </a:r>
            <a:r>
              <a:rPr lang="en-US" sz="1050">
                <a:solidFill>
                  <a:schemeClr val="tx1"/>
                </a:solidFill>
              </a:rPr>
              <a:t>Select the shown options to run on Xcelium </a:t>
            </a:r>
          </a:p>
        </p:txBody>
      </p:sp>
      <p:sp>
        <p:nvSpPr>
          <p:cNvPr id="14" name="Right Brace 13">
            <a:extLst>
              <a:ext uri="{FF2B5EF4-FFF2-40B4-BE49-F238E27FC236}">
                <a16:creationId xmlns:a16="http://schemas.microsoft.com/office/drawing/2014/main" id="{9088A554-3883-4FD5-93AB-A0126D581867}"/>
              </a:ext>
            </a:extLst>
          </p:cNvPr>
          <p:cNvSpPr/>
          <p:nvPr/>
        </p:nvSpPr>
        <p:spPr>
          <a:xfrm>
            <a:off x="2231564" y="3044758"/>
            <a:ext cx="969320" cy="261674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llout: Line 14">
            <a:extLst>
              <a:ext uri="{FF2B5EF4-FFF2-40B4-BE49-F238E27FC236}">
                <a16:creationId xmlns:a16="http://schemas.microsoft.com/office/drawing/2014/main" id="{F79C59A3-95EA-413B-94E9-F9745EAC3F99}"/>
              </a:ext>
            </a:extLst>
          </p:cNvPr>
          <p:cNvSpPr/>
          <p:nvPr/>
        </p:nvSpPr>
        <p:spPr>
          <a:xfrm>
            <a:off x="9858922" y="2157728"/>
            <a:ext cx="2032180" cy="507626"/>
          </a:xfrm>
          <a:prstGeom prst="borderCallout1">
            <a:avLst>
              <a:gd name="adj1" fmla="val 48554"/>
              <a:gd name="adj2" fmla="val -826"/>
              <a:gd name="adj3" fmla="val 50798"/>
              <a:gd name="adj4" fmla="val -65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b="1">
                <a:solidFill>
                  <a:schemeClr val="tx1"/>
                </a:solidFill>
              </a:rPr>
              <a:t>3. </a:t>
            </a:r>
            <a:r>
              <a:rPr lang="en-US" sz="1050">
                <a:solidFill>
                  <a:schemeClr val="tx1"/>
                </a:solidFill>
              </a:rPr>
              <a:t>Double click to Open Platform</a:t>
            </a:r>
          </a:p>
        </p:txBody>
      </p:sp>
      <p:pic>
        <p:nvPicPr>
          <p:cNvPr id="23" name="Picture 22">
            <a:extLst>
              <a:ext uri="{FF2B5EF4-FFF2-40B4-BE49-F238E27FC236}">
                <a16:creationId xmlns:a16="http://schemas.microsoft.com/office/drawing/2014/main" id="{D5557F14-B944-4FA5-BB0D-6DA7A7B221C8}"/>
              </a:ext>
            </a:extLst>
          </p:cNvPr>
          <p:cNvPicPr>
            <a:picLocks noChangeAspect="1"/>
          </p:cNvPicPr>
          <p:nvPr/>
        </p:nvPicPr>
        <p:blipFill>
          <a:blip r:embed="rId4"/>
          <a:stretch>
            <a:fillRect/>
          </a:stretch>
        </p:blipFill>
        <p:spPr>
          <a:xfrm>
            <a:off x="4423085" y="2990978"/>
            <a:ext cx="5251196" cy="3730270"/>
          </a:xfrm>
          <a:prstGeom prst="rect">
            <a:avLst/>
          </a:prstGeom>
          <a:ln w="12700">
            <a:solidFill>
              <a:schemeClr val="tx1"/>
            </a:solidFill>
          </a:ln>
        </p:spPr>
      </p:pic>
      <p:sp>
        <p:nvSpPr>
          <p:cNvPr id="12" name="Callout: Line 11">
            <a:extLst>
              <a:ext uri="{FF2B5EF4-FFF2-40B4-BE49-F238E27FC236}">
                <a16:creationId xmlns:a16="http://schemas.microsoft.com/office/drawing/2014/main" id="{0C61A5E1-4678-4B3F-9B51-48A33CCC7B10}"/>
              </a:ext>
            </a:extLst>
          </p:cNvPr>
          <p:cNvSpPr/>
          <p:nvPr/>
        </p:nvSpPr>
        <p:spPr>
          <a:xfrm>
            <a:off x="9858921" y="3441359"/>
            <a:ext cx="2015092" cy="474816"/>
          </a:xfrm>
          <a:prstGeom prst="borderCallout1">
            <a:avLst>
              <a:gd name="adj1" fmla="val 48554"/>
              <a:gd name="adj2" fmla="val -826"/>
              <a:gd name="adj3" fmla="val 50251"/>
              <a:gd name="adj4" fmla="val -43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b="1">
                <a:solidFill>
                  <a:schemeClr val="tx1"/>
                </a:solidFill>
              </a:rPr>
              <a:t>5. </a:t>
            </a:r>
            <a:r>
              <a:rPr lang="en-US" sz="1050">
                <a:solidFill>
                  <a:schemeClr val="tx1"/>
                </a:solidFill>
              </a:rPr>
              <a:t>Click on Finish</a:t>
            </a:r>
          </a:p>
        </p:txBody>
      </p:sp>
      <p:sp>
        <p:nvSpPr>
          <p:cNvPr id="24" name="Callout: Line 23">
            <a:extLst>
              <a:ext uri="{FF2B5EF4-FFF2-40B4-BE49-F238E27FC236}">
                <a16:creationId xmlns:a16="http://schemas.microsoft.com/office/drawing/2014/main" id="{85C4D321-E546-4BE1-A170-3DCD01691DE4}"/>
              </a:ext>
            </a:extLst>
          </p:cNvPr>
          <p:cNvSpPr/>
          <p:nvPr/>
        </p:nvSpPr>
        <p:spPr>
          <a:xfrm>
            <a:off x="9841832" y="907511"/>
            <a:ext cx="2032181" cy="507626"/>
          </a:xfrm>
          <a:prstGeom prst="borderCallout1">
            <a:avLst>
              <a:gd name="adj1" fmla="val 48554"/>
              <a:gd name="adj2" fmla="val -826"/>
              <a:gd name="adj3" fmla="val 52714"/>
              <a:gd name="adj4" fmla="val 30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b="1">
                <a:solidFill>
                  <a:schemeClr val="tx1"/>
                </a:solidFill>
              </a:rPr>
              <a:t>1. </a:t>
            </a:r>
            <a:r>
              <a:rPr lang="en-US" sz="1050">
                <a:solidFill>
                  <a:schemeClr val="tx1"/>
                </a:solidFill>
              </a:rPr>
              <a:t>Switch to Helium Platform Assembly View</a:t>
            </a:r>
          </a:p>
        </p:txBody>
      </p:sp>
      <p:pic>
        <p:nvPicPr>
          <p:cNvPr id="25" name="Picture 24">
            <a:extLst>
              <a:ext uri="{FF2B5EF4-FFF2-40B4-BE49-F238E27FC236}">
                <a16:creationId xmlns:a16="http://schemas.microsoft.com/office/drawing/2014/main" id="{0F08558C-2B2A-4CC3-BFD4-6242B52E33F0}"/>
              </a:ext>
            </a:extLst>
          </p:cNvPr>
          <p:cNvPicPr>
            <a:picLocks noChangeAspect="1"/>
          </p:cNvPicPr>
          <p:nvPr/>
        </p:nvPicPr>
        <p:blipFill>
          <a:blip r:embed="rId5"/>
          <a:stretch>
            <a:fillRect/>
          </a:stretch>
        </p:blipFill>
        <p:spPr>
          <a:xfrm>
            <a:off x="5719591" y="1059537"/>
            <a:ext cx="1976218" cy="602784"/>
          </a:xfrm>
          <a:prstGeom prst="rect">
            <a:avLst/>
          </a:prstGeom>
        </p:spPr>
      </p:pic>
      <p:grpSp>
        <p:nvGrpSpPr>
          <p:cNvPr id="31" name="Group 30">
            <a:extLst>
              <a:ext uri="{FF2B5EF4-FFF2-40B4-BE49-F238E27FC236}">
                <a16:creationId xmlns:a16="http://schemas.microsoft.com/office/drawing/2014/main" id="{8D31F10D-50C2-4CD7-8EC1-17045C45F62F}"/>
              </a:ext>
            </a:extLst>
          </p:cNvPr>
          <p:cNvGrpSpPr/>
          <p:nvPr/>
        </p:nvGrpSpPr>
        <p:grpSpPr>
          <a:xfrm>
            <a:off x="1481984" y="2911426"/>
            <a:ext cx="631516" cy="266663"/>
            <a:chOff x="1442229" y="2990978"/>
            <a:chExt cx="631516" cy="266663"/>
          </a:xfrm>
        </p:grpSpPr>
        <p:sp>
          <p:nvSpPr>
            <p:cNvPr id="16" name="Oval 15">
              <a:extLst>
                <a:ext uri="{FF2B5EF4-FFF2-40B4-BE49-F238E27FC236}">
                  <a16:creationId xmlns:a16="http://schemas.microsoft.com/office/drawing/2014/main" id="{1211DF8C-0893-497A-8D3D-8DEA5F8DB541}"/>
                </a:ext>
              </a:extLst>
            </p:cNvPr>
            <p:cNvSpPr/>
            <p:nvPr/>
          </p:nvSpPr>
          <p:spPr bwMode="auto">
            <a:xfrm>
              <a:off x="1814066" y="2990978"/>
              <a:ext cx="259679" cy="26666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solidFill>
                    <a:srgbClr val="000000"/>
                  </a:solidFill>
                </a:rPr>
                <a:t>2</a:t>
              </a:r>
            </a:p>
          </p:txBody>
        </p:sp>
        <p:cxnSp>
          <p:nvCxnSpPr>
            <p:cNvPr id="28" name="Straight Arrow Connector 27">
              <a:extLst>
                <a:ext uri="{FF2B5EF4-FFF2-40B4-BE49-F238E27FC236}">
                  <a16:creationId xmlns:a16="http://schemas.microsoft.com/office/drawing/2014/main" id="{56C2C352-8691-4BD6-B81F-796587B0C737}"/>
                </a:ext>
              </a:extLst>
            </p:cNvPr>
            <p:cNvCxnSpPr>
              <a:cxnSpLocks/>
              <a:stCxn id="16" idx="2"/>
            </p:cNvCxnSpPr>
            <p:nvPr/>
          </p:nvCxnSpPr>
          <p:spPr>
            <a:xfrm flipH="1">
              <a:off x="1442229" y="3124310"/>
              <a:ext cx="371837" cy="13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CD9137C-4662-412C-9FAE-F62BAD0C34E1}"/>
              </a:ext>
            </a:extLst>
          </p:cNvPr>
          <p:cNvGrpSpPr/>
          <p:nvPr/>
        </p:nvGrpSpPr>
        <p:grpSpPr>
          <a:xfrm>
            <a:off x="7382776" y="842688"/>
            <a:ext cx="647830" cy="383083"/>
            <a:chOff x="7991151" y="977846"/>
            <a:chExt cx="647830" cy="383083"/>
          </a:xfrm>
        </p:grpSpPr>
        <p:sp>
          <p:nvSpPr>
            <p:cNvPr id="26" name="Oval 25">
              <a:extLst>
                <a:ext uri="{FF2B5EF4-FFF2-40B4-BE49-F238E27FC236}">
                  <a16:creationId xmlns:a16="http://schemas.microsoft.com/office/drawing/2014/main" id="{761BA73D-AEE0-4B9C-B7B8-F5AAF58BEE17}"/>
                </a:ext>
              </a:extLst>
            </p:cNvPr>
            <p:cNvSpPr/>
            <p:nvPr/>
          </p:nvSpPr>
          <p:spPr bwMode="auto">
            <a:xfrm>
              <a:off x="8379302" y="977846"/>
              <a:ext cx="259679" cy="26666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solidFill>
                    <a:srgbClr val="000000"/>
                  </a:solidFill>
                </a:rPr>
                <a:t>1</a:t>
              </a:r>
            </a:p>
          </p:txBody>
        </p:sp>
        <p:cxnSp>
          <p:nvCxnSpPr>
            <p:cNvPr id="33" name="Straight Arrow Connector 32">
              <a:extLst>
                <a:ext uri="{FF2B5EF4-FFF2-40B4-BE49-F238E27FC236}">
                  <a16:creationId xmlns:a16="http://schemas.microsoft.com/office/drawing/2014/main" id="{422DEF36-A5D1-4461-BA55-9CDC7F27E5A2}"/>
                </a:ext>
              </a:extLst>
            </p:cNvPr>
            <p:cNvCxnSpPr/>
            <p:nvPr/>
          </p:nvCxnSpPr>
          <p:spPr>
            <a:xfrm flipH="1">
              <a:off x="7991151" y="1161324"/>
              <a:ext cx="378136" cy="199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7B1FFAD-6403-4537-8A8F-FA050836CE78}"/>
              </a:ext>
            </a:extLst>
          </p:cNvPr>
          <p:cNvGrpSpPr/>
          <p:nvPr/>
        </p:nvGrpSpPr>
        <p:grpSpPr>
          <a:xfrm>
            <a:off x="2501964" y="5066598"/>
            <a:ext cx="695339" cy="333329"/>
            <a:chOff x="2501964" y="5066598"/>
            <a:chExt cx="695339" cy="333329"/>
          </a:xfrm>
        </p:grpSpPr>
        <p:sp>
          <p:nvSpPr>
            <p:cNvPr id="17" name="Oval 16">
              <a:extLst>
                <a:ext uri="{FF2B5EF4-FFF2-40B4-BE49-F238E27FC236}">
                  <a16:creationId xmlns:a16="http://schemas.microsoft.com/office/drawing/2014/main" id="{B82DB2E1-5F53-4561-B59B-02AB99C7E592}"/>
                </a:ext>
              </a:extLst>
            </p:cNvPr>
            <p:cNvSpPr/>
            <p:nvPr/>
          </p:nvSpPr>
          <p:spPr bwMode="auto">
            <a:xfrm>
              <a:off x="2937624" y="5133264"/>
              <a:ext cx="259679" cy="26666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solidFill>
                    <a:srgbClr val="000000"/>
                  </a:solidFill>
                </a:rPr>
                <a:t>3</a:t>
              </a:r>
            </a:p>
          </p:txBody>
        </p:sp>
        <p:cxnSp>
          <p:nvCxnSpPr>
            <p:cNvPr id="36" name="Straight Arrow Connector 35">
              <a:extLst>
                <a:ext uri="{FF2B5EF4-FFF2-40B4-BE49-F238E27FC236}">
                  <a16:creationId xmlns:a16="http://schemas.microsoft.com/office/drawing/2014/main" id="{AE974595-4973-479F-9DAD-3400AA3BC38B}"/>
                </a:ext>
              </a:extLst>
            </p:cNvPr>
            <p:cNvCxnSpPr>
              <a:cxnSpLocks/>
            </p:cNvCxnSpPr>
            <p:nvPr/>
          </p:nvCxnSpPr>
          <p:spPr>
            <a:xfrm flipH="1" flipV="1">
              <a:off x="2501964" y="5066598"/>
              <a:ext cx="403322" cy="1333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3A6D18-92F8-49A3-9DA1-1AB3A7DC02DA}"/>
              </a:ext>
            </a:extLst>
          </p:cNvPr>
          <p:cNvGrpSpPr/>
          <p:nvPr/>
        </p:nvGrpSpPr>
        <p:grpSpPr>
          <a:xfrm>
            <a:off x="5273158" y="3910519"/>
            <a:ext cx="2002281" cy="699066"/>
            <a:chOff x="5273158" y="3910519"/>
            <a:chExt cx="2002281" cy="699066"/>
          </a:xfrm>
        </p:grpSpPr>
        <p:sp>
          <p:nvSpPr>
            <p:cNvPr id="19" name="Oval 18">
              <a:extLst>
                <a:ext uri="{FF2B5EF4-FFF2-40B4-BE49-F238E27FC236}">
                  <a16:creationId xmlns:a16="http://schemas.microsoft.com/office/drawing/2014/main" id="{AFED2BB8-033F-44D0-9CF9-7B74FCF7DD72}"/>
                </a:ext>
              </a:extLst>
            </p:cNvPr>
            <p:cNvSpPr/>
            <p:nvPr/>
          </p:nvSpPr>
          <p:spPr bwMode="auto">
            <a:xfrm>
              <a:off x="7015760" y="4281359"/>
              <a:ext cx="259679" cy="26666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solidFill>
                    <a:srgbClr val="000000"/>
                  </a:solidFill>
                </a:rPr>
                <a:t>4</a:t>
              </a:r>
            </a:p>
          </p:txBody>
        </p:sp>
        <p:cxnSp>
          <p:nvCxnSpPr>
            <p:cNvPr id="40" name="Straight Arrow Connector 39">
              <a:extLst>
                <a:ext uri="{FF2B5EF4-FFF2-40B4-BE49-F238E27FC236}">
                  <a16:creationId xmlns:a16="http://schemas.microsoft.com/office/drawing/2014/main" id="{55201410-0C37-440A-A7DC-F7742890C585}"/>
                </a:ext>
              </a:extLst>
            </p:cNvPr>
            <p:cNvCxnSpPr/>
            <p:nvPr/>
          </p:nvCxnSpPr>
          <p:spPr>
            <a:xfrm flipH="1" flipV="1">
              <a:off x="5719591" y="3910519"/>
              <a:ext cx="1199252" cy="4426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F35F58-423C-4F87-AAE8-81C10F8C0671}"/>
                </a:ext>
              </a:extLst>
            </p:cNvPr>
            <p:cNvCxnSpPr/>
            <p:nvPr/>
          </p:nvCxnSpPr>
          <p:spPr>
            <a:xfrm flipH="1">
              <a:off x="5273158" y="4486459"/>
              <a:ext cx="1555659" cy="1231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B7BB675-3206-4B1C-AE40-8F0FFC435ED8}"/>
              </a:ext>
            </a:extLst>
          </p:cNvPr>
          <p:cNvGrpSpPr/>
          <p:nvPr/>
        </p:nvGrpSpPr>
        <p:grpSpPr>
          <a:xfrm>
            <a:off x="8918010" y="5855077"/>
            <a:ext cx="570964" cy="464563"/>
            <a:chOff x="8918010" y="5855077"/>
            <a:chExt cx="570964" cy="464563"/>
          </a:xfrm>
        </p:grpSpPr>
        <p:sp>
          <p:nvSpPr>
            <p:cNvPr id="18" name="Oval 17">
              <a:extLst>
                <a:ext uri="{FF2B5EF4-FFF2-40B4-BE49-F238E27FC236}">
                  <a16:creationId xmlns:a16="http://schemas.microsoft.com/office/drawing/2014/main" id="{F1C6B69C-BBCE-4F40-B207-BD49572C4890}"/>
                </a:ext>
              </a:extLst>
            </p:cNvPr>
            <p:cNvSpPr/>
            <p:nvPr/>
          </p:nvSpPr>
          <p:spPr bwMode="auto">
            <a:xfrm>
              <a:off x="9229295" y="5855077"/>
              <a:ext cx="259679" cy="26666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solidFill>
                    <a:srgbClr val="000000"/>
                  </a:solidFill>
                </a:rPr>
                <a:t>5</a:t>
              </a:r>
            </a:p>
          </p:txBody>
        </p:sp>
        <p:cxnSp>
          <p:nvCxnSpPr>
            <p:cNvPr id="45" name="Straight Arrow Connector 44">
              <a:extLst>
                <a:ext uri="{FF2B5EF4-FFF2-40B4-BE49-F238E27FC236}">
                  <a16:creationId xmlns:a16="http://schemas.microsoft.com/office/drawing/2014/main" id="{4F8B513B-1763-4B28-9C76-ABD97C2E78FC}"/>
                </a:ext>
              </a:extLst>
            </p:cNvPr>
            <p:cNvCxnSpPr/>
            <p:nvPr/>
          </p:nvCxnSpPr>
          <p:spPr>
            <a:xfrm flipH="1">
              <a:off x="8918010" y="6032386"/>
              <a:ext cx="311285" cy="28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7" name="Callout: Line 46">
            <a:extLst>
              <a:ext uri="{FF2B5EF4-FFF2-40B4-BE49-F238E27FC236}">
                <a16:creationId xmlns:a16="http://schemas.microsoft.com/office/drawing/2014/main" id="{4C58D082-9F32-420F-A9D2-163E95B048CE}"/>
              </a:ext>
            </a:extLst>
          </p:cNvPr>
          <p:cNvSpPr/>
          <p:nvPr/>
        </p:nvSpPr>
        <p:spPr>
          <a:xfrm>
            <a:off x="2979483" y="3998491"/>
            <a:ext cx="1258962" cy="266663"/>
          </a:xfrm>
          <a:prstGeom prst="borderCallout1">
            <a:avLst>
              <a:gd name="adj1" fmla="val 48554"/>
              <a:gd name="adj2" fmla="val -826"/>
              <a:gd name="adj3" fmla="val 97674"/>
              <a:gd name="adj4" fmla="val -1202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a:solidFill>
                  <a:schemeClr val="tx1"/>
                </a:solidFill>
              </a:rPr>
              <a:t>Built-in Examples</a:t>
            </a:r>
          </a:p>
        </p:txBody>
      </p:sp>
    </p:spTree>
    <p:extLst>
      <p:ext uri="{BB962C8B-B14F-4D97-AF65-F5344CB8AC3E}">
        <p14:creationId xmlns:p14="http://schemas.microsoft.com/office/powerpoint/2010/main" val="87525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8FC80C7-3B8E-40D4-8E5F-4EEB63DCD26B}"/>
              </a:ext>
            </a:extLst>
          </p:cNvPr>
          <p:cNvGraphicFramePr>
            <a:graphicFrameLocks noGrp="1"/>
          </p:cNvGraphicFramePr>
          <p:nvPr>
            <p:ph idx="1"/>
          </p:nvPr>
        </p:nvGraphicFramePr>
        <p:xfrm>
          <a:off x="446313" y="1141262"/>
          <a:ext cx="8512861" cy="3411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289F8F66-13B4-46A6-A24A-EB194011C8BC}"/>
              </a:ext>
            </a:extLst>
          </p:cNvPr>
          <p:cNvSpPr>
            <a:spLocks noGrp="1"/>
          </p:cNvSpPr>
          <p:nvPr>
            <p:ph type="title"/>
          </p:nvPr>
        </p:nvSpPr>
        <p:spPr>
          <a:xfrm>
            <a:off x="446313" y="303597"/>
            <a:ext cx="10375567" cy="556450"/>
          </a:xfrm>
        </p:spPr>
        <p:txBody>
          <a:bodyPr/>
          <a:lstStyle/>
          <a:p>
            <a:r>
              <a:rPr lang="en-US" sz="3600" b="1" dirty="0"/>
              <a:t>Getting started with Example: Arm-v9 Hybrid Platform </a:t>
            </a:r>
          </a:p>
        </p:txBody>
      </p:sp>
      <p:sp>
        <p:nvSpPr>
          <p:cNvPr id="6" name="Arrow: Down 5">
            <a:extLst>
              <a:ext uri="{FF2B5EF4-FFF2-40B4-BE49-F238E27FC236}">
                <a16:creationId xmlns:a16="http://schemas.microsoft.com/office/drawing/2014/main" id="{D3AA078A-DEDD-41DC-AB2D-E73068428466}"/>
              </a:ext>
            </a:extLst>
          </p:cNvPr>
          <p:cNvSpPr/>
          <p:nvPr/>
        </p:nvSpPr>
        <p:spPr>
          <a:xfrm>
            <a:off x="6349149" y="1838564"/>
            <a:ext cx="233464" cy="25098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806C0180-7032-4279-89E0-646B17F0963D}"/>
              </a:ext>
            </a:extLst>
          </p:cNvPr>
          <p:cNvSpPr/>
          <p:nvPr/>
        </p:nvSpPr>
        <p:spPr>
          <a:xfrm>
            <a:off x="6349149" y="2697090"/>
            <a:ext cx="233464" cy="25098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E40F7373-94C8-403C-8921-D909E82E6C69}"/>
              </a:ext>
            </a:extLst>
          </p:cNvPr>
          <p:cNvSpPr/>
          <p:nvPr/>
        </p:nvSpPr>
        <p:spPr>
          <a:xfrm>
            <a:off x="6349149" y="3546484"/>
            <a:ext cx="233464" cy="25098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D22F2AB-1E69-4FDC-8B61-7979F22BDCC1}"/>
              </a:ext>
            </a:extLst>
          </p:cNvPr>
          <p:cNvSpPr/>
          <p:nvPr/>
        </p:nvSpPr>
        <p:spPr>
          <a:xfrm>
            <a:off x="6349149" y="4451043"/>
            <a:ext cx="233464" cy="25098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D06BA11-87EB-4A10-8994-68F7EA85402F}"/>
              </a:ext>
            </a:extLst>
          </p:cNvPr>
          <p:cNvPicPr>
            <a:picLocks noChangeAspect="1"/>
          </p:cNvPicPr>
          <p:nvPr/>
        </p:nvPicPr>
        <p:blipFill>
          <a:blip r:embed="rId7"/>
          <a:stretch>
            <a:fillRect/>
          </a:stretch>
        </p:blipFill>
        <p:spPr>
          <a:xfrm>
            <a:off x="4108443" y="4772229"/>
            <a:ext cx="4714875" cy="819150"/>
          </a:xfrm>
          <a:prstGeom prst="rect">
            <a:avLst/>
          </a:prstGeom>
        </p:spPr>
      </p:pic>
      <p:sp>
        <p:nvSpPr>
          <p:cNvPr id="15" name="Rectangle: Rounded Corners 14">
            <a:extLst>
              <a:ext uri="{FF2B5EF4-FFF2-40B4-BE49-F238E27FC236}">
                <a16:creationId xmlns:a16="http://schemas.microsoft.com/office/drawing/2014/main" id="{113646B8-56DA-42BF-9D2A-0CC68026ABDD}"/>
              </a:ext>
            </a:extLst>
          </p:cNvPr>
          <p:cNvSpPr/>
          <p:nvPr/>
        </p:nvSpPr>
        <p:spPr>
          <a:xfrm>
            <a:off x="446313" y="5608389"/>
            <a:ext cx="3151762" cy="66074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is Ready to setup “Debug Configurations”</a:t>
            </a:r>
          </a:p>
        </p:txBody>
      </p:sp>
      <p:sp>
        <p:nvSpPr>
          <p:cNvPr id="18" name="Arrow: Bent-Up 17">
            <a:extLst>
              <a:ext uri="{FF2B5EF4-FFF2-40B4-BE49-F238E27FC236}">
                <a16:creationId xmlns:a16="http://schemas.microsoft.com/office/drawing/2014/main" id="{05394ACA-9FC6-40FD-8AE9-47B0736877CB}"/>
              </a:ext>
            </a:extLst>
          </p:cNvPr>
          <p:cNvSpPr/>
          <p:nvPr/>
        </p:nvSpPr>
        <p:spPr>
          <a:xfrm rot="5400000" flipV="1">
            <a:off x="4975944" y="4541663"/>
            <a:ext cx="512060" cy="2623454"/>
          </a:xfrm>
          <a:prstGeom prst="bentUpArrow">
            <a:avLst>
              <a:gd name="adj1" fmla="val 25000"/>
              <a:gd name="adj2" fmla="val 26042"/>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53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6C25-9BA4-4D0C-BB93-B1B2BE039B7F}"/>
              </a:ext>
            </a:extLst>
          </p:cNvPr>
          <p:cNvSpPr>
            <a:spLocks noGrp="1"/>
          </p:cNvSpPr>
          <p:nvPr>
            <p:ph type="title"/>
          </p:nvPr>
        </p:nvSpPr>
        <p:spPr/>
        <p:txBody>
          <a:bodyPr/>
          <a:lstStyle/>
          <a:p>
            <a:r>
              <a:rPr lang="en-US" dirty="0"/>
              <a:t>Preparing - Helium SW Debug Configurations</a:t>
            </a:r>
          </a:p>
        </p:txBody>
      </p:sp>
      <p:sp>
        <p:nvSpPr>
          <p:cNvPr id="3" name="Text Placeholder 2">
            <a:extLst>
              <a:ext uri="{FF2B5EF4-FFF2-40B4-BE49-F238E27FC236}">
                <a16:creationId xmlns:a16="http://schemas.microsoft.com/office/drawing/2014/main" id="{6D324549-D6A6-4EB0-8FFB-8D491E586A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53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7570223" cy="584786"/>
          </a:xfrm>
        </p:spPr>
        <p:txBody>
          <a:bodyPr/>
          <a:lstStyle/>
          <a:p>
            <a:r>
              <a:rPr lang="en-US" sz="3600" b="1" dirty="0"/>
              <a:t>Debug Configuration</a:t>
            </a:r>
          </a:p>
        </p:txBody>
      </p:sp>
      <p:sp>
        <p:nvSpPr>
          <p:cNvPr id="4" name="TextBox 3">
            <a:extLst>
              <a:ext uri="{FF2B5EF4-FFF2-40B4-BE49-F238E27FC236}">
                <a16:creationId xmlns:a16="http://schemas.microsoft.com/office/drawing/2014/main" id="{FFB6C5D8-33AF-4F1A-9124-CFA016FE9C4E}"/>
              </a:ext>
            </a:extLst>
          </p:cNvPr>
          <p:cNvSpPr txBox="1"/>
          <p:nvPr/>
        </p:nvSpPr>
        <p:spPr>
          <a:xfrm>
            <a:off x="435430" y="1321356"/>
            <a:ext cx="11314609" cy="4247317"/>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400" dirty="0"/>
              <a:t>Debug Configurations are used to set platform run options and select software images to run</a:t>
            </a:r>
          </a:p>
          <a:p>
            <a:pPr marL="285750" indent="-285750">
              <a:lnSpc>
                <a:spcPct val="150000"/>
              </a:lnSpc>
              <a:buFont typeface="Arial" panose="020B0604020202020204" pitchFamily="34" charset="0"/>
              <a:buChar char="•"/>
            </a:pPr>
            <a:r>
              <a:rPr lang="en-US" sz="2400" dirty="0"/>
              <a:t>Helium Software Debug contains commands and options required to run platforms</a:t>
            </a:r>
          </a:p>
          <a:p>
            <a:pPr marL="285750" indent="-285750">
              <a:lnSpc>
                <a:spcPct val="150000"/>
              </a:lnSpc>
              <a:buFont typeface="Arial" panose="020B0604020202020204" pitchFamily="34" charset="0"/>
              <a:buChar char="•"/>
            </a:pPr>
            <a:r>
              <a:rPr lang="en-US" sz="2400" dirty="0"/>
              <a:t>The Images/Symbols tab provides an editor to create or update the Debugger Configuration File</a:t>
            </a:r>
            <a:endParaRPr lang="en-US" sz="2400" dirty="0">
              <a:cs typeface="Arial"/>
            </a:endParaRPr>
          </a:p>
          <a:p>
            <a:pPr marL="285750" indent="-285750">
              <a:lnSpc>
                <a:spcPct val="150000"/>
              </a:lnSpc>
              <a:buFont typeface="Arial" panose="020B0604020202020204" pitchFamily="34" charset="0"/>
              <a:buChar char="•"/>
            </a:pPr>
            <a:r>
              <a:rPr lang="en-US" sz="2400" dirty="0"/>
              <a:t>A single platform can contain multiple Debug Configurations to run with different hardware and software options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1801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494153" cy="513764"/>
          </a:xfrm>
        </p:spPr>
        <p:txBody>
          <a:bodyPr/>
          <a:lstStyle/>
          <a:p>
            <a:r>
              <a:rPr lang="en-US" sz="3600" b="1" dirty="0"/>
              <a:t>Preparing - Helium SW Debug Configurations</a:t>
            </a:r>
          </a:p>
        </p:txBody>
      </p:sp>
      <p:sp>
        <p:nvSpPr>
          <p:cNvPr id="6" name="TextBox 5">
            <a:extLst>
              <a:ext uri="{FF2B5EF4-FFF2-40B4-BE49-F238E27FC236}">
                <a16:creationId xmlns:a16="http://schemas.microsoft.com/office/drawing/2014/main" id="{8AAA7C5F-0DB8-4A3E-A623-BFD4F1B6A390}"/>
              </a:ext>
            </a:extLst>
          </p:cNvPr>
          <p:cNvSpPr txBox="1"/>
          <p:nvPr/>
        </p:nvSpPr>
        <p:spPr>
          <a:xfrm>
            <a:off x="374162" y="1120028"/>
            <a:ext cx="11231881" cy="1797415"/>
          </a:xfrm>
          <a:prstGeom prst="rect">
            <a:avLst/>
          </a:prstGeom>
          <a:noFill/>
        </p:spPr>
        <p:txBody>
          <a:bodyPr wrap="square" rtlCol="0">
            <a:spAutoFit/>
          </a:bodyPr>
          <a:lstStyle/>
          <a:p>
            <a:pPr marL="285750" indent="-285750">
              <a:lnSpc>
                <a:spcPct val="90000"/>
              </a:lnSpc>
              <a:spcAft>
                <a:spcPts val="300"/>
              </a:spcAft>
              <a:buClr>
                <a:schemeClr val="tx2"/>
              </a:buClr>
              <a:buFont typeface="Arial" panose="020B0604020202020204" pitchFamily="34" charset="0"/>
              <a:buChar char="•"/>
            </a:pPr>
            <a:r>
              <a:rPr lang="en-US" sz="2000" dirty="0">
                <a:latin typeface="Arial" panose="020B0604020202020204" pitchFamily="34" charset="0"/>
              </a:rPr>
              <a:t>What is Debug Configuration?</a:t>
            </a:r>
          </a:p>
          <a:p>
            <a:pPr marL="800100" lvl="1" indent="-342900">
              <a:lnSpc>
                <a:spcPct val="90000"/>
              </a:lnSpc>
              <a:spcAft>
                <a:spcPts val="300"/>
              </a:spcAft>
              <a:buClr>
                <a:schemeClr val="tx2"/>
              </a:buClr>
              <a:buSzPct val="70000"/>
              <a:buFont typeface="Courier New" panose="02070309020205020404" pitchFamily="49" charset="0"/>
              <a:buChar char="o"/>
            </a:pPr>
            <a:r>
              <a:rPr lang="en-US" sz="1600" dirty="0">
                <a:latin typeface="Arial" panose="020B0604020202020204" pitchFamily="34" charset="0"/>
              </a:rPr>
              <a:t>In the Helium Embedded Software Debug tool, you can create a </a:t>
            </a:r>
            <a:r>
              <a:rPr lang="en-US" sz="1600" b="1" dirty="0">
                <a:latin typeface="Arial" panose="020B0604020202020204" pitchFamily="34" charset="0"/>
              </a:rPr>
              <a:t>“debug session”</a:t>
            </a:r>
            <a:r>
              <a:rPr lang="en-US" sz="1600" dirty="0">
                <a:latin typeface="Arial" panose="020B0604020202020204" pitchFamily="34" charset="0"/>
              </a:rPr>
              <a:t> by providing run options and provide a reference software image and symbols to start SW debugging</a:t>
            </a:r>
          </a:p>
          <a:p>
            <a:pPr marL="800100" lvl="1" indent="-342900">
              <a:lnSpc>
                <a:spcPct val="90000"/>
              </a:lnSpc>
              <a:spcAft>
                <a:spcPts val="300"/>
              </a:spcAft>
              <a:buClr>
                <a:schemeClr val="tx2"/>
              </a:buClr>
              <a:buSzPct val="70000"/>
              <a:buFont typeface="Courier New" panose="02070309020205020404" pitchFamily="49" charset="0"/>
              <a:buChar char="o"/>
            </a:pPr>
            <a:r>
              <a:rPr lang="en-US" sz="1600" dirty="0">
                <a:latin typeface="Arial" panose="020B0604020202020204" pitchFamily="34" charset="0"/>
              </a:rPr>
              <a:t>You can name the debug session based on need.</a:t>
            </a:r>
          </a:p>
          <a:p>
            <a:pPr marL="285750" indent="-285750">
              <a:lnSpc>
                <a:spcPct val="90000"/>
              </a:lnSpc>
              <a:spcAft>
                <a:spcPts val="300"/>
              </a:spcAft>
              <a:buClr>
                <a:schemeClr val="tx2"/>
              </a:buClr>
              <a:buSzPct val="100000"/>
              <a:buFont typeface="Arial" panose="020B0604020202020204" pitchFamily="34" charset="0"/>
              <a:buChar char="•"/>
            </a:pPr>
            <a:r>
              <a:rPr lang="en-US" sz="2000" dirty="0">
                <a:latin typeface="Arial" panose="020B0604020202020204" pitchFamily="34" charset="0"/>
              </a:rPr>
              <a:t>Create, Manage and Run – Such Multiple Debug Configurations</a:t>
            </a:r>
          </a:p>
          <a:p>
            <a:pPr marL="800100" lvl="1" indent="-342900">
              <a:lnSpc>
                <a:spcPct val="90000"/>
              </a:lnSpc>
              <a:spcAft>
                <a:spcPts val="300"/>
              </a:spcAft>
              <a:buClr>
                <a:schemeClr val="tx2"/>
              </a:buClr>
              <a:buFont typeface="Courier New" panose="02070309020205020404" pitchFamily="49" charset="0"/>
              <a:buChar char="o"/>
            </a:pPr>
            <a:endParaRPr lang="en-US" sz="2400" dirty="0">
              <a:latin typeface="Arial" panose="020B0604020202020204" pitchFamily="34" charset="0"/>
            </a:endParaRPr>
          </a:p>
        </p:txBody>
      </p:sp>
      <p:pic>
        <p:nvPicPr>
          <p:cNvPr id="3" name="Picture 2">
            <a:extLst>
              <a:ext uri="{FF2B5EF4-FFF2-40B4-BE49-F238E27FC236}">
                <a16:creationId xmlns:a16="http://schemas.microsoft.com/office/drawing/2014/main" id="{32BFE45E-8F34-43A9-A612-58BF1655F325}"/>
              </a:ext>
            </a:extLst>
          </p:cNvPr>
          <p:cNvPicPr>
            <a:picLocks noChangeAspect="1"/>
          </p:cNvPicPr>
          <p:nvPr/>
        </p:nvPicPr>
        <p:blipFill>
          <a:blip r:embed="rId3"/>
          <a:stretch>
            <a:fillRect/>
          </a:stretch>
        </p:blipFill>
        <p:spPr>
          <a:xfrm>
            <a:off x="4394382" y="2945771"/>
            <a:ext cx="7024211" cy="2963240"/>
          </a:xfrm>
          <a:prstGeom prst="rect">
            <a:avLst/>
          </a:prstGeom>
          <a:ln w="12700">
            <a:solidFill>
              <a:schemeClr val="tx1"/>
            </a:solidFill>
          </a:ln>
        </p:spPr>
      </p:pic>
      <p:sp>
        <p:nvSpPr>
          <p:cNvPr id="15" name="Oval 14">
            <a:extLst>
              <a:ext uri="{FF2B5EF4-FFF2-40B4-BE49-F238E27FC236}">
                <a16:creationId xmlns:a16="http://schemas.microsoft.com/office/drawing/2014/main" id="{C1593D24-4BFA-40F9-AD93-F6545262464E}"/>
              </a:ext>
            </a:extLst>
          </p:cNvPr>
          <p:cNvSpPr/>
          <p:nvPr/>
        </p:nvSpPr>
        <p:spPr>
          <a:xfrm>
            <a:off x="5912318" y="3752617"/>
            <a:ext cx="1225685" cy="25317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FEA16-F63B-4EFA-9B85-BD37A789DD6F}"/>
              </a:ext>
            </a:extLst>
          </p:cNvPr>
          <p:cNvSpPr/>
          <p:nvPr/>
        </p:nvSpPr>
        <p:spPr>
          <a:xfrm>
            <a:off x="7138003" y="3752617"/>
            <a:ext cx="953311" cy="25317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llout: Down Arrow 7">
            <a:extLst>
              <a:ext uri="{FF2B5EF4-FFF2-40B4-BE49-F238E27FC236}">
                <a16:creationId xmlns:a16="http://schemas.microsoft.com/office/drawing/2014/main" id="{5961AD53-F8AA-48D1-9AD1-6EE9D5E75A42}"/>
              </a:ext>
            </a:extLst>
          </p:cNvPr>
          <p:cNvSpPr/>
          <p:nvPr/>
        </p:nvSpPr>
        <p:spPr>
          <a:xfrm>
            <a:off x="585957" y="2919098"/>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sp>
        <p:nvSpPr>
          <p:cNvPr id="10" name="Callout: Down Arrow 9">
            <a:extLst>
              <a:ext uri="{FF2B5EF4-FFF2-40B4-BE49-F238E27FC236}">
                <a16:creationId xmlns:a16="http://schemas.microsoft.com/office/drawing/2014/main" id="{F1134122-6FC3-46F3-B348-27B4B942517A}"/>
              </a:ext>
            </a:extLst>
          </p:cNvPr>
          <p:cNvSpPr/>
          <p:nvPr/>
        </p:nvSpPr>
        <p:spPr>
          <a:xfrm>
            <a:off x="585957" y="5497447"/>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rPr>
              <a:t>ESW Configuration File (Images/Symbols)</a:t>
            </a:r>
            <a:endParaRPr lang="en-US" sz="1600"/>
          </a:p>
        </p:txBody>
      </p:sp>
      <p:cxnSp>
        <p:nvCxnSpPr>
          <p:cNvPr id="13" name="Straight Arrow Connector 12">
            <a:extLst>
              <a:ext uri="{FF2B5EF4-FFF2-40B4-BE49-F238E27FC236}">
                <a16:creationId xmlns:a16="http://schemas.microsoft.com/office/drawing/2014/main" id="{80420E3D-3DAD-4075-A30D-62AA690DFDDA}"/>
              </a:ext>
            </a:extLst>
          </p:cNvPr>
          <p:cNvCxnSpPr>
            <a:cxnSpLocks/>
            <a:stCxn id="8" idx="3"/>
            <a:endCxn id="15" idx="2"/>
          </p:cNvCxnSpPr>
          <p:nvPr/>
        </p:nvCxnSpPr>
        <p:spPr>
          <a:xfrm>
            <a:off x="3538162" y="3172274"/>
            <a:ext cx="2374156" cy="706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AA05DD-9878-4C2F-8B4B-3BD3A4826ADF}"/>
              </a:ext>
            </a:extLst>
          </p:cNvPr>
          <p:cNvCxnSpPr>
            <a:cxnSpLocks/>
            <a:stCxn id="10" idx="3"/>
          </p:cNvCxnSpPr>
          <p:nvPr/>
        </p:nvCxnSpPr>
        <p:spPr>
          <a:xfrm flipV="1">
            <a:off x="3538162" y="4015668"/>
            <a:ext cx="3893770" cy="17349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Cloud 3">
            <a:extLst>
              <a:ext uri="{FF2B5EF4-FFF2-40B4-BE49-F238E27FC236}">
                <a16:creationId xmlns:a16="http://schemas.microsoft.com/office/drawing/2014/main" id="{8F9EF929-5489-4F11-8982-5CAC9C287D95}"/>
              </a:ext>
            </a:extLst>
          </p:cNvPr>
          <p:cNvSpPr/>
          <p:nvPr/>
        </p:nvSpPr>
        <p:spPr>
          <a:xfrm>
            <a:off x="859409" y="3872368"/>
            <a:ext cx="2374156" cy="111004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462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6"/>
            <a:ext cx="8639321" cy="578458"/>
          </a:xfrm>
        </p:spPr>
        <p:txBody>
          <a:bodyPr/>
          <a:lstStyle/>
          <a:p>
            <a:r>
              <a:rPr lang="en-US" sz="3600" b="1" dirty="0"/>
              <a:t>Preparing - Helium SW Debug Configurations</a:t>
            </a:r>
          </a:p>
        </p:txBody>
      </p:sp>
      <p:sp>
        <p:nvSpPr>
          <p:cNvPr id="5" name="Callout: Down Arrow 4">
            <a:extLst>
              <a:ext uri="{FF2B5EF4-FFF2-40B4-BE49-F238E27FC236}">
                <a16:creationId xmlns:a16="http://schemas.microsoft.com/office/drawing/2014/main" id="{95D79794-5349-442C-B8B4-477E87F8DB35}"/>
              </a:ext>
            </a:extLst>
          </p:cNvPr>
          <p:cNvSpPr/>
          <p:nvPr/>
        </p:nvSpPr>
        <p:spPr>
          <a:xfrm>
            <a:off x="446313" y="1159893"/>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pic>
        <p:nvPicPr>
          <p:cNvPr id="9" name="Picture 8">
            <a:extLst>
              <a:ext uri="{FF2B5EF4-FFF2-40B4-BE49-F238E27FC236}">
                <a16:creationId xmlns:a16="http://schemas.microsoft.com/office/drawing/2014/main" id="{B76538F1-38EB-4FA6-916C-0B6EE8B689F7}"/>
              </a:ext>
            </a:extLst>
          </p:cNvPr>
          <p:cNvPicPr>
            <a:picLocks noChangeAspect="1"/>
          </p:cNvPicPr>
          <p:nvPr/>
        </p:nvPicPr>
        <p:blipFill>
          <a:blip r:embed="rId2"/>
          <a:stretch>
            <a:fillRect/>
          </a:stretch>
        </p:blipFill>
        <p:spPr>
          <a:xfrm>
            <a:off x="6988071" y="1159893"/>
            <a:ext cx="4675567" cy="3858018"/>
          </a:xfrm>
          <a:prstGeom prst="rect">
            <a:avLst/>
          </a:prstGeom>
          <a:ln w="12700">
            <a:solidFill>
              <a:schemeClr val="tx1"/>
            </a:solidFill>
          </a:ln>
        </p:spPr>
      </p:pic>
      <p:sp>
        <p:nvSpPr>
          <p:cNvPr id="15" name="Content Placeholder 2">
            <a:extLst>
              <a:ext uri="{FF2B5EF4-FFF2-40B4-BE49-F238E27FC236}">
                <a16:creationId xmlns:a16="http://schemas.microsoft.com/office/drawing/2014/main" id="{44DBC67E-FDDB-4FAA-8D1A-AB6C0A0C7476}"/>
              </a:ext>
            </a:extLst>
          </p:cNvPr>
          <p:cNvSpPr>
            <a:spLocks noGrp="1"/>
          </p:cNvSpPr>
          <p:nvPr>
            <p:ph idx="1"/>
          </p:nvPr>
        </p:nvSpPr>
        <p:spPr>
          <a:xfrm>
            <a:off x="362699" y="1939172"/>
            <a:ext cx="5733301" cy="4685833"/>
          </a:xfrm>
        </p:spPr>
        <p:txBody>
          <a:bodyPr/>
          <a:lstStyle/>
          <a:p>
            <a:r>
              <a:rPr lang="en-US" sz="1600" b="1"/>
              <a:t>Click on Run -&gt; Debug Configuration</a:t>
            </a:r>
          </a:p>
          <a:p>
            <a:r>
              <a:rPr lang="en-US" sz="1600">
                <a:solidFill>
                  <a:schemeClr val="tx1">
                    <a:lumMod val="50000"/>
                    <a:lumOff val="50000"/>
                  </a:schemeClr>
                </a:solidFill>
              </a:rPr>
              <a:t>Double-click on the “Helium Software Debug” text in the left pane</a:t>
            </a:r>
          </a:p>
          <a:p>
            <a:r>
              <a:rPr lang="en-US" sz="1600">
                <a:solidFill>
                  <a:schemeClr val="tx1">
                    <a:lumMod val="50000"/>
                    <a:lumOff val="50000"/>
                  </a:schemeClr>
                </a:solidFill>
              </a:rPr>
              <a:t>Provide Name of configuration</a:t>
            </a:r>
          </a:p>
          <a:p>
            <a:r>
              <a:rPr lang="en-US" sz="1600">
                <a:solidFill>
                  <a:schemeClr val="tx1">
                    <a:lumMod val="50000"/>
                    <a:lumOff val="50000"/>
                  </a:schemeClr>
                </a:solidFill>
              </a:rPr>
              <a:t>Provide Run Directory Path</a:t>
            </a:r>
          </a:p>
          <a:p>
            <a:r>
              <a:rPr lang="en-US" sz="1600">
                <a:solidFill>
                  <a:schemeClr val="tx1">
                    <a:lumMod val="50000"/>
                    <a:lumOff val="50000"/>
                  </a:schemeClr>
                </a:solidFill>
              </a:rPr>
              <a:t>Entering a command in the “Run Command” text box to invoke xrun</a:t>
            </a:r>
          </a:p>
          <a:p>
            <a:r>
              <a:rPr lang="en-US" sz="1600">
                <a:solidFill>
                  <a:schemeClr val="tx1">
                    <a:lumMod val="50000"/>
                    <a:lumOff val="50000"/>
                  </a:schemeClr>
                </a:solidFill>
              </a:rPr>
              <a:t>Selecting the Platform, will pre populate ‘Run Directory’, ‘Run Command’, ‘Extra Run Arguments’ which were utilized for Platform Bring up</a:t>
            </a:r>
          </a:p>
          <a:p>
            <a:r>
              <a:rPr lang="en-US" sz="1600">
                <a:solidFill>
                  <a:schemeClr val="tx1">
                    <a:lumMod val="50000"/>
                    <a:lumOff val="50000"/>
                  </a:schemeClr>
                </a:solidFill>
              </a:rPr>
              <a:t>You can press the Apply button to save settings</a:t>
            </a:r>
          </a:p>
          <a:p>
            <a:r>
              <a:rPr lang="en-US" sz="1600">
                <a:solidFill>
                  <a:schemeClr val="tx1">
                    <a:lumMod val="50000"/>
                    <a:lumOff val="50000"/>
                  </a:schemeClr>
                </a:solidFill>
              </a:rPr>
              <a:t>Click on Debug button to launch the </a:t>
            </a:r>
            <a:r>
              <a:rPr lang="en-US" sz="1600" b="1">
                <a:solidFill>
                  <a:schemeClr val="tx1">
                    <a:lumMod val="50000"/>
                    <a:lumOff val="50000"/>
                  </a:schemeClr>
                </a:solidFill>
              </a:rPr>
              <a:t>Debug Configuration</a:t>
            </a:r>
            <a:r>
              <a:rPr lang="en-US" sz="1600">
                <a:solidFill>
                  <a:schemeClr val="tx1">
                    <a:lumMod val="50000"/>
                    <a:lumOff val="50000"/>
                  </a:schemeClr>
                </a:solidFill>
              </a:rPr>
              <a:t> which named as “</a:t>
            </a:r>
            <a:r>
              <a:rPr lang="en-US" sz="1600" err="1">
                <a:solidFill>
                  <a:schemeClr val="tx1">
                    <a:lumMod val="50000"/>
                    <a:lumOff val="50000"/>
                  </a:schemeClr>
                </a:solidFill>
              </a:rPr>
              <a:t>New_configuration</a:t>
            </a:r>
            <a:r>
              <a:rPr lang="en-US" sz="1600">
                <a:solidFill>
                  <a:schemeClr val="tx1">
                    <a:lumMod val="50000"/>
                    <a:lumOff val="50000"/>
                  </a:schemeClr>
                </a:solidFill>
              </a:rPr>
              <a:t>”</a:t>
            </a:r>
          </a:p>
        </p:txBody>
      </p:sp>
      <p:cxnSp>
        <p:nvCxnSpPr>
          <p:cNvPr id="16" name="Straight Arrow Connector 15">
            <a:extLst>
              <a:ext uri="{FF2B5EF4-FFF2-40B4-BE49-F238E27FC236}">
                <a16:creationId xmlns:a16="http://schemas.microsoft.com/office/drawing/2014/main" id="{E0F25A79-5B7D-4C0A-AF8F-4663E0E668E9}"/>
              </a:ext>
            </a:extLst>
          </p:cNvPr>
          <p:cNvCxnSpPr>
            <a:cxnSpLocks/>
          </p:cNvCxnSpPr>
          <p:nvPr/>
        </p:nvCxnSpPr>
        <p:spPr>
          <a:xfrm>
            <a:off x="4411070" y="2228691"/>
            <a:ext cx="4674564" cy="20125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17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A86A150-EC79-4FA6-9C09-B918FB905665}"/>
              </a:ext>
            </a:extLst>
          </p:cNvPr>
          <p:cNvPicPr>
            <a:picLocks noChangeAspect="1"/>
          </p:cNvPicPr>
          <p:nvPr/>
        </p:nvPicPr>
        <p:blipFill>
          <a:blip r:embed="rId2"/>
          <a:stretch>
            <a:fillRect/>
          </a:stretch>
        </p:blipFill>
        <p:spPr>
          <a:xfrm>
            <a:off x="5891602" y="1159893"/>
            <a:ext cx="6121962" cy="4176392"/>
          </a:xfrm>
          <a:prstGeom prst="rect">
            <a:avLst/>
          </a:prstGeom>
          <a:ln w="12700">
            <a:solidFill>
              <a:schemeClr val="tx1"/>
            </a:solidFill>
          </a:ln>
        </p:spPr>
      </p:pic>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5"/>
            <a:ext cx="11310257" cy="593663"/>
          </a:xfrm>
        </p:spPr>
        <p:txBody>
          <a:bodyPr/>
          <a:lstStyle/>
          <a:p>
            <a:r>
              <a:rPr lang="en-US" sz="3600" b="1" dirty="0"/>
              <a:t>Preparing - Helium SW Debug Configurations</a:t>
            </a:r>
          </a:p>
        </p:txBody>
      </p:sp>
      <p:sp>
        <p:nvSpPr>
          <p:cNvPr id="5" name="Callout: Down Arrow 4">
            <a:extLst>
              <a:ext uri="{FF2B5EF4-FFF2-40B4-BE49-F238E27FC236}">
                <a16:creationId xmlns:a16="http://schemas.microsoft.com/office/drawing/2014/main" id="{95D79794-5349-442C-B8B4-477E87F8DB35}"/>
              </a:ext>
            </a:extLst>
          </p:cNvPr>
          <p:cNvSpPr/>
          <p:nvPr/>
        </p:nvSpPr>
        <p:spPr>
          <a:xfrm>
            <a:off x="446313" y="1159893"/>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sp>
        <p:nvSpPr>
          <p:cNvPr id="10" name="Content Placeholder 2">
            <a:extLst>
              <a:ext uri="{FF2B5EF4-FFF2-40B4-BE49-F238E27FC236}">
                <a16:creationId xmlns:a16="http://schemas.microsoft.com/office/drawing/2014/main" id="{144566BD-2F91-4B46-9C2E-7C92D156F73F}"/>
              </a:ext>
            </a:extLst>
          </p:cNvPr>
          <p:cNvSpPr txBox="1">
            <a:spLocks/>
          </p:cNvSpPr>
          <p:nvPr/>
        </p:nvSpPr>
        <p:spPr>
          <a:xfrm>
            <a:off x="362699" y="1939172"/>
            <a:ext cx="5733301" cy="4685833"/>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solidFill>
                  <a:schemeClr val="tx1">
                    <a:lumMod val="50000"/>
                    <a:lumOff val="50000"/>
                  </a:schemeClr>
                </a:solidFill>
              </a:rPr>
              <a:t>Click on Run -&gt; Debug Configuration</a:t>
            </a:r>
          </a:p>
          <a:p>
            <a:r>
              <a:rPr lang="en-US" sz="1600" b="1"/>
              <a:t>Double-click on the “Helium Software Debug” text in the left pane</a:t>
            </a:r>
          </a:p>
          <a:p>
            <a:r>
              <a:rPr lang="en-US" sz="1600">
                <a:solidFill>
                  <a:schemeClr val="tx1">
                    <a:lumMod val="50000"/>
                    <a:lumOff val="50000"/>
                  </a:schemeClr>
                </a:solidFill>
              </a:rPr>
              <a:t>Provide Name of configuration</a:t>
            </a:r>
          </a:p>
          <a:p>
            <a:r>
              <a:rPr lang="en-US" sz="1600">
                <a:solidFill>
                  <a:schemeClr val="tx1">
                    <a:lumMod val="50000"/>
                    <a:lumOff val="50000"/>
                  </a:schemeClr>
                </a:solidFill>
              </a:rPr>
              <a:t>Provide Run Directory Path</a:t>
            </a:r>
          </a:p>
          <a:p>
            <a:r>
              <a:rPr lang="en-US" sz="1600">
                <a:solidFill>
                  <a:schemeClr val="tx1">
                    <a:lumMod val="50000"/>
                    <a:lumOff val="50000"/>
                  </a:schemeClr>
                </a:solidFill>
              </a:rPr>
              <a:t>Enter a command in the “Run Command” text box to invoke xrun from script</a:t>
            </a:r>
          </a:p>
          <a:p>
            <a:r>
              <a:rPr lang="en-US" sz="1600">
                <a:solidFill>
                  <a:schemeClr val="tx1">
                    <a:lumMod val="50000"/>
                    <a:lumOff val="50000"/>
                  </a:schemeClr>
                </a:solidFill>
              </a:rPr>
              <a:t>Selecting the Platform, will pre populate ‘Run Directory’, ‘Run Command’, ‘Extra Run Arguments’ which were utilized for Platform Bring up</a:t>
            </a:r>
          </a:p>
          <a:p>
            <a:r>
              <a:rPr lang="en-US" sz="1600">
                <a:solidFill>
                  <a:schemeClr val="tx1">
                    <a:lumMod val="50000"/>
                    <a:lumOff val="50000"/>
                  </a:schemeClr>
                </a:solidFill>
              </a:rPr>
              <a:t>You can press the Apply button to save settings</a:t>
            </a:r>
          </a:p>
          <a:p>
            <a:r>
              <a:rPr lang="en-US" sz="1600">
                <a:solidFill>
                  <a:schemeClr val="tx1">
                    <a:lumMod val="50000"/>
                    <a:lumOff val="50000"/>
                  </a:schemeClr>
                </a:solidFill>
              </a:rPr>
              <a:t>Click on Debug button to launch the </a:t>
            </a:r>
            <a:r>
              <a:rPr lang="en-US" sz="1600" b="1">
                <a:solidFill>
                  <a:schemeClr val="tx1">
                    <a:lumMod val="50000"/>
                    <a:lumOff val="50000"/>
                  </a:schemeClr>
                </a:solidFill>
              </a:rPr>
              <a:t>Debug Configuration</a:t>
            </a:r>
            <a:r>
              <a:rPr lang="en-US" sz="1600">
                <a:solidFill>
                  <a:schemeClr val="tx1">
                    <a:lumMod val="50000"/>
                    <a:lumOff val="50000"/>
                  </a:schemeClr>
                </a:solidFill>
              </a:rPr>
              <a:t> which named as “</a:t>
            </a:r>
            <a:r>
              <a:rPr lang="en-US" sz="1600" err="1">
                <a:solidFill>
                  <a:schemeClr val="tx1">
                    <a:lumMod val="50000"/>
                    <a:lumOff val="50000"/>
                  </a:schemeClr>
                </a:solidFill>
              </a:rPr>
              <a:t>New_configuration</a:t>
            </a:r>
            <a:r>
              <a:rPr lang="en-US" sz="1600">
                <a:solidFill>
                  <a:schemeClr val="tx1">
                    <a:lumMod val="50000"/>
                    <a:lumOff val="50000"/>
                  </a:schemeClr>
                </a:solidFill>
              </a:rPr>
              <a:t>”</a:t>
            </a:r>
          </a:p>
        </p:txBody>
      </p:sp>
      <p:cxnSp>
        <p:nvCxnSpPr>
          <p:cNvPr id="13" name="Straight Arrow Connector 12">
            <a:extLst>
              <a:ext uri="{FF2B5EF4-FFF2-40B4-BE49-F238E27FC236}">
                <a16:creationId xmlns:a16="http://schemas.microsoft.com/office/drawing/2014/main" id="{3AB476BA-FEAD-481F-B4CC-37EA02F7F921}"/>
              </a:ext>
            </a:extLst>
          </p:cNvPr>
          <p:cNvCxnSpPr>
            <a:cxnSpLocks/>
          </p:cNvCxnSpPr>
          <p:nvPr/>
        </p:nvCxnSpPr>
        <p:spPr>
          <a:xfrm>
            <a:off x="4158464" y="2840478"/>
            <a:ext cx="1937536" cy="239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8D63CFA-37AE-4431-AD16-53BFD53F4BA4}"/>
              </a:ext>
            </a:extLst>
          </p:cNvPr>
          <p:cNvSpPr/>
          <p:nvPr/>
        </p:nvSpPr>
        <p:spPr>
          <a:xfrm>
            <a:off x="6096000" y="2953368"/>
            <a:ext cx="1501302" cy="25317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417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5"/>
            <a:ext cx="11310257" cy="504887"/>
          </a:xfrm>
        </p:spPr>
        <p:txBody>
          <a:bodyPr/>
          <a:lstStyle/>
          <a:p>
            <a:r>
              <a:rPr lang="en-US" sz="4000" b="1" dirty="0"/>
              <a:t>Preparing - Helium SW Debug Configurations</a:t>
            </a:r>
          </a:p>
        </p:txBody>
      </p:sp>
      <p:sp>
        <p:nvSpPr>
          <p:cNvPr id="3" name="Content Placeholder 2">
            <a:extLst>
              <a:ext uri="{FF2B5EF4-FFF2-40B4-BE49-F238E27FC236}">
                <a16:creationId xmlns:a16="http://schemas.microsoft.com/office/drawing/2014/main" id="{E7E2D665-B3C9-4C32-9769-CA29E1044BFD}"/>
              </a:ext>
            </a:extLst>
          </p:cNvPr>
          <p:cNvSpPr>
            <a:spLocks noGrp="1"/>
          </p:cNvSpPr>
          <p:nvPr>
            <p:ph idx="1"/>
          </p:nvPr>
        </p:nvSpPr>
        <p:spPr>
          <a:xfrm>
            <a:off x="362699" y="1949321"/>
            <a:ext cx="5733301" cy="4685833"/>
          </a:xfrm>
        </p:spPr>
        <p:txBody>
          <a:bodyPr/>
          <a:lstStyle/>
          <a:p>
            <a:r>
              <a:rPr lang="en-US" sz="1600">
                <a:solidFill>
                  <a:schemeClr val="tx1">
                    <a:lumMod val="50000"/>
                    <a:lumOff val="50000"/>
                  </a:schemeClr>
                </a:solidFill>
              </a:rPr>
              <a:t>Click on Run -&gt; Debug Configuration</a:t>
            </a:r>
          </a:p>
          <a:p>
            <a:r>
              <a:rPr lang="en-US" sz="1600">
                <a:solidFill>
                  <a:schemeClr val="tx1">
                    <a:lumMod val="50000"/>
                    <a:lumOff val="50000"/>
                  </a:schemeClr>
                </a:solidFill>
              </a:rPr>
              <a:t>Double-click on the “Helium Software Debug” text in the left pane</a:t>
            </a:r>
          </a:p>
          <a:p>
            <a:r>
              <a:rPr lang="en-US" sz="1600" b="1"/>
              <a:t>Provide Name of configuration</a:t>
            </a:r>
          </a:p>
          <a:p>
            <a:r>
              <a:rPr lang="en-US" sz="1600">
                <a:solidFill>
                  <a:schemeClr val="tx1">
                    <a:lumMod val="50000"/>
                    <a:lumOff val="50000"/>
                  </a:schemeClr>
                </a:solidFill>
              </a:rPr>
              <a:t>Provide Run Directory Path</a:t>
            </a:r>
          </a:p>
          <a:p>
            <a:r>
              <a:rPr lang="en-US" sz="1600">
                <a:solidFill>
                  <a:schemeClr val="tx1">
                    <a:lumMod val="50000"/>
                    <a:lumOff val="50000"/>
                  </a:schemeClr>
                </a:solidFill>
              </a:rPr>
              <a:t>Enter a command in the “Run Command” text box to invoke xrun from script</a:t>
            </a:r>
          </a:p>
          <a:p>
            <a:r>
              <a:rPr lang="en-US" sz="1600">
                <a:solidFill>
                  <a:schemeClr val="tx1">
                    <a:lumMod val="50000"/>
                    <a:lumOff val="50000"/>
                  </a:schemeClr>
                </a:solidFill>
              </a:rPr>
              <a:t>Selecting the Platform, will pre populate ‘Run Directory’, ‘Run Command’, ‘Extra Run Arguments’ which were utilized for Platform Bring up</a:t>
            </a:r>
          </a:p>
          <a:p>
            <a:r>
              <a:rPr lang="en-US" sz="1600">
                <a:solidFill>
                  <a:schemeClr val="tx1">
                    <a:lumMod val="50000"/>
                    <a:lumOff val="50000"/>
                  </a:schemeClr>
                </a:solidFill>
              </a:rPr>
              <a:t>You can press the Apply button to save settings</a:t>
            </a:r>
          </a:p>
          <a:p>
            <a:r>
              <a:rPr lang="en-US" sz="1600">
                <a:solidFill>
                  <a:schemeClr val="tx1">
                    <a:lumMod val="50000"/>
                    <a:lumOff val="50000"/>
                  </a:schemeClr>
                </a:solidFill>
              </a:rPr>
              <a:t>Click on Debug button to launch the </a:t>
            </a:r>
            <a:r>
              <a:rPr lang="en-US" sz="1600" b="1">
                <a:solidFill>
                  <a:schemeClr val="tx1">
                    <a:lumMod val="50000"/>
                    <a:lumOff val="50000"/>
                  </a:schemeClr>
                </a:solidFill>
              </a:rPr>
              <a:t>Debug Configuration</a:t>
            </a:r>
            <a:r>
              <a:rPr lang="en-US" sz="1600">
                <a:solidFill>
                  <a:schemeClr val="tx1">
                    <a:lumMod val="50000"/>
                    <a:lumOff val="50000"/>
                  </a:schemeClr>
                </a:solidFill>
              </a:rPr>
              <a:t> which named as “</a:t>
            </a:r>
            <a:r>
              <a:rPr lang="en-US" sz="1600" err="1">
                <a:solidFill>
                  <a:schemeClr val="tx1">
                    <a:lumMod val="50000"/>
                    <a:lumOff val="50000"/>
                  </a:schemeClr>
                </a:solidFill>
              </a:rPr>
              <a:t>New_configuration</a:t>
            </a:r>
            <a:r>
              <a:rPr lang="en-US" sz="1600">
                <a:solidFill>
                  <a:schemeClr val="tx1">
                    <a:lumMod val="50000"/>
                    <a:lumOff val="50000"/>
                  </a:schemeClr>
                </a:solidFill>
              </a:rPr>
              <a:t>”</a:t>
            </a:r>
          </a:p>
        </p:txBody>
      </p:sp>
      <p:sp>
        <p:nvSpPr>
          <p:cNvPr id="5" name="Callout: Down Arrow 4">
            <a:extLst>
              <a:ext uri="{FF2B5EF4-FFF2-40B4-BE49-F238E27FC236}">
                <a16:creationId xmlns:a16="http://schemas.microsoft.com/office/drawing/2014/main" id="{95D79794-5349-442C-B8B4-477E87F8DB35}"/>
              </a:ext>
            </a:extLst>
          </p:cNvPr>
          <p:cNvSpPr/>
          <p:nvPr/>
        </p:nvSpPr>
        <p:spPr>
          <a:xfrm>
            <a:off x="446313" y="1159893"/>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pic>
        <p:nvPicPr>
          <p:cNvPr id="4" name="Picture 3">
            <a:extLst>
              <a:ext uri="{FF2B5EF4-FFF2-40B4-BE49-F238E27FC236}">
                <a16:creationId xmlns:a16="http://schemas.microsoft.com/office/drawing/2014/main" id="{891FB725-15EC-4044-9A49-F29F68421E61}"/>
              </a:ext>
            </a:extLst>
          </p:cNvPr>
          <p:cNvPicPr>
            <a:picLocks noChangeAspect="1"/>
          </p:cNvPicPr>
          <p:nvPr/>
        </p:nvPicPr>
        <p:blipFill>
          <a:blip r:embed="rId2"/>
          <a:stretch>
            <a:fillRect/>
          </a:stretch>
        </p:blipFill>
        <p:spPr>
          <a:xfrm>
            <a:off x="5979686" y="1159893"/>
            <a:ext cx="6114754" cy="3867910"/>
          </a:xfrm>
          <a:prstGeom prst="rect">
            <a:avLst/>
          </a:prstGeom>
          <a:ln w="12700">
            <a:solidFill>
              <a:schemeClr val="tx1"/>
            </a:solidFill>
          </a:ln>
        </p:spPr>
      </p:pic>
      <p:sp>
        <p:nvSpPr>
          <p:cNvPr id="6" name="Oval 5">
            <a:extLst>
              <a:ext uri="{FF2B5EF4-FFF2-40B4-BE49-F238E27FC236}">
                <a16:creationId xmlns:a16="http://schemas.microsoft.com/office/drawing/2014/main" id="{4DED6711-856F-469B-AFCA-E9ADACFB59AA}"/>
              </a:ext>
            </a:extLst>
          </p:cNvPr>
          <p:cNvSpPr/>
          <p:nvPr/>
        </p:nvSpPr>
        <p:spPr>
          <a:xfrm>
            <a:off x="7412475" y="1696145"/>
            <a:ext cx="1293780" cy="25317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DF82D2-5AF7-4F66-96DC-F261BB5DFC79}"/>
              </a:ext>
            </a:extLst>
          </p:cNvPr>
          <p:cNvCxnSpPr/>
          <p:nvPr/>
        </p:nvCxnSpPr>
        <p:spPr>
          <a:xfrm flipV="1">
            <a:off x="3696511" y="1939172"/>
            <a:ext cx="3715964" cy="13974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603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192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6"/>
            <a:ext cx="11310257" cy="531520"/>
          </a:xfrm>
        </p:spPr>
        <p:txBody>
          <a:bodyPr/>
          <a:lstStyle/>
          <a:p>
            <a:r>
              <a:rPr lang="en-US" sz="3600" b="1" dirty="0"/>
              <a:t>Preparing - Helium SW Debug Configurations</a:t>
            </a:r>
          </a:p>
        </p:txBody>
      </p:sp>
      <p:sp>
        <p:nvSpPr>
          <p:cNvPr id="3" name="Content Placeholder 2">
            <a:extLst>
              <a:ext uri="{FF2B5EF4-FFF2-40B4-BE49-F238E27FC236}">
                <a16:creationId xmlns:a16="http://schemas.microsoft.com/office/drawing/2014/main" id="{E7E2D665-B3C9-4C32-9769-CA29E1044BFD}"/>
              </a:ext>
            </a:extLst>
          </p:cNvPr>
          <p:cNvSpPr>
            <a:spLocks noGrp="1"/>
          </p:cNvSpPr>
          <p:nvPr>
            <p:ph idx="1"/>
          </p:nvPr>
        </p:nvSpPr>
        <p:spPr>
          <a:xfrm>
            <a:off x="362699" y="1939172"/>
            <a:ext cx="5733301" cy="4685833"/>
          </a:xfrm>
        </p:spPr>
        <p:txBody>
          <a:bodyPr/>
          <a:lstStyle/>
          <a:p>
            <a:r>
              <a:rPr lang="en-US" sz="1600">
                <a:solidFill>
                  <a:schemeClr val="tx1">
                    <a:lumMod val="50000"/>
                    <a:lumOff val="50000"/>
                  </a:schemeClr>
                </a:solidFill>
              </a:rPr>
              <a:t>Click on Run -&gt; Debug Configuration</a:t>
            </a:r>
          </a:p>
          <a:p>
            <a:r>
              <a:rPr lang="en-US" sz="1600">
                <a:solidFill>
                  <a:schemeClr val="tx1">
                    <a:lumMod val="50000"/>
                    <a:lumOff val="50000"/>
                  </a:schemeClr>
                </a:solidFill>
              </a:rPr>
              <a:t>Double-click on the “Helium Software Debug” text in the left pane</a:t>
            </a:r>
          </a:p>
          <a:p>
            <a:r>
              <a:rPr lang="en-US" sz="1600">
                <a:solidFill>
                  <a:schemeClr val="tx1">
                    <a:lumMod val="50000"/>
                    <a:lumOff val="50000"/>
                  </a:schemeClr>
                </a:solidFill>
              </a:rPr>
              <a:t>Provide Name of configuration</a:t>
            </a:r>
          </a:p>
          <a:p>
            <a:r>
              <a:rPr lang="en-US" sz="1600" b="1"/>
              <a:t>Provide Run Directory Path</a:t>
            </a:r>
          </a:p>
          <a:p>
            <a:r>
              <a:rPr lang="en-US" sz="1600"/>
              <a:t>Enter a command in the “</a:t>
            </a:r>
            <a:r>
              <a:rPr lang="en-US" sz="1600" b="1"/>
              <a:t>Run Command</a:t>
            </a:r>
            <a:r>
              <a:rPr lang="en-US" sz="1600"/>
              <a:t>” text box to invoke xrun from script</a:t>
            </a:r>
          </a:p>
          <a:p>
            <a:r>
              <a:rPr lang="en-US" sz="1600"/>
              <a:t>Selecting the Platform, will pre populate ‘</a:t>
            </a:r>
            <a:r>
              <a:rPr lang="en-US" sz="1600" b="1"/>
              <a:t>Run Directory</a:t>
            </a:r>
            <a:r>
              <a:rPr lang="en-US" sz="1600"/>
              <a:t>’, ‘</a:t>
            </a:r>
            <a:r>
              <a:rPr lang="en-US" sz="1600" b="1"/>
              <a:t>Run Command</a:t>
            </a:r>
            <a:r>
              <a:rPr lang="en-US" sz="1600"/>
              <a:t>’, ‘</a:t>
            </a:r>
            <a:r>
              <a:rPr lang="en-US" sz="1600" b="1"/>
              <a:t>Extra Run Arguments</a:t>
            </a:r>
            <a:r>
              <a:rPr lang="en-US" sz="1600"/>
              <a:t>’ which were utilized for Platform Bring up</a:t>
            </a:r>
          </a:p>
          <a:p>
            <a:r>
              <a:rPr lang="en-US" sz="1600">
                <a:solidFill>
                  <a:schemeClr val="tx1">
                    <a:lumMod val="50000"/>
                    <a:lumOff val="50000"/>
                  </a:schemeClr>
                </a:solidFill>
              </a:rPr>
              <a:t>You can press the Apply button to save settings</a:t>
            </a:r>
          </a:p>
          <a:p>
            <a:r>
              <a:rPr lang="en-US" sz="1600">
                <a:solidFill>
                  <a:schemeClr val="tx1">
                    <a:lumMod val="50000"/>
                    <a:lumOff val="50000"/>
                  </a:schemeClr>
                </a:solidFill>
              </a:rPr>
              <a:t>Click on Debug button to launch the </a:t>
            </a:r>
            <a:r>
              <a:rPr lang="en-US" sz="1600" b="1">
                <a:solidFill>
                  <a:schemeClr val="tx1">
                    <a:lumMod val="50000"/>
                    <a:lumOff val="50000"/>
                  </a:schemeClr>
                </a:solidFill>
              </a:rPr>
              <a:t>Debug Configuration</a:t>
            </a:r>
            <a:r>
              <a:rPr lang="en-US" sz="1600">
                <a:solidFill>
                  <a:schemeClr val="tx1">
                    <a:lumMod val="50000"/>
                    <a:lumOff val="50000"/>
                  </a:schemeClr>
                </a:solidFill>
              </a:rPr>
              <a:t> which named as “</a:t>
            </a:r>
            <a:r>
              <a:rPr lang="en-US" sz="1600" err="1">
                <a:solidFill>
                  <a:schemeClr val="tx1">
                    <a:lumMod val="50000"/>
                    <a:lumOff val="50000"/>
                  </a:schemeClr>
                </a:solidFill>
              </a:rPr>
              <a:t>New_configuration</a:t>
            </a:r>
            <a:r>
              <a:rPr lang="en-US" sz="1600">
                <a:solidFill>
                  <a:schemeClr val="tx1">
                    <a:lumMod val="50000"/>
                    <a:lumOff val="50000"/>
                  </a:schemeClr>
                </a:solidFill>
              </a:rPr>
              <a:t>”</a:t>
            </a:r>
          </a:p>
        </p:txBody>
      </p:sp>
      <p:sp>
        <p:nvSpPr>
          <p:cNvPr id="5" name="Callout: Down Arrow 4">
            <a:extLst>
              <a:ext uri="{FF2B5EF4-FFF2-40B4-BE49-F238E27FC236}">
                <a16:creationId xmlns:a16="http://schemas.microsoft.com/office/drawing/2014/main" id="{95D79794-5349-442C-B8B4-477E87F8DB35}"/>
              </a:ext>
            </a:extLst>
          </p:cNvPr>
          <p:cNvSpPr/>
          <p:nvPr/>
        </p:nvSpPr>
        <p:spPr>
          <a:xfrm>
            <a:off x="446313" y="1159893"/>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pic>
        <p:nvPicPr>
          <p:cNvPr id="4" name="Picture 3">
            <a:extLst>
              <a:ext uri="{FF2B5EF4-FFF2-40B4-BE49-F238E27FC236}">
                <a16:creationId xmlns:a16="http://schemas.microsoft.com/office/drawing/2014/main" id="{891FB725-15EC-4044-9A49-F29F68421E61}"/>
              </a:ext>
            </a:extLst>
          </p:cNvPr>
          <p:cNvPicPr>
            <a:picLocks noChangeAspect="1"/>
          </p:cNvPicPr>
          <p:nvPr/>
        </p:nvPicPr>
        <p:blipFill>
          <a:blip r:embed="rId2"/>
          <a:stretch>
            <a:fillRect/>
          </a:stretch>
        </p:blipFill>
        <p:spPr>
          <a:xfrm>
            <a:off x="5979686" y="1159893"/>
            <a:ext cx="6114754" cy="3867910"/>
          </a:xfrm>
          <a:prstGeom prst="rect">
            <a:avLst/>
          </a:prstGeom>
          <a:ln w="12700">
            <a:solidFill>
              <a:schemeClr val="tx1"/>
            </a:solidFill>
          </a:ln>
        </p:spPr>
      </p:pic>
      <p:sp>
        <p:nvSpPr>
          <p:cNvPr id="6" name="Oval 5">
            <a:extLst>
              <a:ext uri="{FF2B5EF4-FFF2-40B4-BE49-F238E27FC236}">
                <a16:creationId xmlns:a16="http://schemas.microsoft.com/office/drawing/2014/main" id="{4DED6711-856F-469B-AFCA-E9ADACFB59AA}"/>
              </a:ext>
            </a:extLst>
          </p:cNvPr>
          <p:cNvSpPr/>
          <p:nvPr/>
        </p:nvSpPr>
        <p:spPr>
          <a:xfrm>
            <a:off x="7227745" y="2302576"/>
            <a:ext cx="1293780" cy="2947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DF82D2-5AF7-4F66-96DC-F261BB5DFC79}"/>
              </a:ext>
            </a:extLst>
          </p:cNvPr>
          <p:cNvCxnSpPr>
            <a:cxnSpLocks/>
          </p:cNvCxnSpPr>
          <p:nvPr/>
        </p:nvCxnSpPr>
        <p:spPr>
          <a:xfrm flipV="1">
            <a:off x="3229349" y="2485456"/>
            <a:ext cx="3998396" cy="12986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23E428-7F5A-4C7F-969F-9F48985FEAFE}"/>
              </a:ext>
            </a:extLst>
          </p:cNvPr>
          <p:cNvCxnSpPr>
            <a:cxnSpLocks/>
          </p:cNvCxnSpPr>
          <p:nvPr/>
        </p:nvCxnSpPr>
        <p:spPr>
          <a:xfrm flipV="1">
            <a:off x="4455268" y="3006626"/>
            <a:ext cx="2957877" cy="11271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A0B0D07-D52D-4FE1-AC52-97EC1D7E61FE}"/>
              </a:ext>
            </a:extLst>
          </p:cNvPr>
          <p:cNvSpPr/>
          <p:nvPr/>
        </p:nvSpPr>
        <p:spPr>
          <a:xfrm>
            <a:off x="7235567" y="2733045"/>
            <a:ext cx="1293780" cy="2947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8C5B7D5-3308-4F0A-B978-42C2900B5B54}"/>
              </a:ext>
            </a:extLst>
          </p:cNvPr>
          <p:cNvCxnSpPr>
            <a:cxnSpLocks/>
          </p:cNvCxnSpPr>
          <p:nvPr/>
        </p:nvCxnSpPr>
        <p:spPr>
          <a:xfrm flipV="1">
            <a:off x="5842980" y="2265546"/>
            <a:ext cx="5913590" cy="26629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37E73E5-FDD9-442C-B4DF-1B268253386B}"/>
              </a:ext>
            </a:extLst>
          </p:cNvPr>
          <p:cNvSpPr/>
          <p:nvPr/>
        </p:nvSpPr>
        <p:spPr>
          <a:xfrm>
            <a:off x="10800660" y="2099280"/>
            <a:ext cx="1293780" cy="2947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424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6"/>
            <a:ext cx="11310257" cy="513764"/>
          </a:xfrm>
        </p:spPr>
        <p:txBody>
          <a:bodyPr/>
          <a:lstStyle/>
          <a:p>
            <a:r>
              <a:rPr lang="en-US" sz="3600" b="1" dirty="0"/>
              <a:t>Preparing - Helium SW Debug Configurations</a:t>
            </a:r>
          </a:p>
        </p:txBody>
      </p:sp>
      <p:sp>
        <p:nvSpPr>
          <p:cNvPr id="3" name="Content Placeholder 2">
            <a:extLst>
              <a:ext uri="{FF2B5EF4-FFF2-40B4-BE49-F238E27FC236}">
                <a16:creationId xmlns:a16="http://schemas.microsoft.com/office/drawing/2014/main" id="{E7E2D665-B3C9-4C32-9769-CA29E1044BFD}"/>
              </a:ext>
            </a:extLst>
          </p:cNvPr>
          <p:cNvSpPr>
            <a:spLocks noGrp="1"/>
          </p:cNvSpPr>
          <p:nvPr>
            <p:ph idx="1"/>
          </p:nvPr>
        </p:nvSpPr>
        <p:spPr>
          <a:xfrm>
            <a:off x="362699" y="1939172"/>
            <a:ext cx="5733301" cy="4685833"/>
          </a:xfrm>
        </p:spPr>
        <p:txBody>
          <a:bodyPr/>
          <a:lstStyle/>
          <a:p>
            <a:r>
              <a:rPr lang="en-US" sz="1600">
                <a:solidFill>
                  <a:schemeClr val="tx1">
                    <a:lumMod val="50000"/>
                    <a:lumOff val="50000"/>
                  </a:schemeClr>
                </a:solidFill>
              </a:rPr>
              <a:t>Click on Run -&gt; Debug Configuration</a:t>
            </a:r>
          </a:p>
          <a:p>
            <a:r>
              <a:rPr lang="en-US" sz="1600">
                <a:solidFill>
                  <a:schemeClr val="tx1">
                    <a:lumMod val="50000"/>
                    <a:lumOff val="50000"/>
                  </a:schemeClr>
                </a:solidFill>
              </a:rPr>
              <a:t>Double-click on the “Helium Software Debug” text in the left pane</a:t>
            </a:r>
          </a:p>
          <a:p>
            <a:r>
              <a:rPr lang="en-US" sz="1600">
                <a:solidFill>
                  <a:schemeClr val="tx1">
                    <a:lumMod val="50000"/>
                    <a:lumOff val="50000"/>
                  </a:schemeClr>
                </a:solidFill>
              </a:rPr>
              <a:t>Provide Name of configuration</a:t>
            </a:r>
          </a:p>
          <a:p>
            <a:r>
              <a:rPr lang="en-US" sz="1600">
                <a:solidFill>
                  <a:schemeClr val="tx1">
                    <a:lumMod val="50000"/>
                    <a:lumOff val="50000"/>
                  </a:schemeClr>
                </a:solidFill>
              </a:rPr>
              <a:t>Provide Run Directory Path</a:t>
            </a:r>
          </a:p>
          <a:p>
            <a:r>
              <a:rPr lang="en-US" sz="1600">
                <a:solidFill>
                  <a:schemeClr val="tx1">
                    <a:lumMod val="50000"/>
                    <a:lumOff val="50000"/>
                  </a:schemeClr>
                </a:solidFill>
              </a:rPr>
              <a:t>Enter a command in the “Run Command” text box to invoke xrun from script</a:t>
            </a:r>
          </a:p>
          <a:p>
            <a:r>
              <a:rPr lang="en-US" sz="1600">
                <a:solidFill>
                  <a:schemeClr val="tx1">
                    <a:lumMod val="50000"/>
                    <a:lumOff val="50000"/>
                  </a:schemeClr>
                </a:solidFill>
              </a:rPr>
              <a:t>Selecting the Platform, will pre populate ‘Run Directory’, ‘Run Command’, ‘Extra Run Arguments’ which were utilized for Platform Bring up</a:t>
            </a:r>
          </a:p>
          <a:p>
            <a:r>
              <a:rPr lang="en-US" sz="1600" b="1"/>
              <a:t>You can press the Apply button to save settings</a:t>
            </a:r>
          </a:p>
          <a:p>
            <a:r>
              <a:rPr lang="en-US" sz="1600">
                <a:solidFill>
                  <a:schemeClr val="tx1">
                    <a:lumMod val="50000"/>
                    <a:lumOff val="50000"/>
                  </a:schemeClr>
                </a:solidFill>
              </a:rPr>
              <a:t>Click on Debug button to launch the </a:t>
            </a:r>
            <a:r>
              <a:rPr lang="en-US" sz="1600" b="1">
                <a:solidFill>
                  <a:schemeClr val="tx1">
                    <a:lumMod val="50000"/>
                    <a:lumOff val="50000"/>
                  </a:schemeClr>
                </a:solidFill>
              </a:rPr>
              <a:t>Debug Configuration</a:t>
            </a:r>
            <a:r>
              <a:rPr lang="en-US" sz="1600">
                <a:solidFill>
                  <a:schemeClr val="tx1">
                    <a:lumMod val="50000"/>
                    <a:lumOff val="50000"/>
                  </a:schemeClr>
                </a:solidFill>
              </a:rPr>
              <a:t> which named as “</a:t>
            </a:r>
            <a:r>
              <a:rPr lang="en-US" sz="1600" err="1">
                <a:solidFill>
                  <a:schemeClr val="tx1">
                    <a:lumMod val="50000"/>
                    <a:lumOff val="50000"/>
                  </a:schemeClr>
                </a:solidFill>
              </a:rPr>
              <a:t>New_configuration</a:t>
            </a:r>
            <a:r>
              <a:rPr lang="en-US" sz="1600">
                <a:solidFill>
                  <a:schemeClr val="tx1">
                    <a:lumMod val="50000"/>
                    <a:lumOff val="50000"/>
                  </a:schemeClr>
                </a:solidFill>
              </a:rPr>
              <a:t>”</a:t>
            </a:r>
          </a:p>
          <a:p>
            <a:endParaRPr lang="en-US" sz="1600"/>
          </a:p>
        </p:txBody>
      </p:sp>
      <p:sp>
        <p:nvSpPr>
          <p:cNvPr id="5" name="Callout: Down Arrow 4">
            <a:extLst>
              <a:ext uri="{FF2B5EF4-FFF2-40B4-BE49-F238E27FC236}">
                <a16:creationId xmlns:a16="http://schemas.microsoft.com/office/drawing/2014/main" id="{95D79794-5349-442C-B8B4-477E87F8DB35}"/>
              </a:ext>
            </a:extLst>
          </p:cNvPr>
          <p:cNvSpPr/>
          <p:nvPr/>
        </p:nvSpPr>
        <p:spPr>
          <a:xfrm>
            <a:off x="446313" y="1159893"/>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pic>
        <p:nvPicPr>
          <p:cNvPr id="4" name="Picture 3">
            <a:extLst>
              <a:ext uri="{FF2B5EF4-FFF2-40B4-BE49-F238E27FC236}">
                <a16:creationId xmlns:a16="http://schemas.microsoft.com/office/drawing/2014/main" id="{891FB725-15EC-4044-9A49-F29F68421E61}"/>
              </a:ext>
            </a:extLst>
          </p:cNvPr>
          <p:cNvPicPr>
            <a:picLocks noChangeAspect="1"/>
          </p:cNvPicPr>
          <p:nvPr/>
        </p:nvPicPr>
        <p:blipFill>
          <a:blip r:embed="rId2"/>
          <a:stretch>
            <a:fillRect/>
          </a:stretch>
        </p:blipFill>
        <p:spPr>
          <a:xfrm>
            <a:off x="5979686" y="1159893"/>
            <a:ext cx="6114754" cy="3867910"/>
          </a:xfrm>
          <a:prstGeom prst="rect">
            <a:avLst/>
          </a:prstGeom>
          <a:ln w="12700">
            <a:solidFill>
              <a:schemeClr val="tx1"/>
            </a:solidFill>
          </a:ln>
        </p:spPr>
      </p:pic>
      <p:sp>
        <p:nvSpPr>
          <p:cNvPr id="6" name="Oval 5">
            <a:extLst>
              <a:ext uri="{FF2B5EF4-FFF2-40B4-BE49-F238E27FC236}">
                <a16:creationId xmlns:a16="http://schemas.microsoft.com/office/drawing/2014/main" id="{4DED6711-856F-469B-AFCA-E9ADACFB59AA}"/>
              </a:ext>
            </a:extLst>
          </p:cNvPr>
          <p:cNvSpPr/>
          <p:nvPr/>
        </p:nvSpPr>
        <p:spPr>
          <a:xfrm>
            <a:off x="11094955" y="4348006"/>
            <a:ext cx="1061795" cy="25317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DF82D2-5AF7-4F66-96DC-F261BB5DFC79}"/>
              </a:ext>
            </a:extLst>
          </p:cNvPr>
          <p:cNvCxnSpPr>
            <a:cxnSpLocks/>
          </p:cNvCxnSpPr>
          <p:nvPr/>
        </p:nvCxnSpPr>
        <p:spPr>
          <a:xfrm flipV="1">
            <a:off x="5418306" y="4620639"/>
            <a:ext cx="5846324" cy="10774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286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5"/>
            <a:ext cx="11310257" cy="549275"/>
          </a:xfrm>
        </p:spPr>
        <p:txBody>
          <a:bodyPr/>
          <a:lstStyle/>
          <a:p>
            <a:r>
              <a:rPr lang="en-US" sz="3600" b="1" dirty="0"/>
              <a:t>Preparing - Helium SW Debug Configurations</a:t>
            </a:r>
          </a:p>
        </p:txBody>
      </p:sp>
      <p:sp>
        <p:nvSpPr>
          <p:cNvPr id="3" name="Content Placeholder 2">
            <a:extLst>
              <a:ext uri="{FF2B5EF4-FFF2-40B4-BE49-F238E27FC236}">
                <a16:creationId xmlns:a16="http://schemas.microsoft.com/office/drawing/2014/main" id="{E7E2D665-B3C9-4C32-9769-CA29E1044BFD}"/>
              </a:ext>
            </a:extLst>
          </p:cNvPr>
          <p:cNvSpPr>
            <a:spLocks noGrp="1"/>
          </p:cNvSpPr>
          <p:nvPr>
            <p:ph idx="1"/>
          </p:nvPr>
        </p:nvSpPr>
        <p:spPr>
          <a:xfrm>
            <a:off x="362699" y="1939172"/>
            <a:ext cx="5733301" cy="4685833"/>
          </a:xfrm>
        </p:spPr>
        <p:txBody>
          <a:bodyPr/>
          <a:lstStyle/>
          <a:p>
            <a:r>
              <a:rPr lang="en-US" sz="1600">
                <a:solidFill>
                  <a:schemeClr val="tx1">
                    <a:lumMod val="50000"/>
                    <a:lumOff val="50000"/>
                  </a:schemeClr>
                </a:solidFill>
              </a:rPr>
              <a:t>Click on Run -&gt; Debug Configuration</a:t>
            </a:r>
          </a:p>
          <a:p>
            <a:r>
              <a:rPr lang="en-US" sz="1600">
                <a:solidFill>
                  <a:schemeClr val="tx1">
                    <a:lumMod val="50000"/>
                    <a:lumOff val="50000"/>
                  </a:schemeClr>
                </a:solidFill>
              </a:rPr>
              <a:t>Double-click on the “Helium Software Debug” text in the left pane</a:t>
            </a:r>
          </a:p>
          <a:p>
            <a:r>
              <a:rPr lang="en-US" sz="1600">
                <a:solidFill>
                  <a:schemeClr val="tx1">
                    <a:lumMod val="50000"/>
                    <a:lumOff val="50000"/>
                  </a:schemeClr>
                </a:solidFill>
              </a:rPr>
              <a:t>Provide Name of configuration</a:t>
            </a:r>
          </a:p>
          <a:p>
            <a:r>
              <a:rPr lang="en-US" sz="1600">
                <a:solidFill>
                  <a:schemeClr val="tx1">
                    <a:lumMod val="50000"/>
                    <a:lumOff val="50000"/>
                  </a:schemeClr>
                </a:solidFill>
              </a:rPr>
              <a:t>Provide Run Directory Path</a:t>
            </a:r>
          </a:p>
          <a:p>
            <a:r>
              <a:rPr lang="en-US" sz="1600">
                <a:solidFill>
                  <a:schemeClr val="tx1">
                    <a:lumMod val="50000"/>
                    <a:lumOff val="50000"/>
                  </a:schemeClr>
                </a:solidFill>
              </a:rPr>
              <a:t>Enter a command in the “Run Command” text box to invoke xrun from script</a:t>
            </a:r>
          </a:p>
          <a:p>
            <a:r>
              <a:rPr lang="en-US" sz="1600">
                <a:solidFill>
                  <a:schemeClr val="tx1">
                    <a:lumMod val="50000"/>
                    <a:lumOff val="50000"/>
                  </a:schemeClr>
                </a:solidFill>
              </a:rPr>
              <a:t>Selecting the Platform, will pre populate ‘Run Directory’, ‘Run Command’, ‘Extra Run Arguments’ which were utilized for Platform Bring up</a:t>
            </a:r>
          </a:p>
          <a:p>
            <a:r>
              <a:rPr lang="en-US" sz="1600">
                <a:solidFill>
                  <a:schemeClr val="tx1">
                    <a:lumMod val="50000"/>
                    <a:lumOff val="50000"/>
                  </a:schemeClr>
                </a:solidFill>
              </a:rPr>
              <a:t>You can press the Apply button to save settings</a:t>
            </a:r>
          </a:p>
          <a:p>
            <a:r>
              <a:rPr lang="en-US" sz="1600"/>
              <a:t>Click on Debug button to launch the </a:t>
            </a:r>
            <a:r>
              <a:rPr lang="en-US" sz="1600" b="1"/>
              <a:t>Debug Configuration </a:t>
            </a:r>
            <a:r>
              <a:rPr lang="en-US" sz="1600"/>
              <a:t>which named as “</a:t>
            </a:r>
            <a:r>
              <a:rPr lang="en-US" sz="1600" err="1"/>
              <a:t>New_configuration</a:t>
            </a:r>
            <a:r>
              <a:rPr lang="en-US" sz="1600"/>
              <a:t>”</a:t>
            </a:r>
          </a:p>
          <a:p>
            <a:endParaRPr lang="en-US" sz="1600"/>
          </a:p>
        </p:txBody>
      </p:sp>
      <p:sp>
        <p:nvSpPr>
          <p:cNvPr id="5" name="Callout: Down Arrow 4">
            <a:extLst>
              <a:ext uri="{FF2B5EF4-FFF2-40B4-BE49-F238E27FC236}">
                <a16:creationId xmlns:a16="http://schemas.microsoft.com/office/drawing/2014/main" id="{95D79794-5349-442C-B8B4-477E87F8DB35}"/>
              </a:ext>
            </a:extLst>
          </p:cNvPr>
          <p:cNvSpPr/>
          <p:nvPr/>
        </p:nvSpPr>
        <p:spPr>
          <a:xfrm>
            <a:off x="446313" y="1159893"/>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pic>
        <p:nvPicPr>
          <p:cNvPr id="4" name="Picture 3">
            <a:extLst>
              <a:ext uri="{FF2B5EF4-FFF2-40B4-BE49-F238E27FC236}">
                <a16:creationId xmlns:a16="http://schemas.microsoft.com/office/drawing/2014/main" id="{891FB725-15EC-4044-9A49-F29F68421E61}"/>
              </a:ext>
            </a:extLst>
          </p:cNvPr>
          <p:cNvPicPr>
            <a:picLocks noChangeAspect="1"/>
          </p:cNvPicPr>
          <p:nvPr/>
        </p:nvPicPr>
        <p:blipFill>
          <a:blip r:embed="rId2"/>
          <a:stretch>
            <a:fillRect/>
          </a:stretch>
        </p:blipFill>
        <p:spPr>
          <a:xfrm>
            <a:off x="5979686" y="1159893"/>
            <a:ext cx="6114754" cy="3867910"/>
          </a:xfrm>
          <a:prstGeom prst="rect">
            <a:avLst/>
          </a:prstGeom>
          <a:ln w="9525">
            <a:solidFill>
              <a:schemeClr val="tx1"/>
            </a:solidFill>
          </a:ln>
        </p:spPr>
      </p:pic>
      <p:sp>
        <p:nvSpPr>
          <p:cNvPr id="6" name="Oval 5">
            <a:extLst>
              <a:ext uri="{FF2B5EF4-FFF2-40B4-BE49-F238E27FC236}">
                <a16:creationId xmlns:a16="http://schemas.microsoft.com/office/drawing/2014/main" id="{4DED6711-856F-469B-AFCA-E9ADACFB59AA}"/>
              </a:ext>
            </a:extLst>
          </p:cNvPr>
          <p:cNvSpPr/>
          <p:nvPr/>
        </p:nvSpPr>
        <p:spPr>
          <a:xfrm>
            <a:off x="11094955" y="4707934"/>
            <a:ext cx="1061795" cy="25317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DF82D2-5AF7-4F66-96DC-F261BB5DFC79}"/>
              </a:ext>
            </a:extLst>
          </p:cNvPr>
          <p:cNvCxnSpPr>
            <a:cxnSpLocks/>
          </p:cNvCxnSpPr>
          <p:nvPr/>
        </p:nvCxnSpPr>
        <p:spPr>
          <a:xfrm flipV="1">
            <a:off x="6096000" y="4961111"/>
            <a:ext cx="5168630" cy="12354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13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5"/>
            <a:ext cx="11310257" cy="640715"/>
          </a:xfrm>
        </p:spPr>
        <p:txBody>
          <a:bodyPr/>
          <a:lstStyle/>
          <a:p>
            <a:r>
              <a:rPr lang="en-US" sz="3600" b="1" dirty="0"/>
              <a:t>Preparing - Helium SW Debug Configurations</a:t>
            </a:r>
          </a:p>
        </p:txBody>
      </p:sp>
      <p:sp>
        <p:nvSpPr>
          <p:cNvPr id="3" name="Content Placeholder 2">
            <a:extLst>
              <a:ext uri="{FF2B5EF4-FFF2-40B4-BE49-F238E27FC236}">
                <a16:creationId xmlns:a16="http://schemas.microsoft.com/office/drawing/2014/main" id="{E7E2D665-B3C9-4C32-9769-CA29E1044BFD}"/>
              </a:ext>
            </a:extLst>
          </p:cNvPr>
          <p:cNvSpPr>
            <a:spLocks noGrp="1"/>
          </p:cNvSpPr>
          <p:nvPr>
            <p:ph idx="1"/>
          </p:nvPr>
        </p:nvSpPr>
        <p:spPr>
          <a:xfrm>
            <a:off x="446313" y="1917593"/>
            <a:ext cx="9878787" cy="3857859"/>
          </a:xfrm>
        </p:spPr>
        <p:txBody>
          <a:bodyPr/>
          <a:lstStyle/>
          <a:p>
            <a:r>
              <a:rPr lang="en-US" sz="2000" dirty="0"/>
              <a:t>Why do we need a ESW Configuration File?</a:t>
            </a:r>
          </a:p>
          <a:p>
            <a:r>
              <a:rPr lang="en-US" sz="2000" dirty="0"/>
              <a:t>A ESW Configuration File is a </a:t>
            </a:r>
            <a:r>
              <a:rPr lang="en-US" sz="2000" u="sng" dirty="0"/>
              <a:t>single place </a:t>
            </a:r>
            <a:r>
              <a:rPr lang="en-US" sz="2000" dirty="0"/>
              <a:t>to specify software related associations. It specifies:</a:t>
            </a:r>
          </a:p>
          <a:p>
            <a:pPr lvl="2">
              <a:buSzPct val="70000"/>
              <a:buFont typeface="Courier New" panose="02070309020205020404" pitchFamily="49" charset="0"/>
              <a:buChar char="o"/>
            </a:pPr>
            <a:r>
              <a:rPr lang="en-US" sz="1800" b="1" dirty="0"/>
              <a:t>Names of processors and sub-cores</a:t>
            </a:r>
          </a:p>
          <a:p>
            <a:pPr lvl="2">
              <a:buSzPct val="70000"/>
              <a:buFont typeface="Courier New" panose="02070309020205020404" pitchFamily="49" charset="0"/>
              <a:buChar char="o"/>
            </a:pPr>
            <a:r>
              <a:rPr lang="en-US" sz="1800" b="1" dirty="0"/>
              <a:t>Location of associated source code/images/symbols to load and their loading mechanisms </a:t>
            </a:r>
          </a:p>
          <a:p>
            <a:pPr lvl="2">
              <a:buSzPct val="70000"/>
              <a:buFont typeface="Courier New" panose="02070309020205020404" pitchFamily="49" charset="0"/>
              <a:buChar char="o"/>
            </a:pPr>
            <a:r>
              <a:rPr lang="en-US" sz="1800" b="1" dirty="0"/>
              <a:t>Connection information to the virtual CPU</a:t>
            </a:r>
          </a:p>
          <a:p>
            <a:pPr lvl="2">
              <a:buSzPct val="70000"/>
              <a:buFont typeface="Courier New" panose="02070309020205020404" pitchFamily="49" charset="0"/>
              <a:buChar char="o"/>
            </a:pPr>
            <a:r>
              <a:rPr lang="en-US" sz="1800" b="1" dirty="0"/>
              <a:t>Connection information to the RTL CPU (RTL BFM path, protocol, etc.)</a:t>
            </a:r>
          </a:p>
          <a:p>
            <a:r>
              <a:rPr lang="en-US" sz="2000" dirty="0">
                <a:cs typeface="Arial"/>
              </a:rPr>
              <a:t>Specify the Configuration File to </a:t>
            </a:r>
            <a:r>
              <a:rPr lang="en-US" sz="2000" dirty="0" err="1">
                <a:cs typeface="Arial"/>
              </a:rPr>
              <a:t>xrun</a:t>
            </a:r>
            <a:r>
              <a:rPr lang="en-US" sz="2000" dirty="0">
                <a:cs typeface="Arial"/>
              </a:rPr>
              <a:t> using this option:</a:t>
            </a:r>
            <a:endParaRPr lang="en-US" sz="2000" dirty="0"/>
          </a:p>
          <a:p>
            <a:pPr lvl="2">
              <a:buSzPct val="70000"/>
              <a:buFont typeface="Courier New" panose="02070309020205020404" pitchFamily="49" charset="0"/>
              <a:buChar char="o"/>
            </a:pPr>
            <a:r>
              <a:rPr lang="en-US" sz="1800" dirty="0"/>
              <a:t>-</a:t>
            </a:r>
            <a:r>
              <a:rPr lang="en-US" sz="1800" dirty="0" err="1"/>
              <a:t>esw</a:t>
            </a:r>
            <a:r>
              <a:rPr lang="en-US" sz="1800" dirty="0"/>
              <a:t> config:&lt;</a:t>
            </a:r>
            <a:r>
              <a:rPr lang="en-US" sz="1800" dirty="0" err="1"/>
              <a:t>path_to_configuration_file</a:t>
            </a:r>
            <a:r>
              <a:rPr lang="en-US" sz="1800" dirty="0"/>
              <a:t>&gt;</a:t>
            </a:r>
          </a:p>
          <a:p>
            <a:endParaRPr lang="en-US" dirty="0"/>
          </a:p>
        </p:txBody>
      </p:sp>
      <p:sp>
        <p:nvSpPr>
          <p:cNvPr id="9" name="Callout: Down Arrow 8">
            <a:extLst>
              <a:ext uri="{FF2B5EF4-FFF2-40B4-BE49-F238E27FC236}">
                <a16:creationId xmlns:a16="http://schemas.microsoft.com/office/drawing/2014/main" id="{68DC49DE-5C21-49C0-86C5-6BD9CF559AA7}"/>
              </a:ext>
            </a:extLst>
          </p:cNvPr>
          <p:cNvSpPr/>
          <p:nvPr/>
        </p:nvSpPr>
        <p:spPr>
          <a:xfrm>
            <a:off x="446313" y="1138314"/>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rPr>
              <a:t>ESW Configuration File (Images/Symbols)</a:t>
            </a:r>
            <a:endParaRPr lang="en-US" sz="1600"/>
          </a:p>
        </p:txBody>
      </p:sp>
      <p:pic>
        <p:nvPicPr>
          <p:cNvPr id="14" name="Picture 13">
            <a:extLst>
              <a:ext uri="{FF2B5EF4-FFF2-40B4-BE49-F238E27FC236}">
                <a16:creationId xmlns:a16="http://schemas.microsoft.com/office/drawing/2014/main" id="{20113136-E070-404D-B19A-46F8BCA98351}"/>
              </a:ext>
            </a:extLst>
          </p:cNvPr>
          <p:cNvPicPr>
            <a:picLocks noChangeAspect="1"/>
          </p:cNvPicPr>
          <p:nvPr/>
        </p:nvPicPr>
        <p:blipFill>
          <a:blip r:embed="rId3"/>
          <a:stretch>
            <a:fillRect/>
          </a:stretch>
        </p:blipFill>
        <p:spPr>
          <a:xfrm>
            <a:off x="5934075" y="1005840"/>
            <a:ext cx="6134100" cy="1285875"/>
          </a:xfrm>
          <a:prstGeom prst="rect">
            <a:avLst/>
          </a:prstGeom>
          <a:ln w="12700">
            <a:solidFill>
              <a:schemeClr val="tx1"/>
            </a:solidFill>
          </a:ln>
        </p:spPr>
      </p:pic>
      <p:sp>
        <p:nvSpPr>
          <p:cNvPr id="15" name="Oval 14">
            <a:extLst>
              <a:ext uri="{FF2B5EF4-FFF2-40B4-BE49-F238E27FC236}">
                <a16:creationId xmlns:a16="http://schemas.microsoft.com/office/drawing/2014/main" id="{7E041463-F33C-4C00-800C-5A50DBC499CD}"/>
              </a:ext>
            </a:extLst>
          </p:cNvPr>
          <p:cNvSpPr/>
          <p:nvPr/>
        </p:nvSpPr>
        <p:spPr>
          <a:xfrm>
            <a:off x="8345857" y="1721567"/>
            <a:ext cx="1061795" cy="25317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48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6"/>
            <a:ext cx="11310257" cy="446726"/>
          </a:xfrm>
        </p:spPr>
        <p:txBody>
          <a:bodyPr/>
          <a:lstStyle/>
          <a:p>
            <a:r>
              <a:rPr lang="en-US" sz="3600" b="1" dirty="0"/>
              <a:t>Preparing - Helium SW Debug Configurations</a:t>
            </a:r>
          </a:p>
        </p:txBody>
      </p:sp>
      <p:sp>
        <p:nvSpPr>
          <p:cNvPr id="9" name="Callout: Down Arrow 8">
            <a:extLst>
              <a:ext uri="{FF2B5EF4-FFF2-40B4-BE49-F238E27FC236}">
                <a16:creationId xmlns:a16="http://schemas.microsoft.com/office/drawing/2014/main" id="{68DC49DE-5C21-49C0-86C5-6BD9CF559AA7}"/>
              </a:ext>
            </a:extLst>
          </p:cNvPr>
          <p:cNvSpPr/>
          <p:nvPr/>
        </p:nvSpPr>
        <p:spPr>
          <a:xfrm>
            <a:off x="500197" y="879035"/>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rPr>
              <a:t>ESW Configuration File (Images/Symbols)</a:t>
            </a:r>
            <a:endParaRPr lang="en-US" sz="1600"/>
          </a:p>
        </p:txBody>
      </p:sp>
      <p:pic>
        <p:nvPicPr>
          <p:cNvPr id="7" name="Picture 6">
            <a:extLst>
              <a:ext uri="{FF2B5EF4-FFF2-40B4-BE49-F238E27FC236}">
                <a16:creationId xmlns:a16="http://schemas.microsoft.com/office/drawing/2014/main" id="{864F14A1-6026-4A33-8741-7B5D0E8BDFDB}"/>
              </a:ext>
            </a:extLst>
          </p:cNvPr>
          <p:cNvPicPr>
            <a:picLocks noChangeAspect="1"/>
          </p:cNvPicPr>
          <p:nvPr/>
        </p:nvPicPr>
        <p:blipFill>
          <a:blip r:embed="rId2"/>
          <a:stretch>
            <a:fillRect/>
          </a:stretch>
        </p:blipFill>
        <p:spPr>
          <a:xfrm>
            <a:off x="446313" y="1640229"/>
            <a:ext cx="8678637" cy="4852646"/>
          </a:xfrm>
          <a:prstGeom prst="rect">
            <a:avLst/>
          </a:prstGeom>
          <a:ln w="12700">
            <a:solidFill>
              <a:schemeClr val="tx1"/>
            </a:solidFill>
          </a:ln>
        </p:spPr>
      </p:pic>
      <p:sp>
        <p:nvSpPr>
          <p:cNvPr id="10" name="Callout: Line 9">
            <a:extLst>
              <a:ext uri="{FF2B5EF4-FFF2-40B4-BE49-F238E27FC236}">
                <a16:creationId xmlns:a16="http://schemas.microsoft.com/office/drawing/2014/main" id="{FA8CA14E-8664-4B06-8103-C62B88C56EAA}"/>
              </a:ext>
            </a:extLst>
          </p:cNvPr>
          <p:cNvSpPr/>
          <p:nvPr/>
        </p:nvSpPr>
        <p:spPr>
          <a:xfrm>
            <a:off x="5871708" y="1022537"/>
            <a:ext cx="1996660" cy="550508"/>
          </a:xfrm>
          <a:prstGeom prst="borderCallout1">
            <a:avLst>
              <a:gd name="adj1" fmla="val 96264"/>
              <a:gd name="adj2" fmla="val 50330"/>
              <a:gd name="adj3" fmla="val 321399"/>
              <a:gd name="adj4" fmla="val 11750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Select the Config file using the browse button.</a:t>
            </a:r>
          </a:p>
          <a:p>
            <a:pPr marL="628650" lvl="1" indent="-171450">
              <a:buFontTx/>
              <a:buChar char="-"/>
            </a:pPr>
            <a:endParaRPr lang="en-US" sz="1000">
              <a:solidFill>
                <a:schemeClr val="tx1"/>
              </a:solidFill>
            </a:endParaRPr>
          </a:p>
        </p:txBody>
      </p:sp>
      <p:cxnSp>
        <p:nvCxnSpPr>
          <p:cNvPr id="11" name="Straight Arrow Connector 10">
            <a:extLst>
              <a:ext uri="{FF2B5EF4-FFF2-40B4-BE49-F238E27FC236}">
                <a16:creationId xmlns:a16="http://schemas.microsoft.com/office/drawing/2014/main" id="{C2767DC4-B7E8-4B65-9BE3-403E7DE1D9D8}"/>
              </a:ext>
            </a:extLst>
          </p:cNvPr>
          <p:cNvCxnSpPr>
            <a:cxnSpLocks/>
          </p:cNvCxnSpPr>
          <p:nvPr/>
        </p:nvCxnSpPr>
        <p:spPr>
          <a:xfrm>
            <a:off x="2187712" y="1431671"/>
            <a:ext cx="1769493" cy="1172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Callout: Line 12">
            <a:extLst>
              <a:ext uri="{FF2B5EF4-FFF2-40B4-BE49-F238E27FC236}">
                <a16:creationId xmlns:a16="http://schemas.microsoft.com/office/drawing/2014/main" id="{A5648D1C-07DB-430C-BCF0-3C8D646FB5A9}"/>
              </a:ext>
            </a:extLst>
          </p:cNvPr>
          <p:cNvSpPr/>
          <p:nvPr/>
        </p:nvSpPr>
        <p:spPr>
          <a:xfrm>
            <a:off x="9410695" y="1005840"/>
            <a:ext cx="1996660" cy="461010"/>
          </a:xfrm>
          <a:prstGeom prst="borderCallout1">
            <a:avLst>
              <a:gd name="adj1" fmla="val 101801"/>
              <a:gd name="adj2" fmla="val 45969"/>
              <a:gd name="adj3" fmla="val 388098"/>
              <a:gd name="adj4" fmla="val -4198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Save a copy of Configuration</a:t>
            </a:r>
          </a:p>
        </p:txBody>
      </p:sp>
      <p:pic>
        <p:nvPicPr>
          <p:cNvPr id="15" name="Picture 14">
            <a:extLst>
              <a:ext uri="{FF2B5EF4-FFF2-40B4-BE49-F238E27FC236}">
                <a16:creationId xmlns:a16="http://schemas.microsoft.com/office/drawing/2014/main" id="{F0FB36A1-66CA-42C1-984F-2A41BBC291A8}"/>
              </a:ext>
            </a:extLst>
          </p:cNvPr>
          <p:cNvPicPr>
            <a:picLocks noChangeAspect="1"/>
          </p:cNvPicPr>
          <p:nvPr/>
        </p:nvPicPr>
        <p:blipFill>
          <a:blip r:embed="rId3"/>
          <a:stretch>
            <a:fillRect/>
          </a:stretch>
        </p:blipFill>
        <p:spPr>
          <a:xfrm>
            <a:off x="4171830" y="4300180"/>
            <a:ext cx="5943720" cy="2424833"/>
          </a:xfrm>
          <a:prstGeom prst="rect">
            <a:avLst/>
          </a:prstGeom>
        </p:spPr>
      </p:pic>
      <p:sp>
        <p:nvSpPr>
          <p:cNvPr id="16" name="Callout: Line 15">
            <a:extLst>
              <a:ext uri="{FF2B5EF4-FFF2-40B4-BE49-F238E27FC236}">
                <a16:creationId xmlns:a16="http://schemas.microsoft.com/office/drawing/2014/main" id="{59890E77-A806-43C5-92E6-86DEC115AE6C}"/>
              </a:ext>
            </a:extLst>
          </p:cNvPr>
          <p:cNvSpPr/>
          <p:nvPr/>
        </p:nvSpPr>
        <p:spPr>
          <a:xfrm>
            <a:off x="9572755" y="2046903"/>
            <a:ext cx="1996660" cy="794460"/>
          </a:xfrm>
          <a:prstGeom prst="borderCallout1">
            <a:avLst>
              <a:gd name="adj1" fmla="val 53975"/>
              <a:gd name="adj2" fmla="val -1235"/>
              <a:gd name="adj3" fmla="val 142540"/>
              <a:gd name="adj4" fmla="val -4075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Refresh the processor, core data from the source platform when the platform is open in an editor.</a:t>
            </a:r>
          </a:p>
        </p:txBody>
      </p:sp>
      <p:sp>
        <p:nvSpPr>
          <p:cNvPr id="17" name="Callout: Line 16">
            <a:extLst>
              <a:ext uri="{FF2B5EF4-FFF2-40B4-BE49-F238E27FC236}">
                <a16:creationId xmlns:a16="http://schemas.microsoft.com/office/drawing/2014/main" id="{F3E61D7B-E53D-4DF1-9DF2-BAEBDA886EC3}"/>
              </a:ext>
            </a:extLst>
          </p:cNvPr>
          <p:cNvSpPr/>
          <p:nvPr/>
        </p:nvSpPr>
        <p:spPr>
          <a:xfrm>
            <a:off x="9572755" y="3762315"/>
            <a:ext cx="1996660" cy="297088"/>
          </a:xfrm>
          <a:prstGeom prst="borderCallout1">
            <a:avLst>
              <a:gd name="adj1" fmla="val 53693"/>
              <a:gd name="adj2" fmla="val 172"/>
              <a:gd name="adj3" fmla="val 71261"/>
              <a:gd name="adj4" fmla="val -3360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Add Symbol File</a:t>
            </a:r>
          </a:p>
        </p:txBody>
      </p:sp>
      <p:sp>
        <p:nvSpPr>
          <p:cNvPr id="19" name="Callout: Line 18">
            <a:extLst>
              <a:ext uri="{FF2B5EF4-FFF2-40B4-BE49-F238E27FC236}">
                <a16:creationId xmlns:a16="http://schemas.microsoft.com/office/drawing/2014/main" id="{8BF6FC7B-2B11-4C2C-82D4-07D0299A74C9}"/>
              </a:ext>
            </a:extLst>
          </p:cNvPr>
          <p:cNvSpPr/>
          <p:nvPr/>
        </p:nvSpPr>
        <p:spPr>
          <a:xfrm>
            <a:off x="9572755" y="2989037"/>
            <a:ext cx="1996660" cy="297088"/>
          </a:xfrm>
          <a:prstGeom prst="borderCallout1">
            <a:avLst>
              <a:gd name="adj1" fmla="val 48695"/>
              <a:gd name="adj2" fmla="val -1025"/>
              <a:gd name="adj3" fmla="val 169499"/>
              <a:gd name="adj4" fmla="val -3697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Add Images</a:t>
            </a:r>
          </a:p>
        </p:txBody>
      </p:sp>
      <p:sp>
        <p:nvSpPr>
          <p:cNvPr id="20" name="Callout: Line 19">
            <a:extLst>
              <a:ext uri="{FF2B5EF4-FFF2-40B4-BE49-F238E27FC236}">
                <a16:creationId xmlns:a16="http://schemas.microsoft.com/office/drawing/2014/main" id="{E0CFB198-03E2-4C1C-A774-71FC5E71718B}"/>
              </a:ext>
            </a:extLst>
          </p:cNvPr>
          <p:cNvSpPr/>
          <p:nvPr/>
        </p:nvSpPr>
        <p:spPr>
          <a:xfrm>
            <a:off x="9572755" y="3379205"/>
            <a:ext cx="1996660" cy="297088"/>
          </a:xfrm>
          <a:prstGeom prst="borderCallout1">
            <a:avLst>
              <a:gd name="adj1" fmla="val 48695"/>
              <a:gd name="adj2" fmla="val -1025"/>
              <a:gd name="adj3" fmla="val 137438"/>
              <a:gd name="adj4" fmla="val -3602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Edit Images</a:t>
            </a:r>
          </a:p>
        </p:txBody>
      </p:sp>
      <p:sp>
        <p:nvSpPr>
          <p:cNvPr id="21" name="Callout: Line 20">
            <a:extLst>
              <a:ext uri="{FF2B5EF4-FFF2-40B4-BE49-F238E27FC236}">
                <a16:creationId xmlns:a16="http://schemas.microsoft.com/office/drawing/2014/main" id="{E0A9D069-723A-4CCF-8EC5-6168426DD7AC}"/>
              </a:ext>
            </a:extLst>
          </p:cNvPr>
          <p:cNvSpPr/>
          <p:nvPr/>
        </p:nvSpPr>
        <p:spPr>
          <a:xfrm>
            <a:off x="9572755" y="4145095"/>
            <a:ext cx="1996660" cy="297088"/>
          </a:xfrm>
          <a:prstGeom prst="borderCallout1">
            <a:avLst>
              <a:gd name="adj1" fmla="val 53693"/>
              <a:gd name="adj2" fmla="val 172"/>
              <a:gd name="adj3" fmla="val 32788"/>
              <a:gd name="adj4" fmla="val -3503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Remove</a:t>
            </a:r>
          </a:p>
        </p:txBody>
      </p:sp>
      <p:cxnSp>
        <p:nvCxnSpPr>
          <p:cNvPr id="23" name="Straight Arrow Connector 22">
            <a:extLst>
              <a:ext uri="{FF2B5EF4-FFF2-40B4-BE49-F238E27FC236}">
                <a16:creationId xmlns:a16="http://schemas.microsoft.com/office/drawing/2014/main" id="{2EAAAA91-138B-496D-93C1-BB5A21439EFD}"/>
              </a:ext>
            </a:extLst>
          </p:cNvPr>
          <p:cNvCxnSpPr>
            <a:cxnSpLocks/>
          </p:cNvCxnSpPr>
          <p:nvPr/>
        </p:nvCxnSpPr>
        <p:spPr>
          <a:xfrm flipH="1">
            <a:off x="4933950" y="3570337"/>
            <a:ext cx="3646281" cy="9921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93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903A-9B2A-4E5E-A267-1CEA5D564C6D}"/>
              </a:ext>
            </a:extLst>
          </p:cNvPr>
          <p:cNvSpPr>
            <a:spLocks noGrp="1"/>
          </p:cNvSpPr>
          <p:nvPr>
            <p:ph type="title"/>
          </p:nvPr>
        </p:nvSpPr>
        <p:spPr>
          <a:xfrm>
            <a:off x="446313" y="365125"/>
            <a:ext cx="11310257" cy="640715"/>
          </a:xfrm>
        </p:spPr>
        <p:txBody>
          <a:bodyPr/>
          <a:lstStyle/>
          <a:p>
            <a:r>
              <a:rPr lang="en-US" sz="3600" b="1" dirty="0"/>
              <a:t>Preparing - Helium SW Debug Configurations</a:t>
            </a:r>
          </a:p>
        </p:txBody>
      </p:sp>
      <p:sp>
        <p:nvSpPr>
          <p:cNvPr id="3" name="Rectangle 2">
            <a:extLst>
              <a:ext uri="{FF2B5EF4-FFF2-40B4-BE49-F238E27FC236}">
                <a16:creationId xmlns:a16="http://schemas.microsoft.com/office/drawing/2014/main" id="{97853999-E11A-4910-9CEB-584CE8CDD566}"/>
              </a:ext>
            </a:extLst>
          </p:cNvPr>
          <p:cNvSpPr/>
          <p:nvPr/>
        </p:nvSpPr>
        <p:spPr>
          <a:xfrm>
            <a:off x="446313" y="1797050"/>
            <a:ext cx="3830412" cy="3388107"/>
          </a:xfrm>
          <a:prstGeom prst="rect">
            <a:avLst/>
          </a:prstGeom>
        </p:spPr>
        <p:txBody>
          <a:bodyPr wrap="square">
            <a:spAutoFit/>
          </a:bodyPr>
          <a:lstStyle/>
          <a:p>
            <a:pPr marL="346075" indent="-288925">
              <a:lnSpc>
                <a:spcPct val="90000"/>
              </a:lnSpc>
              <a:spcBef>
                <a:spcPts val="1600"/>
              </a:spcBef>
              <a:spcAft>
                <a:spcPts val="300"/>
              </a:spcAft>
              <a:buClr>
                <a:schemeClr val="tx2"/>
              </a:buClr>
              <a:buSzPct val="100000"/>
              <a:buFont typeface="Arial" panose="020B0604020202020204" pitchFamily="34" charset="0"/>
              <a:buChar char="•"/>
            </a:pPr>
            <a:r>
              <a:rPr lang="en-US">
                <a:latin typeface="Arial" panose="020B0604020202020204" pitchFamily="34" charset="0"/>
              </a:rPr>
              <a:t>Multiple Debug Configurations can be maintained and then selected/edited in the GUI</a:t>
            </a:r>
          </a:p>
          <a:p>
            <a:pPr marL="803275" lvl="1" indent="-288925">
              <a:lnSpc>
                <a:spcPct val="90000"/>
              </a:lnSpc>
              <a:spcBef>
                <a:spcPts val="1600"/>
              </a:spcBef>
              <a:spcAft>
                <a:spcPts val="300"/>
              </a:spcAft>
              <a:buClr>
                <a:schemeClr val="tx2"/>
              </a:buClr>
              <a:buSzPct val="70000"/>
              <a:buFont typeface="Courier New" panose="02070309020205020404" pitchFamily="49" charset="0"/>
              <a:buChar char="o"/>
            </a:pPr>
            <a:r>
              <a:rPr lang="en-US">
                <a:latin typeface="Arial" panose="020B0604020202020204" pitchFamily="34" charset="0"/>
              </a:rPr>
              <a:t>Create, Manage and Run – Such Multiple Debug Configurations</a:t>
            </a:r>
          </a:p>
          <a:p>
            <a:pPr marL="346075" indent="-288925">
              <a:lnSpc>
                <a:spcPct val="90000"/>
              </a:lnSpc>
              <a:spcBef>
                <a:spcPts val="1600"/>
              </a:spcBef>
              <a:spcAft>
                <a:spcPts val="300"/>
              </a:spcAft>
              <a:buClr>
                <a:schemeClr val="tx2"/>
              </a:buClr>
              <a:buSzPct val="100000"/>
              <a:buFont typeface="Arial" panose="020B0604020202020204" pitchFamily="34" charset="0"/>
              <a:buChar char="•"/>
            </a:pPr>
            <a:r>
              <a:rPr lang="en-US"/>
              <a:t>A single platform can contain multiple Debug Configurations to run with different hardware and software options</a:t>
            </a:r>
          </a:p>
          <a:p>
            <a:endParaRPr lang="en-US"/>
          </a:p>
        </p:txBody>
      </p:sp>
      <p:pic>
        <p:nvPicPr>
          <p:cNvPr id="4" name="Picture 3">
            <a:extLst>
              <a:ext uri="{FF2B5EF4-FFF2-40B4-BE49-F238E27FC236}">
                <a16:creationId xmlns:a16="http://schemas.microsoft.com/office/drawing/2014/main" id="{3C24B373-28E3-48B3-A696-466476BDEAFA}"/>
              </a:ext>
            </a:extLst>
          </p:cNvPr>
          <p:cNvPicPr>
            <a:picLocks noChangeAspect="1"/>
          </p:cNvPicPr>
          <p:nvPr/>
        </p:nvPicPr>
        <p:blipFill>
          <a:blip r:embed="rId3"/>
          <a:stretch>
            <a:fillRect/>
          </a:stretch>
        </p:blipFill>
        <p:spPr>
          <a:xfrm>
            <a:off x="4808083" y="1797050"/>
            <a:ext cx="7015162" cy="4248890"/>
          </a:xfrm>
          <a:prstGeom prst="rect">
            <a:avLst/>
          </a:prstGeom>
          <a:ln w="12700">
            <a:solidFill>
              <a:schemeClr val="tx1"/>
            </a:solidFill>
          </a:ln>
        </p:spPr>
      </p:pic>
      <p:sp>
        <p:nvSpPr>
          <p:cNvPr id="18" name="Oval 17">
            <a:extLst>
              <a:ext uri="{FF2B5EF4-FFF2-40B4-BE49-F238E27FC236}">
                <a16:creationId xmlns:a16="http://schemas.microsoft.com/office/drawing/2014/main" id="{6FFBBAC2-13F1-4FF2-B0F6-B143F6885B5E}"/>
              </a:ext>
            </a:extLst>
          </p:cNvPr>
          <p:cNvSpPr/>
          <p:nvPr/>
        </p:nvSpPr>
        <p:spPr>
          <a:xfrm>
            <a:off x="4672012" y="3435845"/>
            <a:ext cx="1947863" cy="787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llout: Down Arrow 27">
            <a:extLst>
              <a:ext uri="{FF2B5EF4-FFF2-40B4-BE49-F238E27FC236}">
                <a16:creationId xmlns:a16="http://schemas.microsoft.com/office/drawing/2014/main" id="{CCFCEDF6-5B28-4681-A805-18EF04B08A58}"/>
              </a:ext>
            </a:extLst>
          </p:cNvPr>
          <p:cNvSpPr/>
          <p:nvPr/>
        </p:nvSpPr>
        <p:spPr>
          <a:xfrm>
            <a:off x="4989738" y="1005841"/>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Helium Software Debug</a:t>
            </a:r>
            <a:endParaRPr lang="en-US"/>
          </a:p>
        </p:txBody>
      </p:sp>
      <p:sp>
        <p:nvSpPr>
          <p:cNvPr id="29" name="Callout: Down Arrow 28">
            <a:extLst>
              <a:ext uri="{FF2B5EF4-FFF2-40B4-BE49-F238E27FC236}">
                <a16:creationId xmlns:a16="http://schemas.microsoft.com/office/drawing/2014/main" id="{9DDE55FF-895B-4A94-A67A-EC03B5F6524B}"/>
              </a:ext>
            </a:extLst>
          </p:cNvPr>
          <p:cNvSpPr/>
          <p:nvPr/>
        </p:nvSpPr>
        <p:spPr>
          <a:xfrm>
            <a:off x="8473301" y="1005840"/>
            <a:ext cx="2952205"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rPr>
              <a:t>ESW Configuration File (Images/Symbols)</a:t>
            </a:r>
            <a:endParaRPr lang="en-US" sz="1600"/>
          </a:p>
        </p:txBody>
      </p:sp>
      <p:cxnSp>
        <p:nvCxnSpPr>
          <p:cNvPr id="30" name="Straight Arrow Connector 29">
            <a:extLst>
              <a:ext uri="{FF2B5EF4-FFF2-40B4-BE49-F238E27FC236}">
                <a16:creationId xmlns:a16="http://schemas.microsoft.com/office/drawing/2014/main" id="{9C759093-3AD2-4073-8E7F-BCDC213909B5}"/>
              </a:ext>
            </a:extLst>
          </p:cNvPr>
          <p:cNvCxnSpPr>
            <a:cxnSpLocks/>
          </p:cNvCxnSpPr>
          <p:nvPr/>
        </p:nvCxnSpPr>
        <p:spPr>
          <a:xfrm flipH="1">
            <a:off x="8391526" y="1533525"/>
            <a:ext cx="630692" cy="11205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93671F-664A-476C-9BBE-7017D8324358}"/>
              </a:ext>
            </a:extLst>
          </p:cNvPr>
          <p:cNvCxnSpPr>
            <a:cxnSpLocks/>
          </p:cNvCxnSpPr>
          <p:nvPr/>
        </p:nvCxnSpPr>
        <p:spPr>
          <a:xfrm>
            <a:off x="6915150" y="1533525"/>
            <a:ext cx="0" cy="11205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11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2887-4B9C-481D-B365-D566B171E6CE}"/>
              </a:ext>
            </a:extLst>
          </p:cNvPr>
          <p:cNvSpPr>
            <a:spLocks noGrp="1"/>
          </p:cNvSpPr>
          <p:nvPr>
            <p:ph type="title"/>
          </p:nvPr>
        </p:nvSpPr>
        <p:spPr>
          <a:xfrm>
            <a:off x="289560" y="446798"/>
            <a:ext cx="11612880" cy="674971"/>
          </a:xfrm>
        </p:spPr>
        <p:txBody>
          <a:bodyPr>
            <a:normAutofit fontScale="90000"/>
          </a:bodyPr>
          <a:lstStyle/>
          <a:p>
            <a:r>
              <a:rPr lang="en-US" sz="4000" b="1" dirty="0"/>
              <a:t>Arm-v9 Hybrid Platform Example- Configuration File</a:t>
            </a:r>
            <a:br>
              <a:rPr lang="en-US" dirty="0"/>
            </a:br>
            <a:r>
              <a:rPr lang="en-US" sz="4000" b="1" dirty="0"/>
              <a:t>Processors section: virtual CPU </a:t>
            </a:r>
            <a:endParaRPr lang="en-US" sz="2000" b="1" dirty="0"/>
          </a:p>
        </p:txBody>
      </p:sp>
      <p:sp>
        <p:nvSpPr>
          <p:cNvPr id="3" name="Content Placeholder 2">
            <a:extLst>
              <a:ext uri="{FF2B5EF4-FFF2-40B4-BE49-F238E27FC236}">
                <a16:creationId xmlns:a16="http://schemas.microsoft.com/office/drawing/2014/main" id="{2A42E03D-F194-40CE-8D4A-177D1606F016}"/>
              </a:ext>
            </a:extLst>
          </p:cNvPr>
          <p:cNvSpPr>
            <a:spLocks noGrp="1"/>
          </p:cNvSpPr>
          <p:nvPr>
            <p:ph sz="half" idx="1"/>
          </p:nvPr>
        </p:nvSpPr>
        <p:spPr>
          <a:xfrm>
            <a:off x="495697" y="1535890"/>
            <a:ext cx="5447903" cy="5069090"/>
          </a:xfrm>
          <a:ln>
            <a:solidFill>
              <a:schemeClr val="bg1">
                <a:lumMod val="50000"/>
              </a:schemeClr>
            </a:solidFill>
          </a:ln>
        </p:spPr>
        <p:txBody>
          <a:bodyPr lIns="91440" tIns="45720" rIns="182880" bIns="45720" anchor="t"/>
          <a:lstStyle/>
          <a:p>
            <a:pPr marL="0" indent="0">
              <a:lnSpc>
                <a:spcPct val="100000"/>
              </a:lnSpc>
              <a:spcBef>
                <a:spcPts val="0"/>
              </a:spcBef>
              <a:spcAft>
                <a:spcPts val="0"/>
              </a:spcAft>
              <a:buNone/>
            </a:pPr>
            <a:r>
              <a:rPr lang="en-US" sz="1100">
                <a:latin typeface="Consolas" panose="020B0609020204030204" pitchFamily="49" charset="0"/>
              </a:rPr>
              <a:t>processor {</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name</a:t>
            </a:r>
            <a:r>
              <a:rPr lang="en-US" sz="1100">
                <a:latin typeface="Consolas" panose="020B0609020204030204" pitchFamily="49" charset="0"/>
              </a:rPr>
              <a:t>        vexpress_v9.core</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abstraction</a:t>
            </a:r>
            <a:r>
              <a:rPr lang="en-US" sz="1100">
                <a:latin typeface="Consolas" panose="020B0609020204030204" pitchFamily="49" charset="0"/>
              </a:rPr>
              <a:t> virtual</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image</a:t>
            </a: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load</a:t>
            </a:r>
            <a:r>
              <a:rPr lang="en-US" sz="1100">
                <a:latin typeface="Consolas" panose="020B0609020204030204" pitchFamily="49" charset="0"/>
              </a:rPr>
              <a:t>        /path/to/</a:t>
            </a:r>
            <a:r>
              <a:rPr lang="en-US" sz="1100" err="1">
                <a:latin typeface="Consolas" panose="020B0609020204030204" pitchFamily="49" charset="0"/>
              </a:rPr>
              <a:t>linux-system.axf</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r>
              <a:rPr lang="en-US" sz="1100" b="1" err="1">
                <a:latin typeface="Consolas" panose="020B0609020204030204" pitchFamily="49" charset="0"/>
              </a:rPr>
              <a:t>symbolfile</a:t>
            </a:r>
            <a:r>
              <a:rPr lang="en-US" sz="1100">
                <a:latin typeface="Consolas" panose="020B0609020204030204" pitchFamily="49" charset="0"/>
              </a:rPr>
              <a:t>  /path/to/</a:t>
            </a:r>
            <a:r>
              <a:rPr lang="en-US" sz="1100" err="1">
                <a:latin typeface="Consolas" panose="020B0609020204030204" pitchFamily="49" charset="0"/>
              </a:rPr>
              <a:t>vmlinux</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loader</a:t>
            </a:r>
            <a:r>
              <a:rPr lang="en-US" sz="1100">
                <a:latin typeface="Consolas" panose="020B0609020204030204" pitchFamily="49" charset="0"/>
              </a:rPr>
              <a:t>      vexpress_v9.loader</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source</a:t>
            </a:r>
            <a:r>
              <a:rPr lang="en-US" sz="1100">
                <a:latin typeface="Consolas" panose="020B0609020204030204" pitchFamily="49" charset="0"/>
              </a:rPr>
              <a:t>      /path/to/</a:t>
            </a:r>
            <a:r>
              <a:rPr lang="en-US" sz="1100" err="1">
                <a:latin typeface="Consolas" panose="020B0609020204030204" pitchFamily="49" charset="0"/>
              </a:rPr>
              <a:t>linux</a:t>
            </a:r>
            <a:r>
              <a:rPr lang="en-US" sz="1100">
                <a:latin typeface="Consolas" panose="020B0609020204030204" pitchFamily="49" charset="0"/>
              </a:rPr>
              <a:t>/</a:t>
            </a:r>
            <a:r>
              <a:rPr lang="en-US" sz="1100" err="1">
                <a:latin typeface="Consolas" panose="020B0609020204030204" pitchFamily="49" charset="0"/>
              </a:rPr>
              <a:t>src</a:t>
            </a:r>
            <a:r>
              <a:rPr lang="en-US" sz="1100">
                <a:latin typeface="Consolas" panose="020B0609020204030204" pitchFamily="49" charset="0"/>
              </a:rPr>
              <a:t>/</a:t>
            </a:r>
            <a:r>
              <a:rPr lang="en-US" sz="1100" err="1">
                <a:latin typeface="Consolas" panose="020B0609020204030204" pitchFamily="49" charset="0"/>
              </a:rPr>
              <a:t>dir</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cores</a:t>
            </a: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vexpress_v9.core.cpu0</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armv9a</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vexpress_v9.core.cpu1</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armv9a</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vexpress_v9.core.cpu2</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armv9a</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vexpress_v9.core.cpu3</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armv9a</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a:t>
            </a:r>
          </a:p>
          <a:p>
            <a:pPr marL="0" indent="0">
              <a:lnSpc>
                <a:spcPct val="100000"/>
              </a:lnSpc>
              <a:spcBef>
                <a:spcPts val="0"/>
              </a:spcBef>
              <a:spcAft>
                <a:spcPts val="0"/>
              </a:spcAft>
              <a:buNone/>
            </a:pPr>
            <a:endParaRPr lang="en-US" sz="1000">
              <a:latin typeface="Consolas" panose="020B0609020204030204" pitchFamily="49" charset="0"/>
            </a:endParaRPr>
          </a:p>
          <a:p>
            <a:pPr marL="0" indent="0">
              <a:lnSpc>
                <a:spcPct val="100000"/>
              </a:lnSpc>
              <a:spcBef>
                <a:spcPts val="0"/>
              </a:spcBef>
              <a:spcAft>
                <a:spcPts val="0"/>
              </a:spcAft>
              <a:buNone/>
            </a:pPr>
            <a:endParaRPr lang="en-US" sz="300">
              <a:latin typeface="Consolas" panose="020B0609020204030204" pitchFamily="49" charset="0"/>
            </a:endParaRPr>
          </a:p>
          <a:p>
            <a:pPr marL="0" indent="0">
              <a:lnSpc>
                <a:spcPct val="100000"/>
              </a:lnSpc>
              <a:spcBef>
                <a:spcPts val="0"/>
              </a:spcBef>
              <a:spcAft>
                <a:spcPts val="0"/>
              </a:spcAft>
              <a:buNone/>
            </a:pPr>
            <a:endParaRPr lang="en-US" sz="1100">
              <a:latin typeface="Consolas" panose="020B0609020204030204" pitchFamily="49" charset="0"/>
            </a:endParaRPr>
          </a:p>
          <a:p>
            <a:pPr marL="0" indent="0">
              <a:lnSpc>
                <a:spcPct val="100000"/>
              </a:lnSpc>
              <a:spcBef>
                <a:spcPts val="0"/>
              </a:spcBef>
              <a:spcAft>
                <a:spcPts val="0"/>
              </a:spcAft>
              <a:buNone/>
            </a:pPr>
            <a:endParaRPr lang="en-US" sz="1100">
              <a:latin typeface="Consolas" panose="020B0609020204030204" pitchFamily="49" charset="0"/>
            </a:endParaRPr>
          </a:p>
          <a:p>
            <a:pPr marL="0" indent="0">
              <a:lnSpc>
                <a:spcPct val="100000"/>
              </a:lnSpc>
              <a:spcBef>
                <a:spcPts val="0"/>
              </a:spcBef>
              <a:spcAft>
                <a:spcPts val="0"/>
              </a:spcAft>
              <a:buNone/>
            </a:pPr>
            <a:endParaRPr lang="en-US" sz="500">
              <a:latin typeface="Consolas" panose="020B0609020204030204" pitchFamily="49" charset="0"/>
            </a:endParaRPr>
          </a:p>
        </p:txBody>
      </p:sp>
      <p:cxnSp>
        <p:nvCxnSpPr>
          <p:cNvPr id="14" name="Connector: Elbow 13">
            <a:extLst>
              <a:ext uri="{FF2B5EF4-FFF2-40B4-BE49-F238E27FC236}">
                <a16:creationId xmlns:a16="http://schemas.microsoft.com/office/drawing/2014/main" id="{3720AFCB-FC18-4289-B093-DEF646E1DFD3}"/>
              </a:ext>
            </a:extLst>
          </p:cNvPr>
          <p:cNvCxnSpPr>
            <a:cxnSpLocks/>
            <a:stCxn id="5" idx="1"/>
          </p:cNvCxnSpPr>
          <p:nvPr/>
        </p:nvCxnSpPr>
        <p:spPr>
          <a:xfrm rot="10800000">
            <a:off x="3154743" y="1803501"/>
            <a:ext cx="5106982" cy="744065"/>
          </a:xfrm>
          <a:prstGeom prst="bentConnector3">
            <a:avLst>
              <a:gd name="adj1" fmla="val 50000"/>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ECC5B98-2FEF-483F-974C-9E626E36234C}"/>
              </a:ext>
            </a:extLst>
          </p:cNvPr>
          <p:cNvCxnSpPr>
            <a:cxnSpLocks/>
          </p:cNvCxnSpPr>
          <p:nvPr/>
        </p:nvCxnSpPr>
        <p:spPr>
          <a:xfrm rot="10800000">
            <a:off x="3682398" y="2640111"/>
            <a:ext cx="4502814" cy="1203914"/>
          </a:xfrm>
          <a:prstGeom prst="bentConnector3">
            <a:avLst>
              <a:gd name="adj1" fmla="val 64787"/>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E5C9B113-F3C4-412A-A4ED-814137D444FA}"/>
              </a:ext>
            </a:extLst>
          </p:cNvPr>
          <p:cNvSpPr txBox="1">
            <a:spLocks/>
          </p:cNvSpPr>
          <p:nvPr/>
        </p:nvSpPr>
        <p:spPr>
          <a:xfrm>
            <a:off x="3435659" y="5935995"/>
            <a:ext cx="2507942" cy="254864"/>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pPr algn="r"/>
            <a:r>
              <a:rPr lang="en-US" sz="1400">
                <a:solidFill>
                  <a:schemeClr val="bg1">
                    <a:lumMod val="50000"/>
                  </a:schemeClr>
                </a:solidFill>
              </a:rPr>
              <a:t>Configuration file fragment</a:t>
            </a:r>
          </a:p>
        </p:txBody>
      </p:sp>
      <p:sp>
        <p:nvSpPr>
          <p:cNvPr id="26" name="Title 1">
            <a:extLst>
              <a:ext uri="{FF2B5EF4-FFF2-40B4-BE49-F238E27FC236}">
                <a16:creationId xmlns:a16="http://schemas.microsoft.com/office/drawing/2014/main" id="{3E205094-8CF6-4E07-BA6F-1552402B68B3}"/>
              </a:ext>
            </a:extLst>
          </p:cNvPr>
          <p:cNvSpPr txBox="1">
            <a:spLocks/>
          </p:cNvSpPr>
          <p:nvPr/>
        </p:nvSpPr>
        <p:spPr>
          <a:xfrm>
            <a:off x="8692786" y="4311319"/>
            <a:ext cx="2507942" cy="254864"/>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pPr algn="ctr"/>
            <a:r>
              <a:rPr lang="en-US" sz="1400">
                <a:solidFill>
                  <a:schemeClr val="bg1">
                    <a:lumMod val="50000"/>
                  </a:schemeClr>
                </a:solidFill>
              </a:rPr>
              <a:t>Helium GUI</a:t>
            </a:r>
          </a:p>
        </p:txBody>
      </p:sp>
      <p:pic>
        <p:nvPicPr>
          <p:cNvPr id="5" name="Picture 4">
            <a:extLst>
              <a:ext uri="{FF2B5EF4-FFF2-40B4-BE49-F238E27FC236}">
                <a16:creationId xmlns:a16="http://schemas.microsoft.com/office/drawing/2014/main" id="{9FF1423C-E821-49B1-87DF-C957DD67A336}"/>
              </a:ext>
            </a:extLst>
          </p:cNvPr>
          <p:cNvPicPr>
            <a:picLocks noChangeAspect="1"/>
          </p:cNvPicPr>
          <p:nvPr/>
        </p:nvPicPr>
        <p:blipFill>
          <a:blip r:embed="rId3"/>
          <a:stretch>
            <a:fillRect/>
          </a:stretch>
        </p:blipFill>
        <p:spPr>
          <a:xfrm>
            <a:off x="8261725" y="1024186"/>
            <a:ext cx="3370064" cy="3046757"/>
          </a:xfrm>
          <a:prstGeom prst="rect">
            <a:avLst/>
          </a:prstGeom>
          <a:ln w="9525">
            <a:solidFill>
              <a:schemeClr val="tx1"/>
            </a:solidFill>
          </a:ln>
        </p:spPr>
      </p:pic>
    </p:spTree>
    <p:extLst>
      <p:ext uri="{BB962C8B-B14F-4D97-AF65-F5344CB8AC3E}">
        <p14:creationId xmlns:p14="http://schemas.microsoft.com/office/powerpoint/2010/main" val="626709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2887-4B9C-481D-B365-D566B171E6CE}"/>
              </a:ext>
            </a:extLst>
          </p:cNvPr>
          <p:cNvSpPr>
            <a:spLocks noGrp="1"/>
          </p:cNvSpPr>
          <p:nvPr>
            <p:ph type="title"/>
          </p:nvPr>
        </p:nvSpPr>
        <p:spPr>
          <a:xfrm>
            <a:off x="579120" y="159802"/>
            <a:ext cx="11612880" cy="999549"/>
          </a:xfrm>
        </p:spPr>
        <p:txBody>
          <a:bodyPr>
            <a:normAutofit/>
          </a:bodyPr>
          <a:lstStyle/>
          <a:p>
            <a:r>
              <a:rPr lang="en-US" sz="3600" b="1" dirty="0"/>
              <a:t>Processors section: RTL CPU</a:t>
            </a:r>
            <a:r>
              <a:rPr lang="en-US" sz="6000" b="1" dirty="0"/>
              <a:t> </a:t>
            </a:r>
          </a:p>
        </p:txBody>
      </p:sp>
      <p:sp>
        <p:nvSpPr>
          <p:cNvPr id="3" name="Content Placeholder 2">
            <a:extLst>
              <a:ext uri="{FF2B5EF4-FFF2-40B4-BE49-F238E27FC236}">
                <a16:creationId xmlns:a16="http://schemas.microsoft.com/office/drawing/2014/main" id="{2A42E03D-F194-40CE-8D4A-177D1606F016}"/>
              </a:ext>
            </a:extLst>
          </p:cNvPr>
          <p:cNvSpPr>
            <a:spLocks noGrp="1"/>
          </p:cNvSpPr>
          <p:nvPr>
            <p:ph sz="half" idx="1"/>
          </p:nvPr>
        </p:nvSpPr>
        <p:spPr>
          <a:xfrm>
            <a:off x="711951" y="1449512"/>
            <a:ext cx="4671754" cy="5248686"/>
          </a:xfrm>
          <a:ln>
            <a:solidFill>
              <a:schemeClr val="bg1">
                <a:lumMod val="50000"/>
              </a:schemeClr>
            </a:solidFill>
          </a:ln>
        </p:spPr>
        <p:txBody>
          <a:bodyPr lIns="91440" tIns="45720" rIns="182880" bIns="45720" anchor="t">
            <a:normAutofit lnSpcReduction="10000"/>
          </a:bodyPr>
          <a:lstStyle/>
          <a:p>
            <a:pPr marL="0" indent="0">
              <a:lnSpc>
                <a:spcPct val="100000"/>
              </a:lnSpc>
              <a:spcBef>
                <a:spcPts val="0"/>
              </a:spcBef>
              <a:spcAft>
                <a:spcPts val="0"/>
              </a:spcAft>
              <a:buNone/>
            </a:pPr>
            <a:r>
              <a:rPr lang="en-US" sz="1100" b="1">
                <a:latin typeface="Consolas" panose="020B0609020204030204" pitchFamily="49" charset="0"/>
              </a:rPr>
              <a:t>processor</a:t>
            </a: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abstraction</a:t>
            </a:r>
            <a:r>
              <a:rPr lang="en-US" sz="1100">
                <a:latin typeface="Consolas" panose="020B0609020204030204" pitchFamily="49" charset="0"/>
              </a:rPr>
              <a:t> </a:t>
            </a:r>
            <a:r>
              <a:rPr lang="en-US" sz="1100" err="1">
                <a:latin typeface="Consolas" panose="020B0609020204030204" pitchFamily="49" charset="0"/>
              </a:rPr>
              <a:t>rtl</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r>
              <a:rPr lang="en-US" sz="1100" b="1" err="1">
                <a:latin typeface="Consolas" panose="020B0609020204030204" pitchFamily="49" charset="0"/>
              </a:rPr>
              <a:t>bfm</a:t>
            </a:r>
            <a:endParaRPr lang="en-US" sz="1100" b="1">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path</a:t>
            </a:r>
            <a:r>
              <a:rPr lang="en-US" sz="1100">
                <a:latin typeface="Consolas" panose="020B0609020204030204" pitchFamily="49" charset="0"/>
              </a:rPr>
              <a:t>    tb_top.a76_apb_bfm</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type</a:t>
            </a:r>
            <a:r>
              <a:rPr lang="en-US" sz="1100">
                <a:latin typeface="Consolas" panose="020B0609020204030204" pitchFamily="49" charset="0"/>
              </a:rPr>
              <a:t>    apb</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adapter</a:t>
            </a:r>
            <a:r>
              <a:rPr lang="en-US" sz="1100">
                <a:latin typeface="Consolas" panose="020B0609020204030204" pitchFamily="49" charset="0"/>
              </a:rPr>
              <a:t> dpi</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r>
              <a:rPr lang="en-US" sz="1100" b="1">
                <a:latin typeface="Consolas" panose="020B0609020204030204" pitchFamily="49" charset="0"/>
              </a:rPr>
              <a:t>image</a:t>
            </a: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load         /path/to/</a:t>
            </a:r>
            <a:r>
              <a:rPr lang="en-US" sz="1100" err="1">
                <a:latin typeface="Consolas" panose="020B0609020204030204" pitchFamily="49" charset="0"/>
              </a:rPr>
              <a:t>linux-system.axf</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symbolfile</a:t>
            </a:r>
            <a:r>
              <a:rPr lang="en-US" sz="1100">
                <a:latin typeface="Consolas" panose="020B0609020204030204" pitchFamily="49" charset="0"/>
              </a:rPr>
              <a:t>   /path/to/</a:t>
            </a:r>
            <a:r>
              <a:rPr lang="en-US" sz="1100" err="1">
                <a:latin typeface="Consolas" panose="020B0609020204030204" pitchFamily="49" charset="0"/>
              </a:rPr>
              <a:t>vmlinux</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source       /path/to/</a:t>
            </a:r>
            <a:r>
              <a:rPr lang="en-US" sz="1100" err="1">
                <a:latin typeface="Consolas" panose="020B0609020204030204" pitchFamily="49" charset="0"/>
              </a:rPr>
              <a:t>linux</a:t>
            </a:r>
            <a:r>
              <a:rPr lang="en-US" sz="1100">
                <a:latin typeface="Consolas" panose="020B0609020204030204" pitchFamily="49" charset="0"/>
              </a:rPr>
              <a:t>/</a:t>
            </a:r>
            <a:r>
              <a:rPr lang="en-US" sz="1100" err="1">
                <a:latin typeface="Consolas" panose="020B0609020204030204" pitchFamily="49" charset="0"/>
              </a:rPr>
              <a:t>src</a:t>
            </a:r>
            <a:r>
              <a:rPr lang="en-US" sz="1100">
                <a:latin typeface="Consolas" panose="020B0609020204030204" pitchFamily="49" charset="0"/>
              </a:rPr>
              <a:t>/</a:t>
            </a:r>
            <a:r>
              <a:rPr lang="en-US" sz="1100" err="1">
                <a:latin typeface="Consolas" panose="020B0609020204030204" pitchFamily="49" charset="0"/>
              </a:rPr>
              <a:t>dir</a:t>
            </a:r>
            <a:endParaRPr lang="en-US" sz="1100">
              <a:latin typeface="Consolas" panose="020B0609020204030204" pitchFamily="49" charset="0"/>
            </a:endParaRP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b="1">
                <a:latin typeface="Consolas" panose="020B0609020204030204" pitchFamily="49" charset="0"/>
              </a:rPr>
              <a:t>    cores</a:t>
            </a: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platform_name.RTLProcessor0.cpu0</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a76</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platform_name.RTLProcessor0.cpu1</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a76</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platform_name.RTLProcessor0.cpu2</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a76</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core {</a:t>
            </a:r>
          </a:p>
          <a:p>
            <a:pPr marL="0" indent="0">
              <a:lnSpc>
                <a:spcPct val="100000"/>
              </a:lnSpc>
              <a:spcBef>
                <a:spcPts val="0"/>
              </a:spcBef>
              <a:spcAft>
                <a:spcPts val="0"/>
              </a:spcAft>
              <a:buNone/>
            </a:pPr>
            <a:r>
              <a:rPr lang="en-US" sz="1100">
                <a:latin typeface="Consolas" panose="020B0609020204030204" pitchFamily="49" charset="0"/>
              </a:rPr>
              <a:t>            name       platform_name.RTLProcessor0.cpu3</a:t>
            </a:r>
          </a:p>
          <a:p>
            <a:pPr marL="0" indent="0">
              <a:lnSpc>
                <a:spcPct val="100000"/>
              </a:lnSpc>
              <a:spcBef>
                <a:spcPts val="0"/>
              </a:spcBef>
              <a:spcAft>
                <a:spcPts val="0"/>
              </a:spcAft>
              <a:buNone/>
            </a:pPr>
            <a:r>
              <a:rPr lang="en-US" sz="1100">
                <a:latin typeface="Consolas" panose="020B0609020204030204" pitchFamily="49" charset="0"/>
              </a:rPr>
              <a:t>            </a:t>
            </a:r>
            <a:r>
              <a:rPr lang="en-US" sz="1100" err="1">
                <a:latin typeface="Consolas" panose="020B0609020204030204" pitchFamily="49" charset="0"/>
              </a:rPr>
              <a:t>coretype</a:t>
            </a:r>
            <a:r>
              <a:rPr lang="en-US" sz="1100">
                <a:latin typeface="Consolas" panose="020B0609020204030204" pitchFamily="49" charset="0"/>
              </a:rPr>
              <a:t>  a76</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r>
              <a:rPr lang="en-US" sz="1100">
                <a:latin typeface="Consolas" panose="020B0609020204030204" pitchFamily="49" charset="0"/>
              </a:rPr>
              <a:t>    }</a:t>
            </a:r>
          </a:p>
          <a:p>
            <a:pPr marL="0" indent="0">
              <a:lnSpc>
                <a:spcPct val="100000"/>
              </a:lnSpc>
              <a:spcBef>
                <a:spcPts val="0"/>
              </a:spcBef>
              <a:spcAft>
                <a:spcPts val="0"/>
              </a:spcAft>
              <a:buNone/>
            </a:pPr>
            <a:endParaRPr lang="en-US" sz="200">
              <a:latin typeface="Consolas" panose="020B0609020204030204" pitchFamily="49" charset="0"/>
            </a:endParaRPr>
          </a:p>
        </p:txBody>
      </p:sp>
      <p:sp>
        <p:nvSpPr>
          <p:cNvPr id="11" name="Title 1">
            <a:extLst>
              <a:ext uri="{FF2B5EF4-FFF2-40B4-BE49-F238E27FC236}">
                <a16:creationId xmlns:a16="http://schemas.microsoft.com/office/drawing/2014/main" id="{42128FC4-634E-4D24-B2A2-09D53F8C3E01}"/>
              </a:ext>
            </a:extLst>
          </p:cNvPr>
          <p:cNvSpPr txBox="1">
            <a:spLocks/>
          </p:cNvSpPr>
          <p:nvPr/>
        </p:nvSpPr>
        <p:spPr>
          <a:xfrm>
            <a:off x="3047828" y="6443334"/>
            <a:ext cx="2450159" cy="254864"/>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pPr algn="r"/>
            <a:r>
              <a:rPr lang="en-US" sz="1400">
                <a:solidFill>
                  <a:schemeClr val="bg1">
                    <a:lumMod val="50000"/>
                  </a:schemeClr>
                </a:solidFill>
              </a:rPr>
              <a:t>Configuration file fragment</a:t>
            </a:r>
          </a:p>
        </p:txBody>
      </p:sp>
      <p:sp>
        <p:nvSpPr>
          <p:cNvPr id="26" name="Callout: Line 25">
            <a:extLst>
              <a:ext uri="{FF2B5EF4-FFF2-40B4-BE49-F238E27FC236}">
                <a16:creationId xmlns:a16="http://schemas.microsoft.com/office/drawing/2014/main" id="{03D95A9D-E045-4C4B-8AB2-783AB7B4283A}"/>
              </a:ext>
            </a:extLst>
          </p:cNvPr>
          <p:cNvSpPr/>
          <p:nvPr/>
        </p:nvSpPr>
        <p:spPr>
          <a:xfrm>
            <a:off x="4873150" y="1045705"/>
            <a:ext cx="2077498" cy="366083"/>
          </a:xfrm>
          <a:prstGeom prst="borderCallout1">
            <a:avLst>
              <a:gd name="adj1" fmla="val 46197"/>
              <a:gd name="adj2" fmla="val 477"/>
              <a:gd name="adj3" fmla="val 187633"/>
              <a:gd name="adj4" fmla="val -120781"/>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Abstraction is RTL</a:t>
            </a:r>
          </a:p>
        </p:txBody>
      </p:sp>
      <p:sp>
        <p:nvSpPr>
          <p:cNvPr id="27" name="Callout: Line 26">
            <a:extLst>
              <a:ext uri="{FF2B5EF4-FFF2-40B4-BE49-F238E27FC236}">
                <a16:creationId xmlns:a16="http://schemas.microsoft.com/office/drawing/2014/main" id="{B7A6F6FD-8073-47AC-8C47-8533B8EDB915}"/>
              </a:ext>
            </a:extLst>
          </p:cNvPr>
          <p:cNvSpPr/>
          <p:nvPr/>
        </p:nvSpPr>
        <p:spPr>
          <a:xfrm>
            <a:off x="6502449" y="1931616"/>
            <a:ext cx="3752520" cy="362333"/>
          </a:xfrm>
          <a:prstGeom prst="borderCallout1">
            <a:avLst>
              <a:gd name="adj1" fmla="val 46197"/>
              <a:gd name="adj2" fmla="val 477"/>
              <a:gd name="adj3" fmla="val 85515"/>
              <a:gd name="adj4" fmla="val -79751"/>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Debugger BFM RTL path and protocol</a:t>
            </a:r>
          </a:p>
        </p:txBody>
      </p:sp>
    </p:spTree>
    <p:extLst>
      <p:ext uri="{BB962C8B-B14F-4D97-AF65-F5344CB8AC3E}">
        <p14:creationId xmlns:p14="http://schemas.microsoft.com/office/powerpoint/2010/main" val="219693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5FBC-799A-41CA-AF01-49594C5F1981}"/>
              </a:ext>
            </a:extLst>
          </p:cNvPr>
          <p:cNvSpPr>
            <a:spLocks noGrp="1"/>
          </p:cNvSpPr>
          <p:nvPr>
            <p:ph type="title"/>
          </p:nvPr>
        </p:nvSpPr>
        <p:spPr>
          <a:xfrm>
            <a:off x="289560" y="393808"/>
            <a:ext cx="11612880" cy="743925"/>
          </a:xfrm>
        </p:spPr>
        <p:txBody>
          <a:bodyPr>
            <a:normAutofit/>
          </a:bodyPr>
          <a:lstStyle/>
          <a:p>
            <a:r>
              <a:rPr lang="en-US" sz="3600" b="1" dirty="0"/>
              <a:t>Processor/Gearshift Configuration File Syntax</a:t>
            </a:r>
          </a:p>
        </p:txBody>
      </p:sp>
      <p:sp>
        <p:nvSpPr>
          <p:cNvPr id="4" name="Content Placeholder 3">
            <a:extLst>
              <a:ext uri="{FF2B5EF4-FFF2-40B4-BE49-F238E27FC236}">
                <a16:creationId xmlns:a16="http://schemas.microsoft.com/office/drawing/2014/main" id="{6670282A-2436-4BAC-993F-0BA733431ACF}"/>
              </a:ext>
            </a:extLst>
          </p:cNvPr>
          <p:cNvSpPr>
            <a:spLocks noGrp="1"/>
          </p:cNvSpPr>
          <p:nvPr>
            <p:ph sz="half" idx="2"/>
          </p:nvPr>
        </p:nvSpPr>
        <p:spPr>
          <a:xfrm>
            <a:off x="4922520" y="1466848"/>
            <a:ext cx="5669280" cy="4842511"/>
          </a:xfrm>
          <a:solidFill>
            <a:schemeClr val="bg1">
              <a:lumMod val="95000"/>
            </a:schemeClr>
          </a:solidFill>
          <a:ln>
            <a:solidFill>
              <a:schemeClr val="bg1">
                <a:lumMod val="50000"/>
              </a:schemeClr>
            </a:solidFill>
          </a:ln>
        </p:spPr>
        <p:txBody>
          <a:bodyPr lIns="180000">
            <a:normAutofit fontScale="85000" lnSpcReduction="20000"/>
          </a:bodyPr>
          <a:lstStyle/>
          <a:p>
            <a:pPr marL="0" indent="0">
              <a:lnSpc>
                <a:spcPct val="100000"/>
              </a:lnSpc>
              <a:spcBef>
                <a:spcPts val="0"/>
              </a:spcBef>
              <a:spcAft>
                <a:spcPts val="0"/>
              </a:spcAft>
              <a:buNone/>
            </a:pPr>
            <a:endParaRPr lang="en-US" dirty="0">
              <a:latin typeface="Consolas" panose="020B0609020204030204" pitchFamily="49" charset="0"/>
            </a:endParaRPr>
          </a:p>
          <a:p>
            <a:pPr marL="0" indent="0">
              <a:lnSpc>
                <a:spcPct val="100000"/>
              </a:lnSpc>
              <a:spcBef>
                <a:spcPts val="0"/>
              </a:spcBef>
              <a:spcAft>
                <a:spcPts val="0"/>
              </a:spcAft>
              <a:buNone/>
            </a:pPr>
            <a:r>
              <a:rPr lang="en-US" b="1" dirty="0">
                <a:latin typeface="Consolas" panose="020B0609020204030204" pitchFamily="49" charset="0"/>
              </a:rPr>
              <a:t>config</a:t>
            </a:r>
            <a:r>
              <a:rPr lang="en-US" dirty="0">
                <a:latin typeface="Consolas" panose="020B0609020204030204" pitchFamily="49" charset="0"/>
              </a:rPr>
              <a:t> {</a:t>
            </a:r>
          </a:p>
          <a:p>
            <a:pPr marL="0" indent="0">
              <a:lnSpc>
                <a:spcPct val="100000"/>
              </a:lnSpc>
              <a:spcBef>
                <a:spcPts val="0"/>
              </a:spcBef>
              <a:spcAft>
                <a:spcPts val="0"/>
              </a:spcAft>
              <a:buNone/>
            </a:pP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processors_section</a:t>
            </a:r>
            <a:r>
              <a:rPr lang="en-US" i="1" dirty="0">
                <a:latin typeface="Consolas" panose="020B0609020204030204" pitchFamily="49" charset="0"/>
              </a:rPr>
              <a:t>&gt;</a:t>
            </a:r>
          </a:p>
          <a:p>
            <a:pPr marL="0" indent="0">
              <a:lnSpc>
                <a:spcPct val="100000"/>
              </a:lnSpc>
              <a:spcBef>
                <a:spcPts val="0"/>
              </a:spcBef>
              <a:spcAft>
                <a:spcPts val="0"/>
              </a:spcAft>
              <a:buNone/>
            </a:pP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gearshift_section</a:t>
            </a:r>
            <a:r>
              <a:rPr lang="en-US" i="1" dirty="0">
                <a:latin typeface="Consolas" panose="020B0609020204030204" pitchFamily="49" charset="0"/>
              </a:rPr>
              <a:t>&gt;</a:t>
            </a:r>
            <a:r>
              <a:rPr lang="en-US" dirty="0">
                <a:latin typeface="Consolas" panose="020B0609020204030204" pitchFamily="49" charset="0"/>
              </a:rPr>
              <a:t>]</a:t>
            </a:r>
          </a:p>
          <a:p>
            <a:pPr marL="0" indent="0">
              <a:lnSpc>
                <a:spcPct val="100000"/>
              </a:lnSpc>
              <a:spcBef>
                <a:spcPts val="0"/>
              </a:spcBef>
              <a:spcAft>
                <a:spcPts val="0"/>
              </a:spcAft>
              <a:buNone/>
            </a:pPr>
            <a:r>
              <a:rPr lang="en-US" dirty="0">
                <a:latin typeface="Consolas" panose="020B0609020204030204" pitchFamily="49" charset="0"/>
              </a:rPr>
              <a:t>}</a:t>
            </a:r>
          </a:p>
          <a:p>
            <a:pPr marL="0" indent="0">
              <a:lnSpc>
                <a:spcPct val="100000"/>
              </a:lnSpc>
              <a:spcBef>
                <a:spcPts val="0"/>
              </a:spcBef>
              <a:spcAft>
                <a:spcPts val="0"/>
              </a:spcAft>
              <a:buNone/>
            </a:pPr>
            <a:endParaRPr lang="en-US" dirty="0">
              <a:latin typeface="Consolas" panose="020B0609020204030204" pitchFamily="49" charset="0"/>
            </a:endParaRPr>
          </a:p>
          <a:p>
            <a:pPr marL="0" indent="0">
              <a:lnSpc>
                <a:spcPct val="100000"/>
              </a:lnSpc>
              <a:spcBef>
                <a:spcPts val="0"/>
              </a:spcBef>
              <a:spcAft>
                <a:spcPts val="0"/>
              </a:spcAft>
              <a:buNone/>
            </a:pPr>
            <a:r>
              <a:rPr lang="en-US" i="1" dirty="0">
                <a:latin typeface="Consolas" panose="020B0609020204030204" pitchFamily="49" charset="0"/>
              </a:rPr>
              <a:t>&lt;</a:t>
            </a:r>
            <a:r>
              <a:rPr lang="en-US" i="1" dirty="0" err="1">
                <a:latin typeface="Consolas" panose="020B0609020204030204" pitchFamily="49" charset="0"/>
              </a:rPr>
              <a:t>processors_section</a:t>
            </a:r>
            <a:r>
              <a:rPr lang="en-US" i="1" dirty="0">
                <a:latin typeface="Consolas" panose="020B0609020204030204" pitchFamily="49" charset="0"/>
              </a:rPr>
              <a:t>&gt;</a:t>
            </a:r>
            <a:r>
              <a:rPr lang="en-US" dirty="0">
                <a:latin typeface="Consolas" panose="020B0609020204030204" pitchFamily="49" charset="0"/>
              </a:rPr>
              <a:t> ::=</a:t>
            </a:r>
          </a:p>
          <a:p>
            <a:pPr marL="0" indent="0">
              <a:lnSpc>
                <a:spcPct val="100000"/>
              </a:lnSpc>
              <a:spcBef>
                <a:spcPts val="0"/>
              </a:spcBef>
              <a:spcAft>
                <a:spcPts val="0"/>
              </a:spcAft>
              <a:buNone/>
            </a:pPr>
            <a:r>
              <a:rPr lang="en-US" b="1" dirty="0">
                <a:latin typeface="Consolas" panose="020B0609020204030204" pitchFamily="49" charset="0"/>
              </a:rPr>
              <a:t>processors</a:t>
            </a:r>
            <a:r>
              <a:rPr lang="en-US" dirty="0">
                <a:latin typeface="Consolas" panose="020B0609020204030204" pitchFamily="49" charset="0"/>
              </a:rPr>
              <a:t> {</a:t>
            </a:r>
          </a:p>
          <a:p>
            <a:pPr marL="0" indent="0">
              <a:lnSpc>
                <a:spcPct val="100000"/>
              </a:lnSpc>
              <a:spcBef>
                <a:spcPts val="0"/>
              </a:spcBef>
              <a:spcAft>
                <a:spcPts val="0"/>
              </a:spcAft>
              <a:buNone/>
            </a:pP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processor_info</a:t>
            </a:r>
            <a:r>
              <a:rPr lang="en-US" i="1" dirty="0">
                <a:latin typeface="Consolas" panose="020B0609020204030204" pitchFamily="49" charset="0"/>
              </a:rPr>
              <a:t>&gt;</a:t>
            </a:r>
            <a:r>
              <a:rPr lang="en-US" dirty="0">
                <a:latin typeface="Consolas" panose="020B0609020204030204" pitchFamily="49" charset="0"/>
              </a:rPr>
              <a:t>]…</a:t>
            </a:r>
          </a:p>
          <a:p>
            <a:pPr marL="0" indent="0">
              <a:lnSpc>
                <a:spcPct val="100000"/>
              </a:lnSpc>
              <a:spcBef>
                <a:spcPts val="0"/>
              </a:spcBef>
              <a:spcAft>
                <a:spcPts val="0"/>
              </a:spcAft>
              <a:buNone/>
            </a:pPr>
            <a:r>
              <a:rPr lang="en-US" dirty="0">
                <a:latin typeface="Consolas" panose="020B0609020204030204" pitchFamily="49" charset="0"/>
              </a:rPr>
              <a:t>}</a:t>
            </a:r>
          </a:p>
          <a:p>
            <a:pPr marL="0" indent="0">
              <a:lnSpc>
                <a:spcPct val="100000"/>
              </a:lnSpc>
              <a:spcBef>
                <a:spcPts val="0"/>
              </a:spcBef>
              <a:spcAft>
                <a:spcPts val="0"/>
              </a:spcAft>
              <a:buNone/>
            </a:pPr>
            <a:endParaRPr lang="en-US" dirty="0">
              <a:latin typeface="Consolas" panose="020B0609020204030204" pitchFamily="49" charset="0"/>
            </a:endParaRPr>
          </a:p>
          <a:p>
            <a:pPr marL="0" indent="0">
              <a:lnSpc>
                <a:spcPct val="100000"/>
              </a:lnSpc>
              <a:spcBef>
                <a:spcPts val="0"/>
              </a:spcBef>
              <a:spcAft>
                <a:spcPts val="0"/>
              </a:spcAft>
              <a:buNone/>
            </a:pPr>
            <a:r>
              <a:rPr lang="en-US" i="1" dirty="0">
                <a:solidFill>
                  <a:schemeClr val="tx1">
                    <a:lumMod val="50000"/>
                    <a:lumOff val="50000"/>
                  </a:schemeClr>
                </a:solidFill>
                <a:latin typeface="Consolas" panose="020B0609020204030204" pitchFamily="49" charset="0"/>
              </a:rPr>
              <a:t>&lt;</a:t>
            </a:r>
            <a:r>
              <a:rPr lang="en-US" i="1" dirty="0" err="1">
                <a:solidFill>
                  <a:schemeClr val="tx1">
                    <a:lumMod val="50000"/>
                    <a:lumOff val="50000"/>
                  </a:schemeClr>
                </a:solidFill>
                <a:latin typeface="Consolas" panose="020B0609020204030204" pitchFamily="49" charset="0"/>
              </a:rPr>
              <a:t>gearshift_section</a:t>
            </a:r>
            <a:r>
              <a:rPr lang="en-US" i="1" dirty="0">
                <a:solidFill>
                  <a:schemeClr val="tx1">
                    <a:lumMod val="50000"/>
                    <a:lumOff val="50000"/>
                  </a:schemeClr>
                </a:solidFill>
                <a:latin typeface="Consolas" panose="020B0609020204030204" pitchFamily="49" charset="0"/>
              </a:rPr>
              <a:t>&gt;</a:t>
            </a:r>
            <a:r>
              <a:rPr lang="en-US" dirty="0">
                <a:solidFill>
                  <a:schemeClr val="tx1">
                    <a:lumMod val="50000"/>
                    <a:lumOff val="50000"/>
                  </a:schemeClr>
                </a:solidFill>
                <a:latin typeface="Consolas" panose="020B0609020204030204" pitchFamily="49" charset="0"/>
              </a:rPr>
              <a:t> ::=</a:t>
            </a:r>
          </a:p>
          <a:p>
            <a:pPr marL="0" indent="0">
              <a:lnSpc>
                <a:spcPct val="100000"/>
              </a:lnSpc>
              <a:spcBef>
                <a:spcPts val="0"/>
              </a:spcBef>
              <a:spcAft>
                <a:spcPts val="0"/>
              </a:spcAft>
              <a:buNone/>
            </a:pPr>
            <a:r>
              <a:rPr lang="en-US" b="1" dirty="0">
                <a:solidFill>
                  <a:schemeClr val="tx1">
                    <a:lumMod val="50000"/>
                    <a:lumOff val="50000"/>
                  </a:schemeClr>
                </a:solidFill>
                <a:latin typeface="Consolas" panose="020B0609020204030204" pitchFamily="49" charset="0"/>
              </a:rPr>
              <a:t>gearshift</a:t>
            </a:r>
            <a:r>
              <a:rPr lang="en-US" dirty="0">
                <a:solidFill>
                  <a:schemeClr val="tx1">
                    <a:lumMod val="50000"/>
                    <a:lumOff val="50000"/>
                  </a:schemeClr>
                </a:solidFill>
                <a:latin typeface="Consolas" panose="020B0609020204030204" pitchFamily="49" charset="0"/>
              </a:rPr>
              <a:t> {</a:t>
            </a:r>
          </a:p>
          <a:p>
            <a:pPr marL="0" indent="0">
              <a:lnSpc>
                <a:spcPct val="100000"/>
              </a:lnSpc>
              <a:spcBef>
                <a:spcPts val="0"/>
              </a:spcBef>
              <a:spcAft>
                <a:spcPts val="0"/>
              </a:spcAft>
              <a:buNone/>
            </a:pPr>
            <a:r>
              <a:rPr lang="en-US" dirty="0">
                <a:solidFill>
                  <a:schemeClr val="tx1">
                    <a:lumMod val="50000"/>
                    <a:lumOff val="50000"/>
                  </a:schemeClr>
                </a:solidFill>
                <a:latin typeface="Consolas" panose="020B0609020204030204" pitchFamily="49" charset="0"/>
              </a:rPr>
              <a:t>    [</a:t>
            </a:r>
            <a:r>
              <a:rPr lang="en-US" i="1" dirty="0">
                <a:solidFill>
                  <a:schemeClr val="tx1">
                    <a:lumMod val="50000"/>
                    <a:lumOff val="50000"/>
                  </a:schemeClr>
                </a:solidFill>
                <a:latin typeface="Consolas" panose="020B0609020204030204" pitchFamily="49" charset="0"/>
              </a:rPr>
              <a:t>&lt;</a:t>
            </a:r>
            <a:r>
              <a:rPr lang="en-US" i="1" dirty="0" err="1">
                <a:solidFill>
                  <a:schemeClr val="tx1">
                    <a:lumMod val="50000"/>
                    <a:lumOff val="50000"/>
                  </a:schemeClr>
                </a:solidFill>
                <a:latin typeface="Consolas" panose="020B0609020204030204" pitchFamily="49" charset="0"/>
              </a:rPr>
              <a:t>gearshift_group</a:t>
            </a:r>
            <a:r>
              <a:rPr lang="en-US" i="1" dirty="0">
                <a:solidFill>
                  <a:schemeClr val="tx1">
                    <a:lumMod val="50000"/>
                    <a:lumOff val="50000"/>
                  </a:schemeClr>
                </a:solidFill>
                <a:latin typeface="Consolas" panose="020B0609020204030204" pitchFamily="49" charset="0"/>
              </a:rPr>
              <a:t>&gt;</a:t>
            </a:r>
            <a:r>
              <a:rPr lang="en-US" dirty="0">
                <a:solidFill>
                  <a:schemeClr val="tx1">
                    <a:lumMod val="50000"/>
                    <a:lumOff val="50000"/>
                  </a:schemeClr>
                </a:solidFill>
                <a:latin typeface="Consolas" panose="020B0609020204030204" pitchFamily="49" charset="0"/>
              </a:rPr>
              <a:t>]…</a:t>
            </a:r>
          </a:p>
          <a:p>
            <a:pPr marL="0" indent="0">
              <a:lnSpc>
                <a:spcPct val="100000"/>
              </a:lnSpc>
              <a:spcBef>
                <a:spcPts val="0"/>
              </a:spcBef>
              <a:spcAft>
                <a:spcPts val="0"/>
              </a:spcAft>
              <a:buNone/>
            </a:pPr>
            <a:r>
              <a:rPr lang="en-US" dirty="0">
                <a:solidFill>
                  <a:schemeClr val="tx1">
                    <a:lumMod val="50000"/>
                    <a:lumOff val="50000"/>
                  </a:schemeClr>
                </a:solidFill>
                <a:latin typeface="Consolas" panose="020B0609020204030204" pitchFamily="49" charset="0"/>
              </a:rPr>
              <a:t>}</a:t>
            </a:r>
          </a:p>
        </p:txBody>
      </p:sp>
      <p:sp>
        <p:nvSpPr>
          <p:cNvPr id="8" name="Left Brace 7">
            <a:extLst>
              <a:ext uri="{FF2B5EF4-FFF2-40B4-BE49-F238E27FC236}">
                <a16:creationId xmlns:a16="http://schemas.microsoft.com/office/drawing/2014/main" id="{5298D222-4747-4A36-AB1C-8CF004CB0698}"/>
              </a:ext>
            </a:extLst>
          </p:cNvPr>
          <p:cNvSpPr/>
          <p:nvPr/>
        </p:nvSpPr>
        <p:spPr>
          <a:xfrm>
            <a:off x="4524375" y="1890711"/>
            <a:ext cx="249555" cy="27479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Callout: Line 39">
            <a:extLst>
              <a:ext uri="{FF2B5EF4-FFF2-40B4-BE49-F238E27FC236}">
                <a16:creationId xmlns:a16="http://schemas.microsoft.com/office/drawing/2014/main" id="{93E0FCF1-E27D-4139-B9BA-282651174CD8}"/>
              </a:ext>
            </a:extLst>
          </p:cNvPr>
          <p:cNvSpPr/>
          <p:nvPr/>
        </p:nvSpPr>
        <p:spPr>
          <a:xfrm>
            <a:off x="1668809" y="2892730"/>
            <a:ext cx="2317848" cy="743926"/>
          </a:xfrm>
          <a:prstGeom prst="borderCallout1">
            <a:avLst>
              <a:gd name="adj1" fmla="val 48324"/>
              <a:gd name="adj2" fmla="val 100083"/>
              <a:gd name="adj3" fmla="val 49202"/>
              <a:gd name="adj4" fmla="val 119930"/>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Standard hybrid configuration</a:t>
            </a:r>
          </a:p>
        </p:txBody>
      </p:sp>
      <p:sp>
        <p:nvSpPr>
          <p:cNvPr id="41" name="Callout: Line 40">
            <a:extLst>
              <a:ext uri="{FF2B5EF4-FFF2-40B4-BE49-F238E27FC236}">
                <a16:creationId xmlns:a16="http://schemas.microsoft.com/office/drawing/2014/main" id="{0E79E0BB-6D2B-4AA8-9ADB-19AAC06E9176}"/>
              </a:ext>
            </a:extLst>
          </p:cNvPr>
          <p:cNvSpPr/>
          <p:nvPr/>
        </p:nvSpPr>
        <p:spPr>
          <a:xfrm>
            <a:off x="1668809" y="4638675"/>
            <a:ext cx="2317848" cy="743926"/>
          </a:xfrm>
          <a:prstGeom prst="borderCallout1">
            <a:avLst>
              <a:gd name="adj1" fmla="val 48324"/>
              <a:gd name="adj2" fmla="val 100083"/>
              <a:gd name="adj3" fmla="val 56186"/>
              <a:gd name="adj4" fmla="val 145035"/>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New for Gear Shift</a:t>
            </a:r>
          </a:p>
        </p:txBody>
      </p:sp>
    </p:spTree>
    <p:extLst>
      <p:ext uri="{BB962C8B-B14F-4D97-AF65-F5344CB8AC3E}">
        <p14:creationId xmlns:p14="http://schemas.microsoft.com/office/powerpoint/2010/main" val="261561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5FBC-799A-41CA-AF01-49594C5F1981}"/>
              </a:ext>
            </a:extLst>
          </p:cNvPr>
          <p:cNvSpPr>
            <a:spLocks noGrp="1"/>
          </p:cNvSpPr>
          <p:nvPr>
            <p:ph type="title"/>
          </p:nvPr>
        </p:nvSpPr>
        <p:spPr>
          <a:xfrm>
            <a:off x="483542" y="410427"/>
            <a:ext cx="11418897" cy="716456"/>
          </a:xfrm>
        </p:spPr>
        <p:txBody>
          <a:bodyPr>
            <a:normAutofit/>
          </a:bodyPr>
          <a:lstStyle/>
          <a:p>
            <a:r>
              <a:rPr lang="en-US" sz="3600" b="1" dirty="0"/>
              <a:t>Processors Section</a:t>
            </a:r>
            <a:endParaRPr lang="en-US" sz="6600" b="1" dirty="0"/>
          </a:p>
        </p:txBody>
      </p:sp>
      <p:sp>
        <p:nvSpPr>
          <p:cNvPr id="4" name="Content Placeholder 3">
            <a:extLst>
              <a:ext uri="{FF2B5EF4-FFF2-40B4-BE49-F238E27FC236}">
                <a16:creationId xmlns:a16="http://schemas.microsoft.com/office/drawing/2014/main" id="{6670282A-2436-4BAC-993F-0BA733431ACF}"/>
              </a:ext>
            </a:extLst>
          </p:cNvPr>
          <p:cNvSpPr>
            <a:spLocks noGrp="1"/>
          </p:cNvSpPr>
          <p:nvPr>
            <p:ph sz="half" idx="2"/>
          </p:nvPr>
        </p:nvSpPr>
        <p:spPr>
          <a:xfrm>
            <a:off x="6217920" y="1409698"/>
            <a:ext cx="5180907" cy="4899661"/>
          </a:xfrm>
          <a:solidFill>
            <a:schemeClr val="bg1">
              <a:lumMod val="95000"/>
            </a:schemeClr>
          </a:solidFill>
          <a:ln>
            <a:solidFill>
              <a:schemeClr val="bg1">
                <a:lumMod val="50000"/>
              </a:schemeClr>
            </a:solidFill>
          </a:ln>
        </p:spPr>
        <p:txBody>
          <a:bodyPr lIns="180000"/>
          <a:lstStyle/>
          <a:p>
            <a:pPr marL="0" indent="0">
              <a:lnSpc>
                <a:spcPct val="100000"/>
              </a:lnSpc>
              <a:spcBef>
                <a:spcPts val="0"/>
              </a:spcBef>
              <a:spcAft>
                <a:spcPts val="0"/>
              </a:spcAft>
              <a:buNone/>
            </a:pPr>
            <a:r>
              <a:rPr lang="en-US" i="1" dirty="0">
                <a:latin typeface="Consolas" panose="020B0609020204030204" pitchFamily="49" charset="0"/>
              </a:rPr>
              <a:t>&lt;</a:t>
            </a:r>
            <a:r>
              <a:rPr lang="en-US" i="1" dirty="0" err="1">
                <a:latin typeface="Consolas" panose="020B0609020204030204" pitchFamily="49" charset="0"/>
              </a:rPr>
              <a:t>processor_info</a:t>
            </a:r>
            <a:r>
              <a:rPr lang="en-US" i="1" dirty="0">
                <a:latin typeface="Consolas" panose="020B0609020204030204" pitchFamily="49" charset="0"/>
              </a:rPr>
              <a:t>&gt;</a:t>
            </a:r>
            <a:r>
              <a:rPr lang="en-US" dirty="0">
                <a:latin typeface="Consolas" panose="020B0609020204030204" pitchFamily="49" charset="0"/>
              </a:rPr>
              <a:t> ::=</a:t>
            </a:r>
          </a:p>
          <a:p>
            <a:pPr marL="0" indent="0">
              <a:lnSpc>
                <a:spcPct val="100000"/>
              </a:lnSpc>
              <a:spcBef>
                <a:spcPts val="0"/>
              </a:spcBef>
              <a:spcAft>
                <a:spcPts val="0"/>
              </a:spcAft>
              <a:buNone/>
            </a:pPr>
            <a:r>
              <a:rPr lang="en-US" b="1" dirty="0">
                <a:latin typeface="Consolas" panose="020B0609020204030204" pitchFamily="49" charset="0"/>
              </a:rPr>
              <a:t>processor</a:t>
            </a:r>
            <a:r>
              <a:rPr lang="en-US" dirty="0">
                <a:latin typeface="Consolas" panose="020B0609020204030204" pitchFamily="49" charset="0"/>
              </a:rPr>
              <a:t> {</a:t>
            </a:r>
          </a:p>
          <a:p>
            <a:pPr marL="0" indent="0">
              <a:lnSpc>
                <a:spcPct val="100000"/>
              </a:lnSpc>
              <a:spcBef>
                <a:spcPts val="0"/>
              </a:spcBef>
              <a:spcAft>
                <a:spcPts val="0"/>
              </a:spcAft>
              <a:buNone/>
            </a:pPr>
            <a:r>
              <a:rPr lang="en-US" dirty="0">
                <a:latin typeface="Consolas" panose="020B0609020204030204" pitchFamily="49" charset="0"/>
              </a:rPr>
              <a:t>    </a:t>
            </a:r>
            <a:r>
              <a:rPr lang="en-US" b="1" dirty="0">
                <a:latin typeface="Consolas" panose="020B0609020204030204" pitchFamily="49" charset="0"/>
              </a:rPr>
              <a:t>name</a:t>
            </a: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processor_name</a:t>
            </a:r>
            <a:r>
              <a:rPr lang="en-US" i="1" dirty="0">
                <a:latin typeface="Consolas" panose="020B0609020204030204" pitchFamily="49" charset="0"/>
              </a:rPr>
              <a:t>&gt;</a:t>
            </a:r>
          </a:p>
          <a:p>
            <a:pPr marL="0" indent="0">
              <a:lnSpc>
                <a:spcPct val="100000"/>
              </a:lnSpc>
              <a:spcBef>
                <a:spcPts val="0"/>
              </a:spcBef>
              <a:spcAft>
                <a:spcPts val="0"/>
              </a:spcAft>
              <a:buNone/>
            </a:pPr>
            <a:r>
              <a:rPr lang="en-US" dirty="0">
                <a:latin typeface="Consolas" panose="020B0609020204030204" pitchFamily="49" charset="0"/>
              </a:rPr>
              <a:t>    </a:t>
            </a:r>
            <a:r>
              <a:rPr lang="en-US" b="1" dirty="0">
                <a:latin typeface="Consolas" panose="020B0609020204030204" pitchFamily="49" charset="0"/>
              </a:rPr>
              <a:t>abstraction</a:t>
            </a: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abstraction_type</a:t>
            </a:r>
            <a:r>
              <a:rPr lang="en-US" i="1" dirty="0">
                <a:latin typeface="Consolas" panose="020B0609020204030204" pitchFamily="49" charset="0"/>
              </a:rPr>
              <a:t>&gt;</a:t>
            </a:r>
          </a:p>
          <a:p>
            <a:pPr marL="0" indent="0">
              <a:lnSpc>
                <a:spcPct val="100000"/>
              </a:lnSpc>
              <a:spcBef>
                <a:spcPts val="0"/>
              </a:spcBef>
              <a:spcAft>
                <a:spcPts val="0"/>
              </a:spcAft>
              <a:buNone/>
            </a:pP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bfm_info</a:t>
            </a:r>
            <a:r>
              <a:rPr lang="en-US" i="1" dirty="0">
                <a:latin typeface="Consolas" panose="020B0609020204030204" pitchFamily="49" charset="0"/>
              </a:rPr>
              <a:t>&gt;</a:t>
            </a:r>
            <a:r>
              <a:rPr lang="en-US" dirty="0">
                <a:latin typeface="Consolas" panose="020B0609020204030204" pitchFamily="49" charset="0"/>
              </a:rPr>
              <a:t>]</a:t>
            </a:r>
          </a:p>
          <a:p>
            <a:pPr marL="0" indent="0">
              <a:lnSpc>
                <a:spcPct val="100000"/>
              </a:lnSpc>
              <a:spcBef>
                <a:spcPts val="0"/>
              </a:spcBef>
              <a:spcAft>
                <a:spcPts val="0"/>
              </a:spcAft>
              <a:buNone/>
            </a:pPr>
            <a:r>
              <a:rPr lang="en-US" dirty="0">
                <a:latin typeface="Consolas" panose="020B0609020204030204" pitchFamily="49" charset="0"/>
              </a:rPr>
              <a:t>    [</a:t>
            </a:r>
            <a:r>
              <a:rPr lang="en-US" i="1" dirty="0">
                <a:latin typeface="Consolas" panose="020B0609020204030204" pitchFamily="49" charset="0"/>
              </a:rPr>
              <a:t>&lt;</a:t>
            </a:r>
            <a:r>
              <a:rPr lang="en-US" i="1" dirty="0" err="1">
                <a:latin typeface="Consolas" panose="020B0609020204030204" pitchFamily="49" charset="0"/>
              </a:rPr>
              <a:t>image_info</a:t>
            </a:r>
            <a:r>
              <a:rPr lang="en-US" i="1" dirty="0">
                <a:latin typeface="Consolas" panose="020B0609020204030204" pitchFamily="49" charset="0"/>
              </a:rPr>
              <a:t>&gt;</a:t>
            </a:r>
            <a:r>
              <a:rPr lang="en-US" dirty="0">
                <a:latin typeface="Consolas" panose="020B0609020204030204" pitchFamily="49" charset="0"/>
              </a:rPr>
              <a:t>]</a:t>
            </a:r>
          </a:p>
          <a:p>
            <a:pPr marL="0" indent="0">
              <a:lnSpc>
                <a:spcPct val="100000"/>
              </a:lnSpc>
              <a:spcBef>
                <a:spcPts val="0"/>
              </a:spcBef>
              <a:spcAft>
                <a:spcPts val="0"/>
              </a:spcAft>
              <a:buNone/>
            </a:pPr>
            <a:r>
              <a:rPr lang="en-US" i="1" dirty="0">
                <a:latin typeface="Consolas" panose="020B0609020204030204" pitchFamily="49" charset="0"/>
              </a:rPr>
              <a:t>    &lt;</a:t>
            </a:r>
            <a:r>
              <a:rPr lang="en-US" i="1" dirty="0" err="1">
                <a:latin typeface="Consolas" panose="020B0609020204030204" pitchFamily="49" charset="0"/>
              </a:rPr>
              <a:t>cores_section</a:t>
            </a:r>
            <a:r>
              <a:rPr lang="en-US" i="1" dirty="0">
                <a:latin typeface="Consolas" panose="020B0609020204030204" pitchFamily="49" charset="0"/>
              </a:rPr>
              <a:t>&gt;</a:t>
            </a:r>
          </a:p>
          <a:p>
            <a:pPr marL="0" indent="0">
              <a:lnSpc>
                <a:spcPct val="100000"/>
              </a:lnSpc>
              <a:spcBef>
                <a:spcPts val="0"/>
              </a:spcBef>
              <a:spcAft>
                <a:spcPts val="0"/>
              </a:spcAft>
              <a:buNone/>
            </a:pPr>
            <a:r>
              <a:rPr lang="en-US" dirty="0">
                <a:latin typeface="Consolas" panose="020B0609020204030204" pitchFamily="49" charset="0"/>
              </a:rPr>
              <a:t>}</a:t>
            </a:r>
          </a:p>
          <a:p>
            <a:pPr marL="0" indent="0">
              <a:lnSpc>
                <a:spcPct val="100000"/>
              </a:lnSpc>
              <a:spcBef>
                <a:spcPts val="0"/>
              </a:spcBef>
              <a:spcAft>
                <a:spcPts val="0"/>
              </a:spcAft>
              <a:buNone/>
            </a:pPr>
            <a:endParaRPr lang="en-US" dirty="0">
              <a:latin typeface="Consolas" panose="020B0609020204030204" pitchFamily="49" charset="0"/>
            </a:endParaRPr>
          </a:p>
        </p:txBody>
      </p:sp>
      <p:sp>
        <p:nvSpPr>
          <p:cNvPr id="26" name="Callout: Line 25">
            <a:extLst>
              <a:ext uri="{FF2B5EF4-FFF2-40B4-BE49-F238E27FC236}">
                <a16:creationId xmlns:a16="http://schemas.microsoft.com/office/drawing/2014/main" id="{2EEFDC9E-FB92-44A9-9D9A-259BD156D07F}"/>
              </a:ext>
            </a:extLst>
          </p:cNvPr>
          <p:cNvSpPr/>
          <p:nvPr/>
        </p:nvSpPr>
        <p:spPr>
          <a:xfrm>
            <a:off x="483543" y="1423159"/>
            <a:ext cx="5090816" cy="903034"/>
          </a:xfrm>
          <a:prstGeom prst="borderCallout1">
            <a:avLst>
              <a:gd name="adj1" fmla="val 48324"/>
              <a:gd name="adj2" fmla="val 100083"/>
              <a:gd name="adj3" fmla="val 91776"/>
              <a:gd name="adj4" fmla="val 126257"/>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Name for display in GUI and use in TCL commands</a:t>
            </a:r>
          </a:p>
        </p:txBody>
      </p:sp>
      <p:sp>
        <p:nvSpPr>
          <p:cNvPr id="27" name="Callout: Line 26">
            <a:extLst>
              <a:ext uri="{FF2B5EF4-FFF2-40B4-BE49-F238E27FC236}">
                <a16:creationId xmlns:a16="http://schemas.microsoft.com/office/drawing/2014/main" id="{9DDC9346-E175-45FF-940C-1830A062C263}"/>
              </a:ext>
            </a:extLst>
          </p:cNvPr>
          <p:cNvSpPr/>
          <p:nvPr/>
        </p:nvSpPr>
        <p:spPr>
          <a:xfrm>
            <a:off x="483543" y="2525964"/>
            <a:ext cx="5090816" cy="745069"/>
          </a:xfrm>
          <a:prstGeom prst="borderCallout1">
            <a:avLst>
              <a:gd name="adj1" fmla="val 48324"/>
              <a:gd name="adj2" fmla="val 100083"/>
              <a:gd name="adj3" fmla="val 390"/>
              <a:gd name="adj4" fmla="val 126257"/>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Either virtual or RTL</a:t>
            </a:r>
          </a:p>
        </p:txBody>
      </p:sp>
      <p:sp>
        <p:nvSpPr>
          <p:cNvPr id="28" name="Callout: Line 27">
            <a:extLst>
              <a:ext uri="{FF2B5EF4-FFF2-40B4-BE49-F238E27FC236}">
                <a16:creationId xmlns:a16="http://schemas.microsoft.com/office/drawing/2014/main" id="{F89B901E-AF50-440D-9493-DEEC8590BB97}"/>
              </a:ext>
            </a:extLst>
          </p:cNvPr>
          <p:cNvSpPr/>
          <p:nvPr/>
        </p:nvSpPr>
        <p:spPr>
          <a:xfrm>
            <a:off x="483543" y="3465402"/>
            <a:ext cx="5090816" cy="745069"/>
          </a:xfrm>
          <a:prstGeom prst="borderCallout1">
            <a:avLst>
              <a:gd name="adj1" fmla="val 48324"/>
              <a:gd name="adj2" fmla="val 100083"/>
              <a:gd name="adj3" fmla="val -87471"/>
              <a:gd name="adj4" fmla="val 126461"/>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Specifies the BFM that can be used for debugger queries</a:t>
            </a:r>
          </a:p>
        </p:txBody>
      </p:sp>
      <p:sp>
        <p:nvSpPr>
          <p:cNvPr id="29" name="Callout: Line 28">
            <a:extLst>
              <a:ext uri="{FF2B5EF4-FFF2-40B4-BE49-F238E27FC236}">
                <a16:creationId xmlns:a16="http://schemas.microsoft.com/office/drawing/2014/main" id="{A3E8D92E-27CA-4BB7-AA8D-89752E7302E9}"/>
              </a:ext>
            </a:extLst>
          </p:cNvPr>
          <p:cNvSpPr/>
          <p:nvPr/>
        </p:nvSpPr>
        <p:spPr>
          <a:xfrm>
            <a:off x="483543" y="4404840"/>
            <a:ext cx="5090816" cy="745068"/>
          </a:xfrm>
          <a:prstGeom prst="borderCallout1">
            <a:avLst>
              <a:gd name="adj1" fmla="val 48324"/>
              <a:gd name="adj2" fmla="val 100083"/>
              <a:gd name="adj3" fmla="val -168359"/>
              <a:gd name="adj4" fmla="val 126666"/>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Path to images to load, loading mechanism, path to symbol info, source code, etc.</a:t>
            </a:r>
          </a:p>
        </p:txBody>
      </p:sp>
      <p:sp>
        <p:nvSpPr>
          <p:cNvPr id="30" name="Callout: Line 29">
            <a:extLst>
              <a:ext uri="{FF2B5EF4-FFF2-40B4-BE49-F238E27FC236}">
                <a16:creationId xmlns:a16="http://schemas.microsoft.com/office/drawing/2014/main" id="{D14188FD-D176-4BF4-AB8C-2A21ACC6EA09}"/>
              </a:ext>
            </a:extLst>
          </p:cNvPr>
          <p:cNvSpPr/>
          <p:nvPr/>
        </p:nvSpPr>
        <p:spPr>
          <a:xfrm>
            <a:off x="483543" y="5344277"/>
            <a:ext cx="5090816" cy="745068"/>
          </a:xfrm>
          <a:prstGeom prst="borderCallout1">
            <a:avLst>
              <a:gd name="adj1" fmla="val 48324"/>
              <a:gd name="adj2" fmla="val 100083"/>
              <a:gd name="adj3" fmla="val -250642"/>
              <a:gd name="adj4" fmla="val 126462"/>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Provides information about names and number of cores within processor</a:t>
            </a:r>
          </a:p>
        </p:txBody>
      </p:sp>
    </p:spTree>
    <p:extLst>
      <p:ext uri="{BB962C8B-B14F-4D97-AF65-F5344CB8AC3E}">
        <p14:creationId xmlns:p14="http://schemas.microsoft.com/office/powerpoint/2010/main" val="2922545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0AED7-FE00-480D-A3BD-0898DFB94DB3}"/>
              </a:ext>
            </a:extLst>
          </p:cNvPr>
          <p:cNvSpPr>
            <a:spLocks noGrp="1"/>
          </p:cNvSpPr>
          <p:nvPr>
            <p:ph type="title"/>
          </p:nvPr>
        </p:nvSpPr>
        <p:spPr/>
        <p:txBody>
          <a:bodyPr/>
          <a:lstStyle/>
          <a:p>
            <a:r>
              <a:rPr lang="en-US">
                <a:latin typeface="Arial"/>
                <a:cs typeface="Arial"/>
              </a:rPr>
              <a:t>Embedded Software Debug Features and Flows</a:t>
            </a:r>
            <a:br>
              <a:rPr lang="en-US"/>
            </a:br>
            <a:endParaRPr lang="en-US"/>
          </a:p>
        </p:txBody>
      </p:sp>
      <p:graphicFrame>
        <p:nvGraphicFramePr>
          <p:cNvPr id="8" name="Table 7">
            <a:extLst>
              <a:ext uri="{FF2B5EF4-FFF2-40B4-BE49-F238E27FC236}">
                <a16:creationId xmlns:a16="http://schemas.microsoft.com/office/drawing/2014/main" id="{96FD2E27-EA0C-400F-BDA3-B62EF5BADE20}"/>
              </a:ext>
            </a:extLst>
          </p:cNvPr>
          <p:cNvGraphicFramePr>
            <a:graphicFrameLocks noGrp="1"/>
          </p:cNvGraphicFramePr>
          <p:nvPr/>
        </p:nvGraphicFramePr>
        <p:xfrm>
          <a:off x="446314" y="913759"/>
          <a:ext cx="8730484" cy="5688211"/>
        </p:xfrm>
        <a:graphic>
          <a:graphicData uri="http://schemas.openxmlformats.org/drawingml/2006/table">
            <a:tbl>
              <a:tblPr firstRow="1" bandRow="1">
                <a:tableStyleId>{6E25E649-3F16-4E02-A733-19D2CDBF48F0}</a:tableStyleId>
              </a:tblPr>
              <a:tblGrid>
                <a:gridCol w="8730484">
                  <a:extLst>
                    <a:ext uri="{9D8B030D-6E8A-4147-A177-3AD203B41FA5}">
                      <a16:colId xmlns:a16="http://schemas.microsoft.com/office/drawing/2014/main" val="3172781284"/>
                    </a:ext>
                  </a:extLst>
                </a:gridCol>
              </a:tblGrid>
              <a:tr h="261095">
                <a:tc>
                  <a:txBody>
                    <a:bodyPr/>
                    <a:lstStyle/>
                    <a:p>
                      <a:r>
                        <a:rPr lang="en-US" sz="1100" dirty="0"/>
                        <a:t>Flows and High Level Features</a:t>
                      </a:r>
                    </a:p>
                  </a:txBody>
                  <a:tcPr/>
                </a:tc>
                <a:extLst>
                  <a:ext uri="{0D108BD9-81ED-4DB2-BD59-A6C34878D82A}">
                    <a16:rowId xmlns:a16="http://schemas.microsoft.com/office/drawing/2014/main" val="3515105788"/>
                  </a:ext>
                </a:extLst>
              </a:tr>
              <a:tr h="185503">
                <a:tc>
                  <a:txBody>
                    <a:bodyPr/>
                    <a:lstStyle/>
                    <a:p>
                      <a:pPr lvl="0" algn="l">
                        <a:lnSpc>
                          <a:spcPct val="100000"/>
                        </a:lnSpc>
                        <a:spcBef>
                          <a:spcPts val="0"/>
                        </a:spcBef>
                        <a:spcAft>
                          <a:spcPts val="0"/>
                        </a:spcAft>
                        <a:buNone/>
                      </a:pPr>
                      <a:r>
                        <a:rPr lang="en-US" sz="900" b="1" i="0" u="none" strike="noStrike" noProof="0" dirty="0">
                          <a:latin typeface="+mj-lt"/>
                        </a:rPr>
                        <a:t>Native Interactive embedded software debug on virtual cores</a:t>
                      </a:r>
                      <a:r>
                        <a:rPr lang="en-US" sz="900" b="0" i="0" u="none" strike="noStrike" noProof="0" dirty="0">
                          <a:latin typeface="+mj-lt"/>
                        </a:rPr>
                        <a:t>: Symbolic debugging for debug-built (-g) images and disassembly debugging for all images. Debug bare metal programs, 32-bit and 64-bit Linux including kernel modules and Android. Will extend to Linux applications in the future. Supported for ARM virtual cores (</a:t>
                      </a:r>
                      <a:r>
                        <a:rPr lang="en-US" sz="900" b="0" i="0" u="none" strike="noStrike" noProof="0" dirty="0" err="1">
                          <a:latin typeface="+mj-lt"/>
                        </a:rPr>
                        <a:t>SystemC</a:t>
                      </a:r>
                      <a:r>
                        <a:rPr lang="en-US" sz="900" b="0" i="0" u="none" strike="noStrike" noProof="0" dirty="0">
                          <a:latin typeface="+mj-lt"/>
                        </a:rPr>
                        <a:t>).  Support for other cores coming in future releases.</a:t>
                      </a:r>
                      <a:endParaRPr lang="en-US" sz="900" b="0" dirty="0">
                        <a:latin typeface="+mj-lt"/>
                      </a:endParaRPr>
                    </a:p>
                  </a:txBody>
                  <a:tcPr/>
                </a:tc>
                <a:extLst>
                  <a:ext uri="{0D108BD9-81ED-4DB2-BD59-A6C34878D82A}">
                    <a16:rowId xmlns:a16="http://schemas.microsoft.com/office/drawing/2014/main" val="3008991030"/>
                  </a:ext>
                </a:extLst>
              </a:tr>
              <a:tr h="185503">
                <a:tc>
                  <a:txBody>
                    <a:bodyPr/>
                    <a:lstStyle/>
                    <a:p>
                      <a:pPr marL="0" indent="0">
                        <a:buFont typeface="Arial" panose="020B0604020202020204" pitchFamily="34" charset="0"/>
                        <a:buNone/>
                      </a:pPr>
                      <a:r>
                        <a:rPr lang="en-US" sz="900" b="1">
                          <a:latin typeface="+mj-lt"/>
                        </a:rPr>
                        <a:t>Native Interactive embedded software debug on RTL cores: </a:t>
                      </a:r>
                      <a:r>
                        <a:rPr lang="en-US" sz="900" b="0">
                          <a:latin typeface="+mj-lt"/>
                        </a:rPr>
                        <a:t>With support</a:t>
                      </a:r>
                      <a:r>
                        <a:rPr lang="en-US" sz="900" b="0" i="0" u="none" strike="noStrike" noProof="0">
                          <a:latin typeface="+mj-lt"/>
                        </a:rPr>
                        <a:t> for debug on ARM v9-a, v8-a, v7-m RTL cores (</a:t>
                      </a:r>
                      <a:r>
                        <a:rPr lang="en-US" sz="900" b="0" i="0" u="none" strike="noStrike" noProof="0" err="1">
                          <a:latin typeface="+mj-lt"/>
                        </a:rPr>
                        <a:t>Xcelium</a:t>
                      </a:r>
                      <a:r>
                        <a:rPr lang="en-US" sz="900" b="0" i="0" u="none" strike="noStrike" noProof="0">
                          <a:latin typeface="+mj-lt"/>
                        </a:rPr>
                        <a:t> simulation, Palladium, Protium).  More ARM architectures and cores coming in future releases.</a:t>
                      </a:r>
                      <a:endParaRPr lang="en-US" sz="900" b="0">
                        <a:latin typeface="+mj-lt"/>
                      </a:endParaRPr>
                    </a:p>
                  </a:txBody>
                  <a:tcPr/>
                </a:tc>
                <a:extLst>
                  <a:ext uri="{0D108BD9-81ED-4DB2-BD59-A6C34878D82A}">
                    <a16:rowId xmlns:a16="http://schemas.microsoft.com/office/drawing/2014/main" val="1470904224"/>
                  </a:ext>
                </a:extLst>
              </a:tr>
              <a:tr h="185503">
                <a:tc>
                  <a:txBody>
                    <a:bodyPr/>
                    <a:lstStyle/>
                    <a:p>
                      <a:pPr marL="0" indent="0">
                        <a:buFont typeface="Arial" panose="020B0604020202020204" pitchFamily="34" charset="0"/>
                        <a:buNone/>
                      </a:pPr>
                      <a:r>
                        <a:rPr lang="en-US" sz="900" b="1">
                          <a:latin typeface="+mj-lt"/>
                        </a:rPr>
                        <a:t>Multi-core and multi-process software debugging in same design.</a:t>
                      </a:r>
                      <a:endParaRPr lang="en-US" sz="900">
                        <a:latin typeface="+mj-lt"/>
                      </a:endParaRPr>
                    </a:p>
                  </a:txBody>
                  <a:tcPr/>
                </a:tc>
                <a:extLst>
                  <a:ext uri="{0D108BD9-81ED-4DB2-BD59-A6C34878D82A}">
                    <a16:rowId xmlns:a16="http://schemas.microsoft.com/office/drawing/2014/main" val="3294223083"/>
                  </a:ext>
                </a:extLst>
              </a:tr>
              <a:tr h="185503">
                <a:tc>
                  <a:txBody>
                    <a:bodyPr/>
                    <a:lstStyle/>
                    <a:p>
                      <a:pPr marL="0" indent="0">
                        <a:buFont typeface="Arial" panose="020B0604020202020204" pitchFamily="34" charset="0"/>
                        <a:buNone/>
                      </a:pPr>
                      <a:r>
                        <a:rPr lang="en-US" sz="900">
                          <a:latin typeface="+mj-lt"/>
                        </a:rPr>
                        <a:t>RTL Register and Memory Access at Software Breakpoints </a:t>
                      </a:r>
                    </a:p>
                  </a:txBody>
                  <a:tcPr/>
                </a:tc>
                <a:extLst>
                  <a:ext uri="{0D108BD9-81ED-4DB2-BD59-A6C34878D82A}">
                    <a16:rowId xmlns:a16="http://schemas.microsoft.com/office/drawing/2014/main" val="193107220"/>
                  </a:ext>
                </a:extLst>
              </a:tr>
              <a:tr h="185503">
                <a:tc>
                  <a:txBody>
                    <a:bodyPr/>
                    <a:lstStyle/>
                    <a:p>
                      <a:pPr lvl="0" algn="l">
                        <a:lnSpc>
                          <a:spcPct val="100000"/>
                        </a:lnSpc>
                        <a:spcBef>
                          <a:spcPts val="0"/>
                        </a:spcBef>
                        <a:spcAft>
                          <a:spcPts val="0"/>
                        </a:spcAft>
                        <a:buNone/>
                      </a:pPr>
                      <a:r>
                        <a:rPr lang="en-US" sz="900" b="0">
                          <a:latin typeface="+mj-lt"/>
                        </a:rPr>
                        <a:t>Synchronized Debug on Virtual and RTL cores</a:t>
                      </a:r>
                    </a:p>
                  </a:txBody>
                  <a:tcPr/>
                </a:tc>
                <a:extLst>
                  <a:ext uri="{0D108BD9-81ED-4DB2-BD59-A6C34878D82A}">
                    <a16:rowId xmlns:a16="http://schemas.microsoft.com/office/drawing/2014/main" val="2544923708"/>
                  </a:ext>
                </a:extLst>
              </a:tr>
              <a:tr h="185503">
                <a:tc>
                  <a:txBody>
                    <a:bodyPr/>
                    <a:lstStyle/>
                    <a:p>
                      <a:pPr lvl="0" algn="l">
                        <a:lnSpc>
                          <a:spcPct val="100000"/>
                        </a:lnSpc>
                        <a:spcBef>
                          <a:spcPts val="0"/>
                        </a:spcBef>
                        <a:spcAft>
                          <a:spcPts val="0"/>
                        </a:spcAft>
                        <a:buNone/>
                      </a:pPr>
                      <a:r>
                        <a:rPr lang="en-US" sz="900" b="0">
                          <a:latin typeface="+mj-lt"/>
                        </a:rPr>
                        <a:t>Integrated Software Debug and Signal Level scripting for automation of Hardware and Software tests</a:t>
                      </a:r>
                    </a:p>
                  </a:txBody>
                  <a:tcPr/>
                </a:tc>
                <a:extLst>
                  <a:ext uri="{0D108BD9-81ED-4DB2-BD59-A6C34878D82A}">
                    <a16:rowId xmlns:a16="http://schemas.microsoft.com/office/drawing/2014/main" val="2830325587"/>
                  </a:ext>
                </a:extLst>
              </a:tr>
              <a:tr h="185503">
                <a:tc>
                  <a:txBody>
                    <a:bodyPr/>
                    <a:lstStyle/>
                    <a:p>
                      <a:pPr lvl="0" algn="l">
                        <a:lnSpc>
                          <a:spcPct val="100000"/>
                        </a:lnSpc>
                        <a:spcBef>
                          <a:spcPts val="0"/>
                        </a:spcBef>
                        <a:spcAft>
                          <a:spcPts val="0"/>
                        </a:spcAft>
                        <a:buNone/>
                      </a:pPr>
                      <a:r>
                        <a:rPr lang="en-US" sz="900" b="1" dirty="0">
                          <a:latin typeface="+mj-lt"/>
                        </a:rPr>
                        <a:t>Full-featured Software Debug GUI based on Eclipse CDT </a:t>
                      </a:r>
                      <a:r>
                        <a:rPr lang="en-US" sz="900" b="0" dirty="0">
                          <a:latin typeface="+mj-lt"/>
                        </a:rPr>
                        <a:t>including Helium-customized views for:</a:t>
                      </a:r>
                    </a:p>
                  </a:txBody>
                  <a:tcPr/>
                </a:tc>
                <a:extLst>
                  <a:ext uri="{0D108BD9-81ED-4DB2-BD59-A6C34878D82A}">
                    <a16:rowId xmlns:a16="http://schemas.microsoft.com/office/drawing/2014/main" val="1534537745"/>
                  </a:ext>
                </a:extLst>
              </a:tr>
              <a:tr h="21169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dk1"/>
                          </a:solidFill>
                          <a:latin typeface="+mj-lt"/>
                          <a:ea typeface="+mn-ea"/>
                          <a:cs typeface="+mn-cs"/>
                        </a:rPr>
                        <a:t>  Processor/Core Selection and Stack Frame Management in </a:t>
                      </a:r>
                      <a:r>
                        <a:rPr lang="en-US" sz="900" b="1" kern="1200">
                          <a:solidFill>
                            <a:schemeClr val="dk1"/>
                          </a:solidFill>
                          <a:latin typeface="+mj-lt"/>
                          <a:ea typeface="+mn-ea"/>
                          <a:cs typeface="+mn-cs"/>
                        </a:rPr>
                        <a:t>Debug View.</a:t>
                      </a:r>
                    </a:p>
                  </a:txBody>
                  <a:tcPr/>
                </a:tc>
                <a:extLst>
                  <a:ext uri="{0D108BD9-81ED-4DB2-BD59-A6C34878D82A}">
                    <a16:rowId xmlns:a16="http://schemas.microsoft.com/office/drawing/2014/main" val="476111038"/>
                  </a:ext>
                </a:extLst>
              </a:tr>
              <a:tr h="21169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mj-lt"/>
                        </a:rPr>
                        <a:t>  Examining core registers for both virtual and RTL cores in dedicated </a:t>
                      </a:r>
                      <a:r>
                        <a:rPr lang="en-US" sz="900" b="1">
                          <a:latin typeface="+mj-lt"/>
                        </a:rPr>
                        <a:t>Register View.</a:t>
                      </a:r>
                    </a:p>
                  </a:txBody>
                  <a:tcPr/>
                </a:tc>
                <a:extLst>
                  <a:ext uri="{0D108BD9-81ED-4DB2-BD59-A6C34878D82A}">
                    <a16:rowId xmlns:a16="http://schemas.microsoft.com/office/drawing/2014/main" val="1949289629"/>
                  </a:ext>
                </a:extLst>
              </a:tr>
              <a:tr h="21169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mj-lt"/>
                        </a:rPr>
                        <a:t>  Viewing source code disassembly with ability to show side-by-side with source, instruction step or source step, set breakpoints in </a:t>
                      </a:r>
                      <a:r>
                        <a:rPr lang="en-US" sz="900" b="1">
                          <a:latin typeface="+mj-lt"/>
                        </a:rPr>
                        <a:t>Disassembly View.</a:t>
                      </a:r>
                    </a:p>
                  </a:txBody>
                  <a:tcPr/>
                </a:tc>
                <a:extLst>
                  <a:ext uri="{0D108BD9-81ED-4DB2-BD59-A6C34878D82A}">
                    <a16:rowId xmlns:a16="http://schemas.microsoft.com/office/drawing/2014/main" val="4235163721"/>
                  </a:ext>
                </a:extLst>
              </a:tr>
              <a:tr h="190369">
                <a:tc>
                  <a:txBody>
                    <a:bodyPr/>
                    <a:lstStyle/>
                    <a:p>
                      <a:pPr marL="0" lvl="0" indent="0" algn="l">
                        <a:buFont typeface="Arial" panose="020B0604020202020204" pitchFamily="34" charset="0"/>
                        <a:buNone/>
                      </a:pPr>
                      <a:r>
                        <a:rPr lang="en-US" sz="900">
                          <a:latin typeface="+mj-lt"/>
                        </a:rPr>
                        <a:t>  Source code editing with powerful C/C++-aware </a:t>
                      </a:r>
                      <a:r>
                        <a:rPr lang="en-US" sz="900" b="1">
                          <a:latin typeface="+mj-lt"/>
                        </a:rPr>
                        <a:t>Source Code View</a:t>
                      </a:r>
                      <a:r>
                        <a:rPr lang="en-US" sz="900">
                          <a:latin typeface="+mj-lt"/>
                        </a:rPr>
                        <a:t>. </a:t>
                      </a:r>
                      <a:r>
                        <a:rPr lang="en-US" sz="900" b="1">
                          <a:latin typeface="+mj-lt"/>
                        </a:rPr>
                        <a:t>Outline View </a:t>
                      </a:r>
                      <a:r>
                        <a:rPr lang="en-US" sz="900">
                          <a:latin typeface="+mj-lt"/>
                        </a:rPr>
                        <a:t>for syntax-based navigation.</a:t>
                      </a:r>
                    </a:p>
                  </a:txBody>
                  <a:tcPr/>
                </a:tc>
                <a:extLst>
                  <a:ext uri="{0D108BD9-81ED-4DB2-BD59-A6C34878D82A}">
                    <a16:rowId xmlns:a16="http://schemas.microsoft.com/office/drawing/2014/main" val="4210005585"/>
                  </a:ext>
                </a:extLst>
              </a:tr>
              <a:tr h="271100">
                <a:tc>
                  <a:txBody>
                    <a:bodyPr/>
                    <a:lstStyle/>
                    <a:p>
                      <a:pPr marL="0" lvl="0" indent="0" algn="l">
                        <a:buFont typeface="Arial" panose="020B0604020202020204" pitchFamily="34" charset="0"/>
                        <a:buNone/>
                      </a:pPr>
                      <a:r>
                        <a:rPr lang="en-US" sz="900">
                          <a:latin typeface="+mj-lt"/>
                        </a:rPr>
                        <a:t>  Viewing local variables and parameters in </a:t>
                      </a:r>
                      <a:r>
                        <a:rPr lang="en-US" sz="900" b="1">
                          <a:latin typeface="+mj-lt"/>
                        </a:rPr>
                        <a:t>Variables View </a:t>
                      </a:r>
                      <a:r>
                        <a:rPr lang="en-US" sz="900">
                          <a:latin typeface="+mj-lt"/>
                        </a:rPr>
                        <a:t>and other variables and expressions in </a:t>
                      </a:r>
                      <a:r>
                        <a:rPr lang="en-US" sz="900" b="1">
                          <a:latin typeface="+mj-lt"/>
                        </a:rPr>
                        <a:t>Expressions View.</a:t>
                      </a:r>
                    </a:p>
                  </a:txBody>
                  <a:tcPr/>
                </a:tc>
                <a:extLst>
                  <a:ext uri="{0D108BD9-81ED-4DB2-BD59-A6C34878D82A}">
                    <a16:rowId xmlns:a16="http://schemas.microsoft.com/office/drawing/2014/main" val="1795155055"/>
                  </a:ext>
                </a:extLst>
              </a:tr>
              <a:tr h="222375">
                <a:tc>
                  <a:txBody>
                    <a:bodyPr/>
                    <a:lstStyle/>
                    <a:p>
                      <a:pPr marL="0" lvl="0" indent="0" algn="l">
                        <a:buFont typeface="Arial" panose="020B0604020202020204" pitchFamily="34" charset="0"/>
                        <a:buNone/>
                      </a:pPr>
                      <a:r>
                        <a:rPr lang="en-US" sz="900" dirty="0">
                          <a:latin typeface="+mj-lt"/>
                        </a:rPr>
                        <a:t>  Debugger access to the memory of virtual and RTL models. View and change memory values in configurable </a:t>
                      </a:r>
                      <a:r>
                        <a:rPr lang="en-US" sz="900" b="1" dirty="0">
                          <a:latin typeface="+mj-lt"/>
                        </a:rPr>
                        <a:t>Memory View</a:t>
                      </a:r>
                      <a:r>
                        <a:rPr lang="en-US" sz="900" dirty="0">
                          <a:latin typeface="+mj-lt"/>
                        </a:rPr>
                        <a:t>.</a:t>
                      </a:r>
                    </a:p>
                  </a:txBody>
                  <a:tcPr/>
                </a:tc>
                <a:extLst>
                  <a:ext uri="{0D108BD9-81ED-4DB2-BD59-A6C34878D82A}">
                    <a16:rowId xmlns:a16="http://schemas.microsoft.com/office/drawing/2014/main" val="721956694"/>
                  </a:ext>
                </a:extLst>
              </a:tr>
              <a:tr h="220134">
                <a:tc>
                  <a:txBody>
                    <a:bodyPr/>
                    <a:lstStyle/>
                    <a:p>
                      <a:pPr marL="0" lvl="0" indent="0" algn="l">
                        <a:buFont typeface="Arial" panose="020B0604020202020204" pitchFamily="34" charset="0"/>
                        <a:buNone/>
                      </a:pPr>
                      <a:r>
                        <a:rPr lang="en-US" sz="900">
                          <a:latin typeface="+mj-lt"/>
                        </a:rPr>
                        <a:t>  Browsing source files of images in </a:t>
                      </a:r>
                      <a:r>
                        <a:rPr lang="en-US" sz="900" b="1">
                          <a:latin typeface="+mj-lt"/>
                        </a:rPr>
                        <a:t>Helium</a:t>
                      </a:r>
                      <a:r>
                        <a:rPr lang="en-US" sz="900">
                          <a:latin typeface="+mj-lt"/>
                        </a:rPr>
                        <a:t> </a:t>
                      </a:r>
                      <a:r>
                        <a:rPr lang="en-US" sz="900" b="1">
                          <a:latin typeface="+mj-lt"/>
                        </a:rPr>
                        <a:t>Image Browser View</a:t>
                      </a:r>
                      <a:r>
                        <a:rPr lang="en-US" sz="900">
                          <a:latin typeface="+mj-lt"/>
                        </a:rPr>
                        <a:t>.</a:t>
                      </a:r>
                    </a:p>
                  </a:txBody>
                  <a:tcPr/>
                </a:tc>
                <a:extLst>
                  <a:ext uri="{0D108BD9-81ED-4DB2-BD59-A6C34878D82A}">
                    <a16:rowId xmlns:a16="http://schemas.microsoft.com/office/drawing/2014/main" val="3777671253"/>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mj-lt"/>
                        </a:rPr>
                        <a:t>  Examining parameters, registers, and ports of virtual components in </a:t>
                      </a:r>
                      <a:r>
                        <a:rPr lang="en-US" sz="900" b="1">
                          <a:latin typeface="+mj-lt"/>
                        </a:rPr>
                        <a:t>Helium System View.</a:t>
                      </a:r>
                    </a:p>
                  </a:txBody>
                  <a:tcPr/>
                </a:tc>
                <a:extLst>
                  <a:ext uri="{0D108BD9-81ED-4DB2-BD59-A6C34878D82A}">
                    <a16:rowId xmlns:a16="http://schemas.microsoft.com/office/drawing/2014/main" val="289965223"/>
                  </a:ext>
                </a:extLst>
              </a:tr>
              <a:tr h="26834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latin typeface="+mj-lt"/>
                        </a:rPr>
                        <a:t>  Breakpoint management, including process and core specific breakpoints, conditional breakpoints, hardware breakpoints, watchpoints, </a:t>
                      </a:r>
                      <a:r>
                        <a:rPr lang="en-US" sz="900" b="1">
                          <a:latin typeface="+mj-lt"/>
                        </a:rPr>
                        <a:t>Breakpoint View</a:t>
                      </a:r>
                      <a:r>
                        <a:rPr lang="en-US" sz="900">
                          <a:latin typeface="+mj-lt"/>
                        </a:rPr>
                        <a:t>.</a:t>
                      </a:r>
                    </a:p>
                  </a:txBody>
                  <a:tcPr/>
                </a:tc>
                <a:extLst>
                  <a:ext uri="{0D108BD9-81ED-4DB2-BD59-A6C34878D82A}">
                    <a16:rowId xmlns:a16="http://schemas.microsoft.com/office/drawing/2014/main" val="4219421723"/>
                  </a:ext>
                </a:extLst>
              </a:tr>
              <a:tr h="200067">
                <a:tc>
                  <a:txBody>
                    <a:bodyPr/>
                    <a:lstStyle/>
                    <a:p>
                      <a:pPr marL="0" lvl="0" indent="0" algn="l">
                        <a:buFont typeface="Arial" panose="020B0604020202020204" pitchFamily="34" charset="0"/>
                        <a:buNone/>
                      </a:pPr>
                      <a:r>
                        <a:rPr lang="en-US" sz="900">
                          <a:latin typeface="+mj-lt"/>
                        </a:rPr>
                        <a:t>  Issuing debug commands in </a:t>
                      </a:r>
                      <a:r>
                        <a:rPr lang="en-US" sz="900" b="1">
                          <a:latin typeface="+mj-lt"/>
                        </a:rPr>
                        <a:t>Interactive Console View </a:t>
                      </a:r>
                      <a:r>
                        <a:rPr lang="en-US" sz="900">
                          <a:latin typeface="+mj-lt"/>
                        </a:rPr>
                        <a:t>synchronized with GUI.</a:t>
                      </a:r>
                    </a:p>
                  </a:txBody>
                  <a:tcPr/>
                </a:tc>
                <a:extLst>
                  <a:ext uri="{0D108BD9-81ED-4DB2-BD59-A6C34878D82A}">
                    <a16:rowId xmlns:a16="http://schemas.microsoft.com/office/drawing/2014/main" val="3282964128"/>
                  </a:ext>
                </a:extLst>
              </a:tr>
              <a:tr h="200067">
                <a:tc>
                  <a:txBody>
                    <a:bodyPr/>
                    <a:lstStyle/>
                    <a:p>
                      <a:pPr marL="0" lvl="0" indent="0" algn="l">
                        <a:buFont typeface="Arial" panose="020B0604020202020204" pitchFamily="34" charset="0"/>
                        <a:buNone/>
                      </a:pPr>
                      <a:r>
                        <a:rPr lang="en-US" sz="900">
                          <a:latin typeface="+mj-lt"/>
                        </a:rPr>
                        <a:t>  Managing debug sessions, run-time options and configuring software images using debugger configuration files in </a:t>
                      </a:r>
                      <a:r>
                        <a:rPr lang="en-US" sz="900" b="1">
                          <a:latin typeface="+mj-lt"/>
                        </a:rPr>
                        <a:t>Images/Symbols View</a:t>
                      </a:r>
                      <a:r>
                        <a:rPr lang="en-US" sz="900">
                          <a:latin typeface="+mj-lt"/>
                        </a:rPr>
                        <a:t>.</a:t>
                      </a:r>
                    </a:p>
                  </a:txBody>
                  <a:tcPr/>
                </a:tc>
                <a:extLst>
                  <a:ext uri="{0D108BD9-81ED-4DB2-BD59-A6C34878D82A}">
                    <a16:rowId xmlns:a16="http://schemas.microsoft.com/office/drawing/2014/main" val="1045638567"/>
                  </a:ext>
                </a:extLst>
              </a:tr>
              <a:tr h="233728">
                <a:tc>
                  <a:txBody>
                    <a:bodyPr/>
                    <a:lstStyle/>
                    <a:p>
                      <a:pPr marL="0" indent="0">
                        <a:buFont typeface="Arial" panose="020B0604020202020204" pitchFamily="34" charset="0"/>
                        <a:buNone/>
                      </a:pPr>
                      <a:r>
                        <a:rPr lang="en-US" sz="900" b="1">
                          <a:latin typeface="+mj-lt"/>
                        </a:rPr>
                        <a:t>Embedded software debug scripting language integrated with RTL/SystemC scripting: </a:t>
                      </a:r>
                      <a:r>
                        <a:rPr lang="en-US" sz="900" b="0">
                          <a:latin typeface="+mj-lt"/>
                        </a:rPr>
                        <a:t>Includes scripting language with </a:t>
                      </a:r>
                      <a:r>
                        <a:rPr lang="en-US" sz="900" b="0" kern="1200">
                          <a:solidFill>
                            <a:schemeClr val="dk1"/>
                          </a:solidFill>
                          <a:latin typeface="+mn-lt"/>
                          <a:ea typeface="+mn-ea"/>
                          <a:cs typeface="+mn-cs"/>
                        </a:rPr>
                        <a:t>full suite of symbolic debug operations, </a:t>
                      </a:r>
                      <a:r>
                        <a:rPr lang="en-US" sz="900" b="0">
                          <a:latin typeface="+mj-lt"/>
                        </a:rPr>
                        <a:t>processor control and kernel module debug. </a:t>
                      </a:r>
                    </a:p>
                  </a:txBody>
                  <a:tcPr/>
                </a:tc>
                <a:extLst>
                  <a:ext uri="{0D108BD9-81ED-4DB2-BD59-A6C34878D82A}">
                    <a16:rowId xmlns:a16="http://schemas.microsoft.com/office/drawing/2014/main" val="3086024391"/>
                  </a:ext>
                </a:extLst>
              </a:tr>
              <a:tr h="452830">
                <a:tc>
                  <a:txBody>
                    <a:bodyPr/>
                    <a:lstStyle/>
                    <a:p>
                      <a:pPr marL="0" indent="0">
                        <a:buFont typeface="Arial" panose="020B0604020202020204" pitchFamily="34" charset="0"/>
                        <a:buNone/>
                      </a:pPr>
                      <a:r>
                        <a:rPr lang="en-US" sz="900" b="1" dirty="0">
                          <a:latin typeface="+mj-lt"/>
                        </a:rPr>
                        <a:t>Support for debugging Linux kernel modules: </a:t>
                      </a:r>
                      <a:r>
                        <a:rPr lang="en-US" sz="900" b="0" dirty="0">
                          <a:latin typeface="+mj-lt"/>
                        </a:rPr>
                        <a:t>Helium built-in knowledge of Linux internal data structures enable kernel debug</a:t>
                      </a:r>
                    </a:p>
                  </a:txBody>
                  <a:tcPr/>
                </a:tc>
                <a:extLst>
                  <a:ext uri="{0D108BD9-81ED-4DB2-BD59-A6C34878D82A}">
                    <a16:rowId xmlns:a16="http://schemas.microsoft.com/office/drawing/2014/main" val="2559605274"/>
                  </a:ext>
                </a:extLst>
              </a:tr>
            </a:tbl>
          </a:graphicData>
        </a:graphic>
      </p:graphicFrame>
    </p:spTree>
    <p:extLst>
      <p:ext uri="{BB962C8B-B14F-4D97-AF65-F5344CB8AC3E}">
        <p14:creationId xmlns:p14="http://schemas.microsoft.com/office/powerpoint/2010/main" val="594123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5FBC-799A-41CA-AF01-49594C5F1981}"/>
              </a:ext>
            </a:extLst>
          </p:cNvPr>
          <p:cNvSpPr>
            <a:spLocks noGrp="1"/>
          </p:cNvSpPr>
          <p:nvPr>
            <p:ph type="title"/>
          </p:nvPr>
        </p:nvSpPr>
        <p:spPr>
          <a:xfrm>
            <a:off x="289560" y="377191"/>
            <a:ext cx="11612880" cy="765500"/>
          </a:xfrm>
        </p:spPr>
        <p:txBody>
          <a:bodyPr>
            <a:normAutofit/>
          </a:bodyPr>
          <a:lstStyle/>
          <a:p>
            <a:r>
              <a:rPr lang="en-US" sz="3600" b="1" dirty="0"/>
              <a:t>Additional RTL processor related information</a:t>
            </a:r>
          </a:p>
        </p:txBody>
      </p:sp>
      <p:sp>
        <p:nvSpPr>
          <p:cNvPr id="4" name="Content Placeholder 3">
            <a:extLst>
              <a:ext uri="{FF2B5EF4-FFF2-40B4-BE49-F238E27FC236}">
                <a16:creationId xmlns:a16="http://schemas.microsoft.com/office/drawing/2014/main" id="{6670282A-2436-4BAC-993F-0BA733431ACF}"/>
              </a:ext>
            </a:extLst>
          </p:cNvPr>
          <p:cNvSpPr>
            <a:spLocks noGrp="1"/>
          </p:cNvSpPr>
          <p:nvPr>
            <p:ph sz="half" idx="2"/>
          </p:nvPr>
        </p:nvSpPr>
        <p:spPr>
          <a:xfrm>
            <a:off x="6217920" y="1524000"/>
            <a:ext cx="5090816" cy="4956809"/>
          </a:xfrm>
          <a:solidFill>
            <a:schemeClr val="bg1">
              <a:lumMod val="95000"/>
            </a:schemeClr>
          </a:solidFill>
          <a:ln>
            <a:solidFill>
              <a:schemeClr val="bg1">
                <a:lumMod val="50000"/>
              </a:schemeClr>
            </a:solidFill>
          </a:ln>
        </p:spPr>
        <p:txBody>
          <a:bodyPr lIns="180000"/>
          <a:lstStyle/>
          <a:p>
            <a:pPr marL="0" indent="0">
              <a:lnSpc>
                <a:spcPct val="100000"/>
              </a:lnSpc>
              <a:spcBef>
                <a:spcPts val="0"/>
              </a:spcBef>
              <a:spcAft>
                <a:spcPts val="0"/>
              </a:spcAft>
              <a:buNone/>
            </a:pPr>
            <a:r>
              <a:rPr lang="en-US" i="1">
                <a:latin typeface="Consolas" panose="020B0609020204030204" pitchFamily="49" charset="0"/>
              </a:rPr>
              <a:t>&lt;</a:t>
            </a:r>
            <a:r>
              <a:rPr lang="en-US" i="1" err="1">
                <a:latin typeface="Consolas" panose="020B0609020204030204" pitchFamily="49" charset="0"/>
              </a:rPr>
              <a:t>bfm_info</a:t>
            </a:r>
            <a:r>
              <a:rPr lang="en-US" i="1">
                <a:latin typeface="Consolas" panose="020B0609020204030204" pitchFamily="49" charset="0"/>
              </a:rPr>
              <a:t>&gt;</a:t>
            </a:r>
            <a:r>
              <a:rPr lang="en-US">
                <a:latin typeface="Consolas" panose="020B0609020204030204" pitchFamily="49" charset="0"/>
              </a:rPr>
              <a:t> ::=</a:t>
            </a:r>
          </a:p>
          <a:p>
            <a:pPr marL="0" indent="0">
              <a:lnSpc>
                <a:spcPct val="100000"/>
              </a:lnSpc>
              <a:spcBef>
                <a:spcPts val="0"/>
              </a:spcBef>
              <a:spcAft>
                <a:spcPts val="0"/>
              </a:spcAft>
              <a:buNone/>
            </a:pPr>
            <a:r>
              <a:rPr lang="en-US" b="1" err="1">
                <a:latin typeface="Consolas" panose="020B0609020204030204" pitchFamily="49" charset="0"/>
              </a:rPr>
              <a:t>bfm</a:t>
            </a:r>
            <a:r>
              <a:rPr lang="en-US">
                <a:latin typeface="Consolas" panose="020B0609020204030204" pitchFamily="49" charset="0"/>
              </a:rPr>
              <a:t> {</a:t>
            </a:r>
          </a:p>
          <a:p>
            <a:pPr marL="0" indent="0">
              <a:lnSpc>
                <a:spcPct val="100000"/>
              </a:lnSpc>
              <a:spcBef>
                <a:spcPts val="0"/>
              </a:spcBef>
              <a:spcAft>
                <a:spcPts val="0"/>
              </a:spcAft>
              <a:buNone/>
            </a:pPr>
            <a:r>
              <a:rPr lang="en-US">
                <a:latin typeface="Consolas" panose="020B0609020204030204" pitchFamily="49" charset="0"/>
              </a:rPr>
              <a:t>    </a:t>
            </a:r>
            <a:r>
              <a:rPr lang="en-US" b="1">
                <a:latin typeface="Consolas" panose="020B0609020204030204" pitchFamily="49" charset="0"/>
              </a:rPr>
              <a:t>path</a:t>
            </a:r>
            <a:r>
              <a:rPr lang="en-US">
                <a:latin typeface="Consolas" panose="020B0609020204030204" pitchFamily="49" charset="0"/>
              </a:rPr>
              <a:t> </a:t>
            </a:r>
            <a:r>
              <a:rPr lang="en-US" i="1">
                <a:latin typeface="Consolas" panose="020B0609020204030204" pitchFamily="49" charset="0"/>
              </a:rPr>
              <a:t>&lt;</a:t>
            </a:r>
            <a:r>
              <a:rPr lang="en-US" i="1" err="1">
                <a:latin typeface="Consolas" panose="020B0609020204030204" pitchFamily="49" charset="0"/>
              </a:rPr>
              <a:t>path_to_bfm_instance</a:t>
            </a:r>
            <a:r>
              <a:rPr lang="en-US" i="1">
                <a:latin typeface="Consolas" panose="020B0609020204030204" pitchFamily="49" charset="0"/>
              </a:rPr>
              <a:t>&gt;</a:t>
            </a:r>
          </a:p>
          <a:p>
            <a:pPr marL="0" indent="0">
              <a:lnSpc>
                <a:spcPct val="100000"/>
              </a:lnSpc>
              <a:spcBef>
                <a:spcPts val="0"/>
              </a:spcBef>
              <a:spcAft>
                <a:spcPts val="0"/>
              </a:spcAft>
              <a:buNone/>
            </a:pPr>
            <a:r>
              <a:rPr lang="en-US">
                <a:latin typeface="Consolas" panose="020B0609020204030204" pitchFamily="49" charset="0"/>
              </a:rPr>
              <a:t>    </a:t>
            </a:r>
            <a:r>
              <a:rPr lang="en-US" b="1">
                <a:latin typeface="Consolas" panose="020B0609020204030204" pitchFamily="49" charset="0"/>
              </a:rPr>
              <a:t>type</a:t>
            </a:r>
            <a:r>
              <a:rPr lang="en-US">
                <a:latin typeface="Consolas" panose="020B0609020204030204" pitchFamily="49" charset="0"/>
              </a:rPr>
              <a:t> </a:t>
            </a:r>
            <a:r>
              <a:rPr lang="en-US" i="1">
                <a:latin typeface="Consolas" panose="020B0609020204030204" pitchFamily="49" charset="0"/>
              </a:rPr>
              <a:t>&lt;</a:t>
            </a:r>
            <a:r>
              <a:rPr lang="en-US" i="1" err="1">
                <a:latin typeface="Consolas" panose="020B0609020204030204" pitchFamily="49" charset="0"/>
              </a:rPr>
              <a:t>bfm_type</a:t>
            </a:r>
            <a:r>
              <a:rPr lang="en-US" i="1">
                <a:latin typeface="Consolas" panose="020B0609020204030204" pitchFamily="49" charset="0"/>
              </a:rPr>
              <a:t>&gt;</a:t>
            </a:r>
          </a:p>
          <a:p>
            <a:pPr marL="0" indent="0">
              <a:lnSpc>
                <a:spcPct val="100000"/>
              </a:lnSpc>
              <a:spcBef>
                <a:spcPts val="0"/>
              </a:spcBef>
              <a:spcAft>
                <a:spcPts val="0"/>
              </a:spcAft>
              <a:buNone/>
            </a:pPr>
            <a:r>
              <a:rPr lang="en-US">
                <a:latin typeface="Consolas" panose="020B0609020204030204" pitchFamily="49" charset="0"/>
              </a:rPr>
              <a:t>    [</a:t>
            </a:r>
            <a:r>
              <a:rPr lang="en-US" b="1">
                <a:latin typeface="Consolas" panose="020B0609020204030204" pitchFamily="49" charset="0"/>
              </a:rPr>
              <a:t>adapter</a:t>
            </a:r>
            <a:r>
              <a:rPr lang="en-US">
                <a:latin typeface="Consolas" panose="020B0609020204030204" pitchFamily="49" charset="0"/>
              </a:rPr>
              <a:t> </a:t>
            </a:r>
            <a:r>
              <a:rPr lang="en-US" i="1">
                <a:latin typeface="Consolas" panose="020B0609020204030204" pitchFamily="49" charset="0"/>
              </a:rPr>
              <a:t>&lt;</a:t>
            </a:r>
            <a:r>
              <a:rPr lang="en-US" i="1" err="1">
                <a:latin typeface="Consolas" panose="020B0609020204030204" pitchFamily="49" charset="0"/>
              </a:rPr>
              <a:t>adapter_type</a:t>
            </a:r>
            <a:r>
              <a:rPr lang="en-US" i="1">
                <a:latin typeface="Consolas" panose="020B0609020204030204" pitchFamily="49" charset="0"/>
              </a:rPr>
              <a:t>&gt;</a:t>
            </a:r>
            <a:r>
              <a:rPr lang="en-US">
                <a:latin typeface="Consolas" panose="020B0609020204030204" pitchFamily="49" charset="0"/>
              </a:rPr>
              <a:t>]</a:t>
            </a:r>
          </a:p>
          <a:p>
            <a:pPr marL="0" indent="0">
              <a:lnSpc>
                <a:spcPct val="100000"/>
              </a:lnSpc>
              <a:spcBef>
                <a:spcPts val="0"/>
              </a:spcBef>
              <a:spcAft>
                <a:spcPts val="0"/>
              </a:spcAft>
              <a:buNone/>
            </a:pPr>
            <a:r>
              <a:rPr lang="en-US">
                <a:latin typeface="Consolas" panose="020B0609020204030204" pitchFamily="49" charset="0"/>
              </a:rPr>
              <a:t>}</a:t>
            </a:r>
          </a:p>
          <a:p>
            <a:pPr marL="0" indent="0">
              <a:lnSpc>
                <a:spcPct val="100000"/>
              </a:lnSpc>
              <a:spcBef>
                <a:spcPts val="0"/>
              </a:spcBef>
              <a:spcAft>
                <a:spcPts val="0"/>
              </a:spcAft>
              <a:buNone/>
            </a:pPr>
            <a:endParaRPr lang="en-US" i="1">
              <a:latin typeface="Consolas" panose="020B0609020204030204" pitchFamily="49" charset="0"/>
            </a:endParaRPr>
          </a:p>
          <a:p>
            <a:pPr marL="0" indent="0">
              <a:lnSpc>
                <a:spcPct val="100000"/>
              </a:lnSpc>
              <a:spcBef>
                <a:spcPts val="0"/>
              </a:spcBef>
              <a:spcAft>
                <a:spcPts val="0"/>
              </a:spcAft>
              <a:buNone/>
            </a:pPr>
            <a:endParaRPr lang="en-US">
              <a:latin typeface="Consolas" panose="020B0609020204030204" pitchFamily="49" charset="0"/>
            </a:endParaRPr>
          </a:p>
        </p:txBody>
      </p:sp>
      <p:sp>
        <p:nvSpPr>
          <p:cNvPr id="24" name="Callout: Line 23">
            <a:extLst>
              <a:ext uri="{FF2B5EF4-FFF2-40B4-BE49-F238E27FC236}">
                <a16:creationId xmlns:a16="http://schemas.microsoft.com/office/drawing/2014/main" id="{FA430C73-6F86-431E-9420-B552011D745A}"/>
              </a:ext>
            </a:extLst>
          </p:cNvPr>
          <p:cNvSpPr/>
          <p:nvPr/>
        </p:nvSpPr>
        <p:spPr>
          <a:xfrm>
            <a:off x="509885" y="4467290"/>
            <a:ext cx="5090816" cy="1235359"/>
          </a:xfrm>
          <a:prstGeom prst="borderCallout1">
            <a:avLst>
              <a:gd name="adj1" fmla="val 48324"/>
              <a:gd name="adj2" fmla="val 100083"/>
              <a:gd name="adj3" fmla="val -109171"/>
              <a:gd name="adj4" fmla="val 127748"/>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Adapter used to communicate with the BFM</a:t>
            </a:r>
          </a:p>
          <a:p>
            <a:pPr algn="ctr"/>
            <a:r>
              <a:rPr lang="en-US" sz="1600">
                <a:solidFill>
                  <a:schemeClr val="tx1"/>
                </a:solidFill>
              </a:rPr>
              <a:t>One of </a:t>
            </a:r>
            <a:r>
              <a:rPr lang="en-US" sz="1600" b="1">
                <a:solidFill>
                  <a:schemeClr val="tx1"/>
                </a:solidFill>
              </a:rPr>
              <a:t>dpi</a:t>
            </a:r>
            <a:r>
              <a:rPr lang="en-US" sz="1600">
                <a:solidFill>
                  <a:schemeClr val="tx1"/>
                </a:solidFill>
              </a:rPr>
              <a:t> or vdi</a:t>
            </a:r>
          </a:p>
          <a:p>
            <a:pPr algn="ctr"/>
            <a:endParaRPr lang="en-US" sz="1600">
              <a:solidFill>
                <a:schemeClr val="tx1"/>
              </a:solidFill>
            </a:endParaRPr>
          </a:p>
          <a:p>
            <a:r>
              <a:rPr lang="en-US" sz="1600" b="1">
                <a:solidFill>
                  <a:schemeClr val="tx1"/>
                </a:solidFill>
              </a:rPr>
              <a:t>Note: </a:t>
            </a:r>
            <a:r>
              <a:rPr lang="en-US" sz="1400" b="1">
                <a:solidFill>
                  <a:schemeClr val="tx1"/>
                </a:solidFill>
              </a:rPr>
              <a:t>dpi</a:t>
            </a:r>
            <a:r>
              <a:rPr lang="en-US" sz="1400">
                <a:solidFill>
                  <a:schemeClr val="tx1"/>
                </a:solidFill>
              </a:rPr>
              <a:t> is optimized for debug</a:t>
            </a:r>
          </a:p>
        </p:txBody>
      </p:sp>
      <p:sp>
        <p:nvSpPr>
          <p:cNvPr id="25" name="Callout: Line 24">
            <a:extLst>
              <a:ext uri="{FF2B5EF4-FFF2-40B4-BE49-F238E27FC236}">
                <a16:creationId xmlns:a16="http://schemas.microsoft.com/office/drawing/2014/main" id="{7C295AB4-1DD3-4AFB-9DF1-8525A9389122}"/>
              </a:ext>
            </a:extLst>
          </p:cNvPr>
          <p:cNvSpPr/>
          <p:nvPr/>
        </p:nvSpPr>
        <p:spPr>
          <a:xfrm>
            <a:off x="509885" y="2760716"/>
            <a:ext cx="5090816" cy="1235359"/>
          </a:xfrm>
          <a:prstGeom prst="borderCallout1">
            <a:avLst>
              <a:gd name="adj1" fmla="val 48324"/>
              <a:gd name="adj2" fmla="val 100083"/>
              <a:gd name="adj3" fmla="val -6849"/>
              <a:gd name="adj4" fmla="val 125646"/>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protocol to use when communicating with the BFM</a:t>
            </a:r>
          </a:p>
          <a:p>
            <a:pPr algn="ctr"/>
            <a:r>
              <a:rPr lang="en-US" sz="1600">
                <a:solidFill>
                  <a:schemeClr val="tx1"/>
                </a:solidFill>
              </a:rPr>
              <a:t>One of </a:t>
            </a:r>
            <a:r>
              <a:rPr lang="en-US" sz="1600" b="1">
                <a:solidFill>
                  <a:schemeClr val="tx1"/>
                </a:solidFill>
              </a:rPr>
              <a:t>apb, </a:t>
            </a:r>
            <a:r>
              <a:rPr lang="en-US" sz="1600">
                <a:solidFill>
                  <a:schemeClr val="tx1"/>
                </a:solidFill>
              </a:rPr>
              <a:t>ahb, axi or jtag</a:t>
            </a:r>
          </a:p>
          <a:p>
            <a:endParaRPr lang="en-US" sz="1400" b="1">
              <a:solidFill>
                <a:schemeClr val="tx1"/>
              </a:solidFill>
            </a:endParaRPr>
          </a:p>
          <a:p>
            <a:r>
              <a:rPr lang="en-US" sz="1400" b="1">
                <a:solidFill>
                  <a:schemeClr val="tx1"/>
                </a:solidFill>
              </a:rPr>
              <a:t>Note: apb</a:t>
            </a:r>
            <a:r>
              <a:rPr lang="en-US" sz="1400">
                <a:solidFill>
                  <a:schemeClr val="tx1"/>
                </a:solidFill>
              </a:rPr>
              <a:t> has high performance</a:t>
            </a:r>
            <a:endParaRPr lang="en-US" sz="1400" b="1">
              <a:solidFill>
                <a:schemeClr val="tx1"/>
              </a:solidFill>
            </a:endParaRPr>
          </a:p>
        </p:txBody>
      </p:sp>
      <p:sp>
        <p:nvSpPr>
          <p:cNvPr id="26" name="Callout: Line 25">
            <a:extLst>
              <a:ext uri="{FF2B5EF4-FFF2-40B4-BE49-F238E27FC236}">
                <a16:creationId xmlns:a16="http://schemas.microsoft.com/office/drawing/2014/main" id="{01394DD2-B98B-4387-A114-4D75BD3EB71F}"/>
              </a:ext>
            </a:extLst>
          </p:cNvPr>
          <p:cNvSpPr/>
          <p:nvPr/>
        </p:nvSpPr>
        <p:spPr>
          <a:xfrm>
            <a:off x="509885" y="1524000"/>
            <a:ext cx="5090816" cy="765500"/>
          </a:xfrm>
          <a:prstGeom prst="borderCallout1">
            <a:avLst>
              <a:gd name="adj1" fmla="val 48324"/>
              <a:gd name="adj2" fmla="val 100083"/>
              <a:gd name="adj3" fmla="val 109435"/>
              <a:gd name="adj4" fmla="val 125442"/>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RTL path of a BFM that can be used for debugger queries</a:t>
            </a:r>
            <a:endParaRPr lang="en-US" b="1">
              <a:solidFill>
                <a:schemeClr val="tx1"/>
              </a:solidFill>
            </a:endParaRPr>
          </a:p>
        </p:txBody>
      </p:sp>
    </p:spTree>
    <p:extLst>
      <p:ext uri="{BB962C8B-B14F-4D97-AF65-F5344CB8AC3E}">
        <p14:creationId xmlns:p14="http://schemas.microsoft.com/office/powerpoint/2010/main" val="316496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5FBC-799A-41CA-AF01-49594C5F1981}"/>
              </a:ext>
            </a:extLst>
          </p:cNvPr>
          <p:cNvSpPr>
            <a:spLocks noGrp="1"/>
          </p:cNvSpPr>
          <p:nvPr>
            <p:ph type="title"/>
          </p:nvPr>
        </p:nvSpPr>
        <p:spPr>
          <a:xfrm>
            <a:off x="508776" y="460024"/>
            <a:ext cx="6173384" cy="671806"/>
          </a:xfrm>
        </p:spPr>
        <p:txBody>
          <a:bodyPr>
            <a:normAutofit/>
          </a:bodyPr>
          <a:lstStyle/>
          <a:p>
            <a:r>
              <a:rPr lang="en-US" sz="3600" b="1" dirty="0"/>
              <a:t>Cores Section</a:t>
            </a:r>
          </a:p>
        </p:txBody>
      </p:sp>
      <p:sp>
        <p:nvSpPr>
          <p:cNvPr id="4" name="Content Placeholder 3">
            <a:extLst>
              <a:ext uri="{FF2B5EF4-FFF2-40B4-BE49-F238E27FC236}">
                <a16:creationId xmlns:a16="http://schemas.microsoft.com/office/drawing/2014/main" id="{6670282A-2436-4BAC-993F-0BA733431ACF}"/>
              </a:ext>
            </a:extLst>
          </p:cNvPr>
          <p:cNvSpPr>
            <a:spLocks noGrp="1"/>
          </p:cNvSpPr>
          <p:nvPr>
            <p:ph sz="half" idx="2"/>
          </p:nvPr>
        </p:nvSpPr>
        <p:spPr>
          <a:xfrm>
            <a:off x="6217920" y="1514474"/>
            <a:ext cx="5170516" cy="4794886"/>
          </a:xfrm>
          <a:solidFill>
            <a:schemeClr val="bg1">
              <a:lumMod val="95000"/>
            </a:schemeClr>
          </a:solidFill>
          <a:ln>
            <a:solidFill>
              <a:schemeClr val="bg1">
                <a:lumMod val="50000"/>
              </a:schemeClr>
            </a:solidFill>
          </a:ln>
        </p:spPr>
        <p:txBody>
          <a:bodyPr lIns="180000">
            <a:normAutofit fontScale="85000" lnSpcReduction="20000"/>
          </a:bodyPr>
          <a:lstStyle/>
          <a:p>
            <a:pPr marL="0" indent="0">
              <a:lnSpc>
                <a:spcPct val="100000"/>
              </a:lnSpc>
              <a:spcBef>
                <a:spcPts val="0"/>
              </a:spcBef>
              <a:spcAft>
                <a:spcPts val="0"/>
              </a:spcAft>
              <a:buNone/>
            </a:pPr>
            <a:r>
              <a:rPr lang="en-US" i="1">
                <a:latin typeface="Consolas" panose="020B0609020204030204" pitchFamily="49" charset="0"/>
              </a:rPr>
              <a:t>&lt;</a:t>
            </a:r>
            <a:r>
              <a:rPr lang="en-US" i="1" err="1">
                <a:latin typeface="Consolas" panose="020B0609020204030204" pitchFamily="49" charset="0"/>
              </a:rPr>
              <a:t>cores_section</a:t>
            </a:r>
            <a:r>
              <a:rPr lang="en-US" i="1">
                <a:latin typeface="Consolas" panose="020B0609020204030204" pitchFamily="49" charset="0"/>
              </a:rPr>
              <a:t>&gt;</a:t>
            </a:r>
            <a:r>
              <a:rPr lang="en-US">
                <a:latin typeface="Consolas" panose="020B0609020204030204" pitchFamily="49" charset="0"/>
              </a:rPr>
              <a:t> ::=</a:t>
            </a:r>
          </a:p>
          <a:p>
            <a:pPr marL="0" indent="0">
              <a:lnSpc>
                <a:spcPct val="100000"/>
              </a:lnSpc>
              <a:spcBef>
                <a:spcPts val="0"/>
              </a:spcBef>
              <a:spcAft>
                <a:spcPts val="0"/>
              </a:spcAft>
              <a:buNone/>
            </a:pPr>
            <a:r>
              <a:rPr lang="en-US" b="1">
                <a:latin typeface="Consolas" panose="020B0609020204030204" pitchFamily="49" charset="0"/>
              </a:rPr>
              <a:t>cores</a:t>
            </a:r>
            <a:r>
              <a:rPr lang="en-US">
                <a:latin typeface="Consolas" panose="020B0609020204030204" pitchFamily="49" charset="0"/>
              </a:rPr>
              <a:t> {</a:t>
            </a:r>
          </a:p>
          <a:p>
            <a:pPr marL="0" indent="0">
              <a:lnSpc>
                <a:spcPct val="100000"/>
              </a:lnSpc>
              <a:spcBef>
                <a:spcPts val="0"/>
              </a:spcBef>
              <a:spcAft>
                <a:spcPts val="0"/>
              </a:spcAft>
              <a:buNone/>
            </a:pPr>
            <a:r>
              <a:rPr lang="en-US">
                <a:latin typeface="Consolas" panose="020B0609020204030204" pitchFamily="49" charset="0"/>
              </a:rPr>
              <a:t>     [</a:t>
            </a:r>
            <a:r>
              <a:rPr lang="en-US" i="1">
                <a:latin typeface="Consolas" panose="020B0609020204030204" pitchFamily="49" charset="0"/>
              </a:rPr>
              <a:t>&lt;</a:t>
            </a:r>
            <a:r>
              <a:rPr lang="en-US" i="1" err="1">
                <a:latin typeface="Consolas" panose="020B0609020204030204" pitchFamily="49" charset="0"/>
              </a:rPr>
              <a:t>core_info</a:t>
            </a:r>
            <a:r>
              <a:rPr lang="en-US" i="1">
                <a:latin typeface="Consolas" panose="020B0609020204030204" pitchFamily="49" charset="0"/>
              </a:rPr>
              <a:t>&gt;</a:t>
            </a:r>
            <a:r>
              <a:rPr lang="en-US">
                <a:latin typeface="Consolas" panose="020B0609020204030204" pitchFamily="49" charset="0"/>
              </a:rPr>
              <a:t>]…</a:t>
            </a:r>
          </a:p>
          <a:p>
            <a:pPr marL="0" indent="0">
              <a:lnSpc>
                <a:spcPct val="100000"/>
              </a:lnSpc>
              <a:spcBef>
                <a:spcPts val="0"/>
              </a:spcBef>
              <a:spcAft>
                <a:spcPts val="0"/>
              </a:spcAft>
              <a:buNone/>
            </a:pPr>
            <a:r>
              <a:rPr lang="en-US">
                <a:latin typeface="Consolas" panose="020B0609020204030204" pitchFamily="49" charset="0"/>
              </a:rPr>
              <a:t>}</a:t>
            </a:r>
          </a:p>
          <a:p>
            <a:pPr marL="0" indent="0">
              <a:lnSpc>
                <a:spcPct val="100000"/>
              </a:lnSpc>
              <a:spcBef>
                <a:spcPts val="0"/>
              </a:spcBef>
              <a:spcAft>
                <a:spcPts val="0"/>
              </a:spcAft>
              <a:buNone/>
            </a:pPr>
            <a:endParaRPr lang="en-US">
              <a:latin typeface="Consolas" panose="020B0609020204030204" pitchFamily="49" charset="0"/>
            </a:endParaRPr>
          </a:p>
          <a:p>
            <a:pPr marL="0" indent="0">
              <a:lnSpc>
                <a:spcPct val="100000"/>
              </a:lnSpc>
              <a:spcBef>
                <a:spcPts val="0"/>
              </a:spcBef>
              <a:spcAft>
                <a:spcPts val="0"/>
              </a:spcAft>
              <a:buNone/>
            </a:pPr>
            <a:r>
              <a:rPr lang="en-US" i="1">
                <a:latin typeface="Consolas" panose="020B0609020204030204" pitchFamily="49" charset="0"/>
              </a:rPr>
              <a:t>&lt;</a:t>
            </a:r>
            <a:r>
              <a:rPr lang="en-US" i="1" err="1">
                <a:latin typeface="Consolas" panose="020B0609020204030204" pitchFamily="49" charset="0"/>
              </a:rPr>
              <a:t>core_info</a:t>
            </a:r>
            <a:r>
              <a:rPr lang="en-US" i="1">
                <a:latin typeface="Consolas" panose="020B0609020204030204" pitchFamily="49" charset="0"/>
              </a:rPr>
              <a:t>&gt;</a:t>
            </a:r>
            <a:r>
              <a:rPr lang="en-US">
                <a:latin typeface="Consolas" panose="020B0609020204030204" pitchFamily="49" charset="0"/>
              </a:rPr>
              <a:t> ::=</a:t>
            </a:r>
          </a:p>
          <a:p>
            <a:pPr marL="0" indent="0">
              <a:lnSpc>
                <a:spcPct val="100000"/>
              </a:lnSpc>
              <a:spcBef>
                <a:spcPts val="0"/>
              </a:spcBef>
              <a:spcAft>
                <a:spcPts val="0"/>
              </a:spcAft>
              <a:buNone/>
            </a:pPr>
            <a:r>
              <a:rPr lang="en-US" b="1">
                <a:latin typeface="Consolas" panose="020B0609020204030204" pitchFamily="49" charset="0"/>
              </a:rPr>
              <a:t>core</a:t>
            </a:r>
            <a:r>
              <a:rPr lang="en-US">
                <a:latin typeface="Consolas" panose="020B0609020204030204" pitchFamily="49" charset="0"/>
              </a:rPr>
              <a:t> {</a:t>
            </a:r>
          </a:p>
          <a:p>
            <a:pPr marL="0" indent="0">
              <a:lnSpc>
                <a:spcPct val="100000"/>
              </a:lnSpc>
              <a:spcBef>
                <a:spcPts val="0"/>
              </a:spcBef>
              <a:spcAft>
                <a:spcPts val="0"/>
              </a:spcAft>
              <a:buNone/>
            </a:pPr>
            <a:r>
              <a:rPr lang="en-US">
                <a:latin typeface="Consolas" panose="020B0609020204030204" pitchFamily="49" charset="0"/>
              </a:rPr>
              <a:t>    </a:t>
            </a:r>
            <a:r>
              <a:rPr lang="en-US" b="1">
                <a:latin typeface="Consolas" panose="020B0609020204030204" pitchFamily="49" charset="0"/>
              </a:rPr>
              <a:t>name</a:t>
            </a:r>
            <a:r>
              <a:rPr lang="en-US">
                <a:latin typeface="Consolas" panose="020B0609020204030204" pitchFamily="49" charset="0"/>
              </a:rPr>
              <a:t> </a:t>
            </a:r>
            <a:r>
              <a:rPr lang="en-US" i="1">
                <a:latin typeface="Consolas" panose="020B0609020204030204" pitchFamily="49" charset="0"/>
              </a:rPr>
              <a:t>&lt;</a:t>
            </a:r>
            <a:r>
              <a:rPr lang="en-US" i="1" err="1">
                <a:latin typeface="Consolas" panose="020B0609020204030204" pitchFamily="49" charset="0"/>
              </a:rPr>
              <a:t>full_path_name</a:t>
            </a:r>
            <a:r>
              <a:rPr lang="en-US" i="1">
                <a:latin typeface="Consolas" panose="020B0609020204030204" pitchFamily="49" charset="0"/>
              </a:rPr>
              <a:t>&gt;</a:t>
            </a:r>
          </a:p>
          <a:p>
            <a:pPr marL="0" indent="0">
              <a:lnSpc>
                <a:spcPct val="100000"/>
              </a:lnSpc>
              <a:spcBef>
                <a:spcPts val="0"/>
              </a:spcBef>
              <a:spcAft>
                <a:spcPts val="0"/>
              </a:spcAft>
              <a:buNone/>
            </a:pPr>
            <a:r>
              <a:rPr lang="en-US">
                <a:latin typeface="Consolas" panose="020B0609020204030204" pitchFamily="49" charset="0"/>
              </a:rPr>
              <a:t>    </a:t>
            </a:r>
            <a:r>
              <a:rPr lang="en-US" b="1" err="1">
                <a:latin typeface="Consolas" panose="020B0609020204030204" pitchFamily="49" charset="0"/>
              </a:rPr>
              <a:t>coretype</a:t>
            </a:r>
            <a:r>
              <a:rPr lang="en-US">
                <a:latin typeface="Consolas" panose="020B0609020204030204" pitchFamily="49" charset="0"/>
              </a:rPr>
              <a:t> </a:t>
            </a:r>
            <a:r>
              <a:rPr lang="en-US" i="1">
                <a:latin typeface="Consolas" panose="020B0609020204030204" pitchFamily="49" charset="0"/>
              </a:rPr>
              <a:t>&lt;</a:t>
            </a:r>
            <a:r>
              <a:rPr lang="en-US" i="1" err="1">
                <a:latin typeface="Consolas" panose="020B0609020204030204" pitchFamily="49" charset="0"/>
              </a:rPr>
              <a:t>core_type</a:t>
            </a:r>
            <a:r>
              <a:rPr lang="en-US" i="1">
                <a:latin typeface="Consolas" panose="020B0609020204030204" pitchFamily="49" charset="0"/>
              </a:rPr>
              <a:t>&gt;</a:t>
            </a:r>
            <a:r>
              <a:rPr lang="en-US">
                <a:latin typeface="Consolas" panose="020B0609020204030204" pitchFamily="49" charset="0"/>
              </a:rPr>
              <a:t> |      </a:t>
            </a:r>
          </a:p>
          <a:p>
            <a:pPr marL="0" indent="0">
              <a:lnSpc>
                <a:spcPct val="100000"/>
              </a:lnSpc>
              <a:spcBef>
                <a:spcPts val="0"/>
              </a:spcBef>
              <a:spcAft>
                <a:spcPts val="0"/>
              </a:spcAft>
              <a:buNone/>
            </a:pPr>
            <a:r>
              <a:rPr lang="en-US" i="1">
                <a:latin typeface="Consolas" panose="020B0609020204030204" pitchFamily="49" charset="0"/>
              </a:rPr>
              <a:t>             &lt;</a:t>
            </a:r>
            <a:r>
              <a:rPr lang="en-US" i="1" err="1">
                <a:latin typeface="Consolas" panose="020B0609020204030204" pitchFamily="49" charset="0"/>
              </a:rPr>
              <a:t>core_name</a:t>
            </a:r>
            <a:r>
              <a:rPr lang="en-US" i="1">
                <a:latin typeface="Consolas" panose="020B0609020204030204" pitchFamily="49" charset="0"/>
              </a:rPr>
              <a:t>&gt;</a:t>
            </a:r>
          </a:p>
          <a:p>
            <a:pPr marL="0" indent="0">
              <a:lnSpc>
                <a:spcPct val="100000"/>
              </a:lnSpc>
              <a:spcBef>
                <a:spcPts val="0"/>
              </a:spcBef>
              <a:spcAft>
                <a:spcPts val="0"/>
              </a:spcAft>
              <a:buNone/>
            </a:pPr>
            <a:r>
              <a:rPr lang="en-US">
                <a:latin typeface="Consolas" panose="020B0609020204030204" pitchFamily="49" charset="0"/>
              </a:rPr>
              <a:t>}</a:t>
            </a:r>
          </a:p>
          <a:p>
            <a:pPr marL="0" indent="0">
              <a:lnSpc>
                <a:spcPct val="100000"/>
              </a:lnSpc>
              <a:spcBef>
                <a:spcPts val="0"/>
              </a:spcBef>
              <a:spcAft>
                <a:spcPts val="0"/>
              </a:spcAft>
              <a:buNone/>
            </a:pPr>
            <a:endParaRPr lang="en-US">
              <a:latin typeface="Consolas" panose="020B0609020204030204" pitchFamily="49" charset="0"/>
            </a:endParaRPr>
          </a:p>
          <a:p>
            <a:pPr marL="0" indent="0">
              <a:lnSpc>
                <a:spcPct val="100000"/>
              </a:lnSpc>
              <a:spcBef>
                <a:spcPts val="0"/>
              </a:spcBef>
              <a:spcAft>
                <a:spcPts val="0"/>
              </a:spcAft>
              <a:buNone/>
            </a:pPr>
            <a:r>
              <a:rPr lang="en-US" i="1">
                <a:latin typeface="Consolas" panose="020B0609020204030204" pitchFamily="49" charset="0"/>
              </a:rPr>
              <a:t>&lt;</a:t>
            </a:r>
            <a:r>
              <a:rPr lang="en-US" i="1" err="1">
                <a:latin typeface="Consolas" panose="020B0609020204030204" pitchFamily="49" charset="0"/>
              </a:rPr>
              <a:t>core_type</a:t>
            </a:r>
            <a:r>
              <a:rPr lang="en-US" i="1">
                <a:latin typeface="Consolas" panose="020B0609020204030204" pitchFamily="49" charset="0"/>
              </a:rPr>
              <a:t>&gt;</a:t>
            </a:r>
            <a:r>
              <a:rPr lang="en-US">
                <a:latin typeface="Consolas" panose="020B0609020204030204" pitchFamily="49" charset="0"/>
              </a:rPr>
              <a:t> := </a:t>
            </a:r>
            <a:r>
              <a:rPr lang="en-US" b="1">
                <a:latin typeface="Consolas" panose="020B0609020204030204" pitchFamily="49" charset="0"/>
              </a:rPr>
              <a:t>armv8a</a:t>
            </a:r>
            <a:r>
              <a:rPr lang="en-US">
                <a:latin typeface="Consolas" panose="020B0609020204030204" pitchFamily="49" charset="0"/>
              </a:rPr>
              <a:t> | </a:t>
            </a:r>
            <a:r>
              <a:rPr lang="en-US" b="1">
                <a:latin typeface="Consolas" panose="020B0609020204030204" pitchFamily="49" charset="0"/>
              </a:rPr>
              <a:t>armv7m</a:t>
            </a:r>
          </a:p>
          <a:p>
            <a:pPr marL="0" indent="0">
              <a:lnSpc>
                <a:spcPct val="100000"/>
              </a:lnSpc>
              <a:spcBef>
                <a:spcPts val="0"/>
              </a:spcBef>
              <a:spcAft>
                <a:spcPts val="0"/>
              </a:spcAft>
              <a:buNone/>
            </a:pPr>
            <a:endParaRPr lang="en-US" i="1">
              <a:latin typeface="Consolas" panose="020B0609020204030204" pitchFamily="49" charset="0"/>
            </a:endParaRPr>
          </a:p>
          <a:p>
            <a:pPr marL="0" indent="0">
              <a:lnSpc>
                <a:spcPct val="100000"/>
              </a:lnSpc>
              <a:spcBef>
                <a:spcPts val="0"/>
              </a:spcBef>
              <a:spcAft>
                <a:spcPts val="0"/>
              </a:spcAft>
              <a:buNone/>
            </a:pPr>
            <a:r>
              <a:rPr lang="en-US" i="1">
                <a:latin typeface="Consolas" panose="020B0609020204030204" pitchFamily="49" charset="0"/>
              </a:rPr>
              <a:t>&lt;</a:t>
            </a:r>
            <a:r>
              <a:rPr lang="en-US" i="1" err="1">
                <a:latin typeface="Consolas" panose="020B0609020204030204" pitchFamily="49" charset="0"/>
              </a:rPr>
              <a:t>core_name</a:t>
            </a:r>
            <a:r>
              <a:rPr lang="en-US" i="1">
                <a:latin typeface="Consolas" panose="020B0609020204030204" pitchFamily="49" charset="0"/>
              </a:rPr>
              <a:t>&gt;</a:t>
            </a:r>
            <a:r>
              <a:rPr lang="en-US">
                <a:latin typeface="Consolas" panose="020B0609020204030204" pitchFamily="49" charset="0"/>
              </a:rPr>
              <a:t> := </a:t>
            </a:r>
            <a:r>
              <a:rPr lang="en-US" b="1">
                <a:latin typeface="Consolas" panose="020B0609020204030204" pitchFamily="49" charset="0"/>
              </a:rPr>
              <a:t>a76</a:t>
            </a:r>
            <a:r>
              <a:rPr lang="en-US">
                <a:latin typeface="Consolas" panose="020B0609020204030204" pitchFamily="49" charset="0"/>
              </a:rPr>
              <a:t> | </a:t>
            </a:r>
            <a:r>
              <a:rPr lang="en-US" b="1">
                <a:latin typeface="Consolas" panose="020B0609020204030204" pitchFamily="49" charset="0"/>
              </a:rPr>
              <a:t>a53</a:t>
            </a:r>
          </a:p>
          <a:p>
            <a:pPr marL="0" indent="0">
              <a:lnSpc>
                <a:spcPct val="100000"/>
              </a:lnSpc>
              <a:spcBef>
                <a:spcPts val="0"/>
              </a:spcBef>
              <a:spcAft>
                <a:spcPts val="0"/>
              </a:spcAft>
              <a:buNone/>
            </a:pPr>
            <a:endParaRPr lang="en-US">
              <a:latin typeface="Consolas" panose="020B0609020204030204" pitchFamily="49" charset="0"/>
            </a:endParaRPr>
          </a:p>
        </p:txBody>
      </p:sp>
      <p:sp>
        <p:nvSpPr>
          <p:cNvPr id="25" name="Callout: Line 24">
            <a:extLst>
              <a:ext uri="{FF2B5EF4-FFF2-40B4-BE49-F238E27FC236}">
                <a16:creationId xmlns:a16="http://schemas.microsoft.com/office/drawing/2014/main" id="{997C4F71-2C68-4DA0-BD8E-783D1CF65312}"/>
              </a:ext>
            </a:extLst>
          </p:cNvPr>
          <p:cNvSpPr/>
          <p:nvPr/>
        </p:nvSpPr>
        <p:spPr>
          <a:xfrm>
            <a:off x="509885" y="3727736"/>
            <a:ext cx="5090816" cy="977018"/>
          </a:xfrm>
          <a:prstGeom prst="borderCallout1">
            <a:avLst>
              <a:gd name="adj1" fmla="val 48324"/>
              <a:gd name="adj2" fmla="val 100083"/>
              <a:gd name="adj3" fmla="val 43957"/>
              <a:gd name="adj4" fmla="val 124422"/>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 use gearshift, specify a </a:t>
            </a:r>
            <a:r>
              <a:rPr lang="en-US" i="1">
                <a:solidFill>
                  <a:schemeClr val="tx1"/>
                </a:solidFill>
              </a:rPr>
              <a:t>&lt;</a:t>
            </a:r>
            <a:r>
              <a:rPr lang="en-US" i="1" err="1">
                <a:solidFill>
                  <a:schemeClr val="tx1"/>
                </a:solidFill>
              </a:rPr>
              <a:t>core_name</a:t>
            </a:r>
            <a:r>
              <a:rPr lang="en-US" i="1">
                <a:solidFill>
                  <a:schemeClr val="tx1"/>
                </a:solidFill>
              </a:rPr>
              <a:t>&gt;</a:t>
            </a:r>
            <a:r>
              <a:rPr lang="en-US">
                <a:solidFill>
                  <a:schemeClr val="tx1"/>
                </a:solidFill>
              </a:rPr>
              <a:t> instead of </a:t>
            </a:r>
            <a:r>
              <a:rPr lang="en-US" i="1">
                <a:solidFill>
                  <a:schemeClr val="tx1"/>
                </a:solidFill>
              </a:rPr>
              <a:t>&lt;</a:t>
            </a:r>
            <a:r>
              <a:rPr lang="en-US" i="1" err="1">
                <a:solidFill>
                  <a:schemeClr val="tx1"/>
                </a:solidFill>
              </a:rPr>
              <a:t>core_type</a:t>
            </a:r>
            <a:r>
              <a:rPr lang="en-US" i="1">
                <a:solidFill>
                  <a:schemeClr val="tx1"/>
                </a:solidFill>
              </a:rPr>
              <a:t>&gt;</a:t>
            </a:r>
            <a:r>
              <a:rPr lang="en-US">
                <a:solidFill>
                  <a:schemeClr val="tx1"/>
                </a:solidFill>
              </a:rPr>
              <a:t>. Helium needs to know the exact core and not just the architecture.</a:t>
            </a:r>
            <a:endParaRPr lang="en-US" b="1">
              <a:solidFill>
                <a:schemeClr val="tx1"/>
              </a:solidFill>
            </a:endParaRPr>
          </a:p>
        </p:txBody>
      </p:sp>
      <p:sp>
        <p:nvSpPr>
          <p:cNvPr id="26" name="Callout: Line 25">
            <a:extLst>
              <a:ext uri="{FF2B5EF4-FFF2-40B4-BE49-F238E27FC236}">
                <a16:creationId xmlns:a16="http://schemas.microsoft.com/office/drawing/2014/main" id="{115EBD7E-55B2-41A1-9C8B-D5A9FFC1D869}"/>
              </a:ext>
            </a:extLst>
          </p:cNvPr>
          <p:cNvSpPr/>
          <p:nvPr/>
        </p:nvSpPr>
        <p:spPr>
          <a:xfrm>
            <a:off x="509885" y="2539141"/>
            <a:ext cx="5090816" cy="977018"/>
          </a:xfrm>
          <a:prstGeom prst="borderCallout1">
            <a:avLst>
              <a:gd name="adj1" fmla="val 48324"/>
              <a:gd name="adj2" fmla="val 100083"/>
              <a:gd name="adj3" fmla="val 134357"/>
              <a:gd name="adj4" fmla="val 124626"/>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&lt;</a:t>
            </a:r>
            <a:r>
              <a:rPr lang="en-US" err="1">
                <a:solidFill>
                  <a:schemeClr val="tx1"/>
                </a:solidFill>
              </a:rPr>
              <a:t>full_path_name</a:t>
            </a:r>
            <a:r>
              <a:rPr lang="en-US">
                <a:solidFill>
                  <a:schemeClr val="tx1"/>
                </a:solidFill>
              </a:rPr>
              <a:t>&gt; must include processor portion of the path. E.g. processor1.cpu0</a:t>
            </a:r>
            <a:endParaRPr lang="en-US" b="1">
              <a:solidFill>
                <a:schemeClr val="tx1"/>
              </a:solidFill>
            </a:endParaRPr>
          </a:p>
        </p:txBody>
      </p:sp>
      <p:sp>
        <p:nvSpPr>
          <p:cNvPr id="27" name="Callout: Line 26">
            <a:extLst>
              <a:ext uri="{FF2B5EF4-FFF2-40B4-BE49-F238E27FC236}">
                <a16:creationId xmlns:a16="http://schemas.microsoft.com/office/drawing/2014/main" id="{27842E6E-0943-44DD-BA00-4542820EC490}"/>
              </a:ext>
            </a:extLst>
          </p:cNvPr>
          <p:cNvSpPr/>
          <p:nvPr/>
        </p:nvSpPr>
        <p:spPr>
          <a:xfrm>
            <a:off x="509885" y="1513153"/>
            <a:ext cx="5090816" cy="814411"/>
          </a:xfrm>
          <a:prstGeom prst="borderCallout1">
            <a:avLst>
              <a:gd name="adj1" fmla="val 48324"/>
              <a:gd name="adj2" fmla="val 100083"/>
              <a:gd name="adj3" fmla="val 27183"/>
              <a:gd name="adj4" fmla="val 114216"/>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0670" indent="-280670"/>
            <a:r>
              <a:rPr lang="en-US">
                <a:solidFill>
                  <a:schemeClr val="tx1"/>
                </a:solidFill>
              </a:rPr>
              <a:t>Lists the names and types of the individual cores which are part of the processor</a:t>
            </a:r>
          </a:p>
        </p:txBody>
      </p:sp>
    </p:spTree>
    <p:extLst>
      <p:ext uri="{BB962C8B-B14F-4D97-AF65-F5344CB8AC3E}">
        <p14:creationId xmlns:p14="http://schemas.microsoft.com/office/powerpoint/2010/main" val="2942401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652970"/>
          </a:xfrm>
        </p:spPr>
        <p:txBody>
          <a:bodyPr/>
          <a:lstStyle/>
          <a:p>
            <a:r>
              <a:rPr lang="en-US" sz="3600" b="1" dirty="0"/>
              <a:t>The –</a:t>
            </a:r>
            <a:r>
              <a:rPr lang="en-US" sz="3600" b="1" dirty="0" err="1"/>
              <a:t>esw</a:t>
            </a:r>
            <a:r>
              <a:rPr lang="en-US" sz="3600" b="1" dirty="0"/>
              <a:t> option to </a:t>
            </a:r>
            <a:r>
              <a:rPr lang="en-US" sz="3600" b="1" dirty="0" err="1"/>
              <a:t>xrun</a:t>
            </a:r>
            <a:endParaRPr lang="en-US" sz="3600" b="1" dirty="0"/>
          </a:p>
        </p:txBody>
      </p:sp>
      <p:sp>
        <p:nvSpPr>
          <p:cNvPr id="3" name="Content Placeholder 2">
            <a:extLst>
              <a:ext uri="{FF2B5EF4-FFF2-40B4-BE49-F238E27FC236}">
                <a16:creationId xmlns:a16="http://schemas.microsoft.com/office/drawing/2014/main" id="{4502917C-F53F-40EC-8A8F-28C7B5BC853C}"/>
              </a:ext>
            </a:extLst>
          </p:cNvPr>
          <p:cNvSpPr>
            <a:spLocks noGrp="1"/>
          </p:cNvSpPr>
          <p:nvPr>
            <p:ph idx="1"/>
          </p:nvPr>
        </p:nvSpPr>
        <p:spPr>
          <a:xfrm>
            <a:off x="446313" y="1587161"/>
            <a:ext cx="11310257" cy="4376546"/>
          </a:xfrm>
        </p:spPr>
        <p:txBody>
          <a:bodyPr/>
          <a:lstStyle/>
          <a:p>
            <a:r>
              <a:rPr lang="en-US" dirty="0"/>
              <a:t>Syntax: -</a:t>
            </a:r>
            <a:r>
              <a:rPr lang="en-US" dirty="0" err="1"/>
              <a:t>esw</a:t>
            </a:r>
            <a:r>
              <a:rPr lang="en-US" dirty="0"/>
              <a:t> config:&lt;</a:t>
            </a:r>
            <a:r>
              <a:rPr lang="en-US" dirty="0" err="1"/>
              <a:t>config_file</a:t>
            </a:r>
            <a:r>
              <a:rPr lang="en-US" dirty="0"/>
              <a:t>&gt;</a:t>
            </a:r>
          </a:p>
          <a:p>
            <a:pPr lvl="1"/>
            <a:r>
              <a:rPr lang="en-US" dirty="0"/>
              <a:t>The config file will identify virtual/RTL processor paths, connection type (e.g. VDI/APB) for RTL cores, other needed information to configure connection to RTL</a:t>
            </a:r>
          </a:p>
          <a:p>
            <a:pPr lvl="1"/>
            <a:r>
              <a:rPr lang="en-US" dirty="0"/>
              <a:t>If config file is specified multiple times only first occurrence is processed</a:t>
            </a:r>
          </a:p>
          <a:p>
            <a:r>
              <a:rPr lang="en-US" sz="2000" dirty="0"/>
              <a:t>Notes:</a:t>
            </a:r>
          </a:p>
          <a:p>
            <a:pPr lvl="1"/>
            <a:r>
              <a:rPr lang="en-US" dirty="0"/>
              <a:t>-</a:t>
            </a:r>
            <a:r>
              <a:rPr lang="en-US" dirty="0" err="1"/>
              <a:t>esw</a:t>
            </a:r>
            <a:r>
              <a:rPr lang="en-US" dirty="0"/>
              <a:t> option values also serves today to prepare databases for </a:t>
            </a:r>
            <a:r>
              <a:rPr lang="en-US" dirty="0" err="1"/>
              <a:t>Indago</a:t>
            </a:r>
            <a:r>
              <a:rPr lang="en-US" dirty="0"/>
              <a:t> ESWD – that use model is not supported with Helium</a:t>
            </a:r>
          </a:p>
          <a:p>
            <a:pPr lvl="1"/>
            <a:r>
              <a:rPr lang="en-US" dirty="0"/>
              <a:t>Usage of –</a:t>
            </a:r>
            <a:r>
              <a:rPr lang="en-US" dirty="0" err="1"/>
              <a:t>esw</a:t>
            </a:r>
            <a:r>
              <a:rPr lang="en-US" dirty="0"/>
              <a:t> as above enables all Helium command/debug engine support and requires Helium licenses</a:t>
            </a:r>
          </a:p>
        </p:txBody>
      </p:sp>
    </p:spTree>
    <p:extLst>
      <p:ext uri="{BB962C8B-B14F-4D97-AF65-F5344CB8AC3E}">
        <p14:creationId xmlns:p14="http://schemas.microsoft.com/office/powerpoint/2010/main" val="1506945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46F6-BE5C-4B07-B17C-FDF539B0ABCC}"/>
              </a:ext>
            </a:extLst>
          </p:cNvPr>
          <p:cNvSpPr>
            <a:spLocks noGrp="1"/>
          </p:cNvSpPr>
          <p:nvPr>
            <p:ph type="title"/>
          </p:nvPr>
        </p:nvSpPr>
        <p:spPr/>
        <p:txBody>
          <a:bodyPr/>
          <a:lstStyle/>
          <a:p>
            <a:r>
              <a:rPr lang="en-US"/>
              <a:t>Connecting - Helium SW Debugger</a:t>
            </a:r>
          </a:p>
        </p:txBody>
      </p:sp>
      <p:sp>
        <p:nvSpPr>
          <p:cNvPr id="3" name="Text Placeholder 2">
            <a:extLst>
              <a:ext uri="{FF2B5EF4-FFF2-40B4-BE49-F238E27FC236}">
                <a16:creationId xmlns:a16="http://schemas.microsoft.com/office/drawing/2014/main" id="{D07F9429-FE53-4D63-B954-F0465D6712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6110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E6CA-571D-44B4-AC60-F0E1BA67A41C}"/>
              </a:ext>
            </a:extLst>
          </p:cNvPr>
          <p:cNvSpPr>
            <a:spLocks noGrp="1"/>
          </p:cNvSpPr>
          <p:nvPr>
            <p:ph type="title"/>
          </p:nvPr>
        </p:nvSpPr>
        <p:spPr>
          <a:xfrm>
            <a:off x="360971" y="390617"/>
            <a:ext cx="11295410" cy="509437"/>
          </a:xfrm>
        </p:spPr>
        <p:txBody>
          <a:bodyPr/>
          <a:lstStyle/>
          <a:p>
            <a:r>
              <a:rPr lang="en-US" sz="3600" b="1" dirty="0"/>
              <a:t>Based on Use cases</a:t>
            </a:r>
          </a:p>
        </p:txBody>
      </p:sp>
      <p:graphicFrame>
        <p:nvGraphicFramePr>
          <p:cNvPr id="5" name="Content Placeholder 4">
            <a:extLst>
              <a:ext uri="{FF2B5EF4-FFF2-40B4-BE49-F238E27FC236}">
                <a16:creationId xmlns:a16="http://schemas.microsoft.com/office/drawing/2014/main" id="{F7E349B1-2348-4CFC-AF8A-6825B1936C25}"/>
              </a:ext>
            </a:extLst>
          </p:cNvPr>
          <p:cNvGraphicFramePr>
            <a:graphicFrameLocks noGrp="1"/>
          </p:cNvGraphicFramePr>
          <p:nvPr>
            <p:ph idx="1"/>
          </p:nvPr>
        </p:nvGraphicFramePr>
        <p:xfrm>
          <a:off x="651997" y="1290638"/>
          <a:ext cx="8234828" cy="4530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F78156D3-0463-4078-9B97-DDFF603DDEAB}"/>
              </a:ext>
            </a:extLst>
          </p:cNvPr>
          <p:cNvPicPr>
            <a:picLocks noChangeAspect="1"/>
          </p:cNvPicPr>
          <p:nvPr/>
        </p:nvPicPr>
        <p:blipFill>
          <a:blip r:embed="rId8"/>
          <a:stretch>
            <a:fillRect/>
          </a:stretch>
        </p:blipFill>
        <p:spPr>
          <a:xfrm>
            <a:off x="8521609" y="1452563"/>
            <a:ext cx="3018393" cy="1909296"/>
          </a:xfrm>
          <a:prstGeom prst="rect">
            <a:avLst/>
          </a:prstGeom>
          <a:ln w="9525">
            <a:solidFill>
              <a:schemeClr val="tx1"/>
            </a:solidFill>
          </a:ln>
        </p:spPr>
      </p:pic>
      <p:pic>
        <p:nvPicPr>
          <p:cNvPr id="10" name="Picture 9">
            <a:extLst>
              <a:ext uri="{FF2B5EF4-FFF2-40B4-BE49-F238E27FC236}">
                <a16:creationId xmlns:a16="http://schemas.microsoft.com/office/drawing/2014/main" id="{12E624AD-03CC-48A3-9349-44E30923779B}"/>
              </a:ext>
            </a:extLst>
          </p:cNvPr>
          <p:cNvPicPr>
            <a:picLocks noChangeAspect="1"/>
          </p:cNvPicPr>
          <p:nvPr/>
        </p:nvPicPr>
        <p:blipFill>
          <a:blip r:embed="rId9"/>
          <a:stretch>
            <a:fillRect/>
          </a:stretch>
        </p:blipFill>
        <p:spPr>
          <a:xfrm>
            <a:off x="8521609" y="3985745"/>
            <a:ext cx="3018393" cy="1444626"/>
          </a:xfrm>
          <a:prstGeom prst="rect">
            <a:avLst/>
          </a:prstGeom>
        </p:spPr>
      </p:pic>
    </p:spTree>
    <p:extLst>
      <p:ext uri="{BB962C8B-B14F-4D97-AF65-F5344CB8AC3E}">
        <p14:creationId xmlns:p14="http://schemas.microsoft.com/office/powerpoint/2010/main" val="7871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E6CA-571D-44B4-AC60-F0E1BA67A41C}"/>
              </a:ext>
            </a:extLst>
          </p:cNvPr>
          <p:cNvSpPr>
            <a:spLocks noGrp="1"/>
          </p:cNvSpPr>
          <p:nvPr>
            <p:ph type="title"/>
          </p:nvPr>
        </p:nvSpPr>
        <p:spPr>
          <a:xfrm>
            <a:off x="489599" y="328473"/>
            <a:ext cx="11310257" cy="585927"/>
          </a:xfrm>
        </p:spPr>
        <p:txBody>
          <a:bodyPr/>
          <a:lstStyle/>
          <a:p>
            <a:r>
              <a:rPr lang="en-US" sz="3600" b="1" dirty="0"/>
              <a:t>Based on Use cases</a:t>
            </a:r>
          </a:p>
        </p:txBody>
      </p:sp>
      <p:sp>
        <p:nvSpPr>
          <p:cNvPr id="14" name="Content Placeholder 5">
            <a:extLst>
              <a:ext uri="{FF2B5EF4-FFF2-40B4-BE49-F238E27FC236}">
                <a16:creationId xmlns:a16="http://schemas.microsoft.com/office/drawing/2014/main" id="{338955B2-C308-44DC-85BF-BFEB5EDB717D}"/>
              </a:ext>
            </a:extLst>
          </p:cNvPr>
          <p:cNvSpPr txBox="1">
            <a:spLocks/>
          </p:cNvSpPr>
          <p:nvPr/>
        </p:nvSpPr>
        <p:spPr>
          <a:xfrm>
            <a:off x="595607" y="2326328"/>
            <a:ext cx="3147718" cy="2150422"/>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t>Click on Run -&gt; Debug Configuration</a:t>
            </a:r>
          </a:p>
          <a:p>
            <a:pPr marL="285750" indent="-285750"/>
            <a:r>
              <a:rPr lang="en-US" sz="1800"/>
              <a:t>Once Debug Configuration is prepared, click on “</a:t>
            </a:r>
            <a:r>
              <a:rPr lang="en-US" sz="1800" b="1"/>
              <a:t>Debug</a:t>
            </a:r>
            <a:r>
              <a:rPr lang="en-US" sz="1800"/>
              <a:t>” button to connect to Helium SW Debugger</a:t>
            </a:r>
          </a:p>
          <a:p>
            <a:pPr lvl="1"/>
            <a:endParaRPr lang="en-US" sz="1400"/>
          </a:p>
        </p:txBody>
      </p:sp>
      <p:sp>
        <p:nvSpPr>
          <p:cNvPr id="15" name="Callout: Down Arrow 14">
            <a:extLst>
              <a:ext uri="{FF2B5EF4-FFF2-40B4-BE49-F238E27FC236}">
                <a16:creationId xmlns:a16="http://schemas.microsoft.com/office/drawing/2014/main" id="{C40B7CD5-E114-47F3-933F-B368F05F8E42}"/>
              </a:ext>
            </a:extLst>
          </p:cNvPr>
          <p:cNvSpPr/>
          <p:nvPr/>
        </p:nvSpPr>
        <p:spPr>
          <a:xfrm>
            <a:off x="528931" y="1311852"/>
            <a:ext cx="3644235" cy="1014476"/>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90000"/>
              </a:lnSpc>
              <a:spcBef>
                <a:spcPct val="0"/>
              </a:spcBef>
              <a:spcAft>
                <a:spcPct val="35000"/>
              </a:spcAft>
            </a:pPr>
            <a:r>
              <a:rPr lang="en-US" sz="2400"/>
              <a:t>Helium SW Debug Config Launch</a:t>
            </a:r>
          </a:p>
        </p:txBody>
      </p:sp>
      <p:pic>
        <p:nvPicPr>
          <p:cNvPr id="18" name="Picture 17">
            <a:extLst>
              <a:ext uri="{FF2B5EF4-FFF2-40B4-BE49-F238E27FC236}">
                <a16:creationId xmlns:a16="http://schemas.microsoft.com/office/drawing/2014/main" id="{5B68D1ED-A64D-4392-A493-52397B7ADC6C}"/>
              </a:ext>
            </a:extLst>
          </p:cNvPr>
          <p:cNvPicPr>
            <a:picLocks noChangeAspect="1"/>
          </p:cNvPicPr>
          <p:nvPr/>
        </p:nvPicPr>
        <p:blipFill>
          <a:blip r:embed="rId3"/>
          <a:stretch>
            <a:fillRect/>
          </a:stretch>
        </p:blipFill>
        <p:spPr>
          <a:xfrm>
            <a:off x="4468184" y="1311852"/>
            <a:ext cx="7186777" cy="4546023"/>
          </a:xfrm>
          <a:prstGeom prst="rect">
            <a:avLst/>
          </a:prstGeom>
          <a:ln w="9525">
            <a:solidFill>
              <a:schemeClr val="tx1"/>
            </a:solidFill>
          </a:ln>
        </p:spPr>
      </p:pic>
      <p:sp>
        <p:nvSpPr>
          <p:cNvPr id="19" name="Oval 18">
            <a:extLst>
              <a:ext uri="{FF2B5EF4-FFF2-40B4-BE49-F238E27FC236}">
                <a16:creationId xmlns:a16="http://schemas.microsoft.com/office/drawing/2014/main" id="{5972A39A-4860-4031-8553-54565949B402}"/>
              </a:ext>
            </a:extLst>
          </p:cNvPr>
          <p:cNvSpPr/>
          <p:nvPr/>
        </p:nvSpPr>
        <p:spPr>
          <a:xfrm>
            <a:off x="10653713" y="5474196"/>
            <a:ext cx="1182223" cy="3074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161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E6CA-571D-44B4-AC60-F0E1BA67A41C}"/>
              </a:ext>
            </a:extLst>
          </p:cNvPr>
          <p:cNvSpPr>
            <a:spLocks noGrp="1"/>
          </p:cNvSpPr>
          <p:nvPr>
            <p:ph type="title"/>
          </p:nvPr>
        </p:nvSpPr>
        <p:spPr>
          <a:xfrm>
            <a:off x="446313" y="365126"/>
            <a:ext cx="11310257" cy="673562"/>
          </a:xfrm>
        </p:spPr>
        <p:txBody>
          <a:bodyPr/>
          <a:lstStyle/>
          <a:p>
            <a:r>
              <a:rPr lang="en-US" sz="3600" b="1" dirty="0"/>
              <a:t>Based on Use cases</a:t>
            </a:r>
          </a:p>
        </p:txBody>
      </p:sp>
      <p:sp>
        <p:nvSpPr>
          <p:cNvPr id="14" name="Content Placeholder 5">
            <a:extLst>
              <a:ext uri="{FF2B5EF4-FFF2-40B4-BE49-F238E27FC236}">
                <a16:creationId xmlns:a16="http://schemas.microsoft.com/office/drawing/2014/main" id="{338955B2-C308-44DC-85BF-BFEB5EDB717D}"/>
              </a:ext>
            </a:extLst>
          </p:cNvPr>
          <p:cNvSpPr txBox="1">
            <a:spLocks/>
          </p:cNvSpPr>
          <p:nvPr/>
        </p:nvSpPr>
        <p:spPr>
          <a:xfrm>
            <a:off x="614656" y="2354425"/>
            <a:ext cx="3404747" cy="2246150"/>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t>Once the connection is established successfully -&gt; Helium SW Debugger Perspective</a:t>
            </a:r>
          </a:p>
          <a:p>
            <a:pPr marL="285750" indent="-285750"/>
            <a:r>
              <a:rPr lang="en-US" sz="1800"/>
              <a:t>We are ready to start SW Debug !</a:t>
            </a:r>
          </a:p>
          <a:p>
            <a:pPr lvl="1"/>
            <a:endParaRPr lang="en-US" sz="1400"/>
          </a:p>
        </p:txBody>
      </p:sp>
      <p:pic>
        <p:nvPicPr>
          <p:cNvPr id="6" name="Picture 5">
            <a:extLst>
              <a:ext uri="{FF2B5EF4-FFF2-40B4-BE49-F238E27FC236}">
                <a16:creationId xmlns:a16="http://schemas.microsoft.com/office/drawing/2014/main" id="{B7A83D90-E698-4E08-BF5B-E0403A164B01}"/>
              </a:ext>
            </a:extLst>
          </p:cNvPr>
          <p:cNvPicPr>
            <a:picLocks noChangeAspect="1"/>
          </p:cNvPicPr>
          <p:nvPr/>
        </p:nvPicPr>
        <p:blipFill>
          <a:blip r:embed="rId3"/>
          <a:stretch>
            <a:fillRect/>
          </a:stretch>
        </p:blipFill>
        <p:spPr>
          <a:xfrm>
            <a:off x="4475508" y="1311852"/>
            <a:ext cx="7187560" cy="4902254"/>
          </a:xfrm>
          <a:prstGeom prst="rect">
            <a:avLst/>
          </a:prstGeom>
          <a:ln w="12700">
            <a:solidFill>
              <a:schemeClr val="tx1"/>
            </a:solidFill>
          </a:ln>
        </p:spPr>
      </p:pic>
      <p:sp>
        <p:nvSpPr>
          <p:cNvPr id="7" name="Callout: Down Arrow 6">
            <a:extLst>
              <a:ext uri="{FF2B5EF4-FFF2-40B4-BE49-F238E27FC236}">
                <a16:creationId xmlns:a16="http://schemas.microsoft.com/office/drawing/2014/main" id="{6FE99BB0-8314-47A7-A7D8-519E14EDC329}"/>
              </a:ext>
            </a:extLst>
          </p:cNvPr>
          <p:cNvSpPr/>
          <p:nvPr/>
        </p:nvSpPr>
        <p:spPr>
          <a:xfrm>
            <a:off x="528931" y="1311852"/>
            <a:ext cx="3644235" cy="1014476"/>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90000"/>
              </a:lnSpc>
              <a:spcBef>
                <a:spcPct val="0"/>
              </a:spcBef>
              <a:spcAft>
                <a:spcPct val="35000"/>
              </a:spcAft>
            </a:pPr>
            <a:r>
              <a:rPr lang="en-US" sz="2400"/>
              <a:t>Helium SW Debug Config Launch</a:t>
            </a:r>
          </a:p>
        </p:txBody>
      </p:sp>
    </p:spTree>
    <p:extLst>
      <p:ext uri="{BB962C8B-B14F-4D97-AF65-F5344CB8AC3E}">
        <p14:creationId xmlns:p14="http://schemas.microsoft.com/office/powerpoint/2010/main" val="2211798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E6CA-571D-44B4-AC60-F0E1BA67A41C}"/>
              </a:ext>
            </a:extLst>
          </p:cNvPr>
          <p:cNvSpPr>
            <a:spLocks noGrp="1"/>
          </p:cNvSpPr>
          <p:nvPr>
            <p:ph type="title"/>
          </p:nvPr>
        </p:nvSpPr>
        <p:spPr>
          <a:xfrm>
            <a:off x="446313" y="365125"/>
            <a:ext cx="11310257" cy="779279"/>
          </a:xfrm>
        </p:spPr>
        <p:txBody>
          <a:bodyPr/>
          <a:lstStyle/>
          <a:p>
            <a:r>
              <a:rPr lang="en-US" sz="3600" b="1" dirty="0"/>
              <a:t>Based on Use cases</a:t>
            </a:r>
          </a:p>
        </p:txBody>
      </p:sp>
      <p:sp>
        <p:nvSpPr>
          <p:cNvPr id="14" name="Content Placeholder 5">
            <a:extLst>
              <a:ext uri="{FF2B5EF4-FFF2-40B4-BE49-F238E27FC236}">
                <a16:creationId xmlns:a16="http://schemas.microsoft.com/office/drawing/2014/main" id="{338955B2-C308-44DC-85BF-BFEB5EDB717D}"/>
              </a:ext>
            </a:extLst>
          </p:cNvPr>
          <p:cNvSpPr txBox="1">
            <a:spLocks/>
          </p:cNvSpPr>
          <p:nvPr/>
        </p:nvSpPr>
        <p:spPr>
          <a:xfrm>
            <a:off x="528932" y="2091130"/>
            <a:ext cx="5404781" cy="4652569"/>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a:t>Run the simulation using “</a:t>
            </a:r>
            <a:r>
              <a:rPr lang="en-US" sz="1600" i="1"/>
              <a:t>command line” </a:t>
            </a:r>
            <a:r>
              <a:rPr lang="en-US" sz="1600"/>
              <a:t>from terminal</a:t>
            </a:r>
          </a:p>
          <a:p>
            <a:pPr marL="285750" indent="-285750">
              <a:spcBef>
                <a:spcPts val="600"/>
              </a:spcBef>
            </a:pPr>
            <a:r>
              <a:rPr lang="en-US" sz="1600"/>
              <a:t>Stop the run to the point of interest to start SW Debug</a:t>
            </a:r>
          </a:p>
          <a:p>
            <a:pPr marL="285750" indent="-285750">
              <a:spcBef>
                <a:spcPts val="600"/>
              </a:spcBef>
            </a:pPr>
            <a:r>
              <a:rPr lang="en-US" sz="1600"/>
              <a:t>Open Helium GUI with </a:t>
            </a:r>
            <a:r>
              <a:rPr lang="en-US" sz="1600" i="1"/>
              <a:t>‘helium &amp;’ </a:t>
            </a:r>
            <a:r>
              <a:rPr lang="en-US" sz="1600"/>
              <a:t>command from any terminal</a:t>
            </a:r>
          </a:p>
          <a:p>
            <a:pPr marL="677863" lvl="1" indent="-285750"/>
            <a:r>
              <a:rPr lang="en-US" sz="1300"/>
              <a:t>Meaning both Helium and Simulation are invoked independently</a:t>
            </a:r>
          </a:p>
          <a:p>
            <a:pPr marL="677863" lvl="1" indent="-285750"/>
            <a:r>
              <a:rPr lang="en-US" sz="1300"/>
              <a:t>No need to add catalog OR open platform in Helium</a:t>
            </a:r>
          </a:p>
          <a:p>
            <a:pPr marL="285750" indent="-285750">
              <a:spcBef>
                <a:spcPts val="600"/>
              </a:spcBef>
            </a:pPr>
            <a:r>
              <a:rPr lang="en-US" sz="1600"/>
              <a:t>Change the perspective by clicking on Window-&gt; Perspective -&gt; Open Perspective -&gt; Helium Software Debug</a:t>
            </a:r>
          </a:p>
          <a:p>
            <a:pPr marL="285750" indent="-285750">
              <a:spcBef>
                <a:spcPts val="600"/>
              </a:spcBef>
            </a:pPr>
            <a:r>
              <a:rPr lang="en-US" sz="1600"/>
              <a:t>Click on “Run -&gt; Attach to Simulation</a:t>
            </a:r>
            <a:r>
              <a:rPr lang="en-US" sz="2000"/>
              <a:t>”</a:t>
            </a:r>
          </a:p>
          <a:p>
            <a:pPr marL="285750" indent="-285750">
              <a:spcBef>
                <a:spcPts val="600"/>
              </a:spcBef>
            </a:pPr>
            <a:r>
              <a:rPr lang="en-US" sz="1600"/>
              <a:t>You will be prompted with following “Attach To Process” dialog box.</a:t>
            </a:r>
          </a:p>
          <a:p>
            <a:pPr marL="285750" indent="-285750">
              <a:spcBef>
                <a:spcPts val="600"/>
              </a:spcBef>
            </a:pPr>
            <a:r>
              <a:rPr lang="en-US" sz="1600"/>
              <a:t>Select the PID of your run and click on “</a:t>
            </a:r>
            <a:r>
              <a:rPr lang="en-US" sz="1600" b="1"/>
              <a:t>Connect</a:t>
            </a:r>
            <a:r>
              <a:rPr lang="en-US" sz="1600"/>
              <a:t>”</a:t>
            </a:r>
          </a:p>
          <a:p>
            <a:pPr marL="285750" indent="-285750">
              <a:spcBef>
                <a:spcPts val="600"/>
              </a:spcBef>
            </a:pPr>
            <a:r>
              <a:rPr lang="en-US" sz="1600"/>
              <a:t>You can Detach from Simulator once done with debug</a:t>
            </a:r>
          </a:p>
          <a:p>
            <a:pPr marL="285750" indent="-285750"/>
            <a:endParaRPr lang="en-US" sz="1600"/>
          </a:p>
        </p:txBody>
      </p:sp>
      <p:sp>
        <p:nvSpPr>
          <p:cNvPr id="15" name="Callout: Down Arrow 14">
            <a:extLst>
              <a:ext uri="{FF2B5EF4-FFF2-40B4-BE49-F238E27FC236}">
                <a16:creationId xmlns:a16="http://schemas.microsoft.com/office/drawing/2014/main" id="{9D74F9CA-C718-43B9-BE15-DA3438F18792}"/>
              </a:ext>
            </a:extLst>
          </p:cNvPr>
          <p:cNvSpPr/>
          <p:nvPr/>
        </p:nvSpPr>
        <p:spPr>
          <a:xfrm>
            <a:off x="528932" y="1311852"/>
            <a:ext cx="3490472"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90000"/>
              </a:lnSpc>
              <a:spcBef>
                <a:spcPct val="0"/>
              </a:spcBef>
              <a:spcAft>
                <a:spcPct val="35000"/>
              </a:spcAft>
            </a:pPr>
            <a:r>
              <a:rPr lang="en-US" sz="2400">
                <a:solidFill>
                  <a:srgbClr val="FFFFFF"/>
                </a:solidFill>
              </a:rPr>
              <a:t>Walk Up Connection</a:t>
            </a:r>
          </a:p>
        </p:txBody>
      </p:sp>
      <p:pic>
        <p:nvPicPr>
          <p:cNvPr id="11" name="Picture 10">
            <a:extLst>
              <a:ext uri="{FF2B5EF4-FFF2-40B4-BE49-F238E27FC236}">
                <a16:creationId xmlns:a16="http://schemas.microsoft.com/office/drawing/2014/main" id="{52FE9E20-F355-454F-AEE7-BBB897AFA06A}"/>
              </a:ext>
            </a:extLst>
          </p:cNvPr>
          <p:cNvPicPr>
            <a:picLocks noChangeAspect="1"/>
          </p:cNvPicPr>
          <p:nvPr/>
        </p:nvPicPr>
        <p:blipFill>
          <a:blip r:embed="rId3"/>
          <a:stretch>
            <a:fillRect/>
          </a:stretch>
        </p:blipFill>
        <p:spPr>
          <a:xfrm>
            <a:off x="6096000" y="3588870"/>
            <a:ext cx="6067610" cy="2904005"/>
          </a:xfrm>
          <a:prstGeom prst="rect">
            <a:avLst/>
          </a:prstGeom>
        </p:spPr>
      </p:pic>
      <p:pic>
        <p:nvPicPr>
          <p:cNvPr id="5" name="Picture 4">
            <a:extLst>
              <a:ext uri="{FF2B5EF4-FFF2-40B4-BE49-F238E27FC236}">
                <a16:creationId xmlns:a16="http://schemas.microsoft.com/office/drawing/2014/main" id="{F13A44D4-9C9D-4F13-9E07-6A7BC511F650}"/>
              </a:ext>
            </a:extLst>
          </p:cNvPr>
          <p:cNvPicPr>
            <a:picLocks noChangeAspect="1"/>
          </p:cNvPicPr>
          <p:nvPr/>
        </p:nvPicPr>
        <p:blipFill>
          <a:blip r:embed="rId4"/>
          <a:stretch>
            <a:fillRect/>
          </a:stretch>
        </p:blipFill>
        <p:spPr>
          <a:xfrm>
            <a:off x="6383846" y="768134"/>
            <a:ext cx="2198180" cy="2946014"/>
          </a:xfrm>
          <a:prstGeom prst="rect">
            <a:avLst/>
          </a:prstGeom>
          <a:ln w="12700">
            <a:solidFill>
              <a:schemeClr val="tx1"/>
            </a:solidFill>
          </a:ln>
        </p:spPr>
      </p:pic>
      <p:cxnSp>
        <p:nvCxnSpPr>
          <p:cNvPr id="20" name="Straight Arrow Connector 19">
            <a:extLst>
              <a:ext uri="{FF2B5EF4-FFF2-40B4-BE49-F238E27FC236}">
                <a16:creationId xmlns:a16="http://schemas.microsoft.com/office/drawing/2014/main" id="{37F4596B-8977-4F5F-B537-65548C56E525}"/>
              </a:ext>
            </a:extLst>
          </p:cNvPr>
          <p:cNvCxnSpPr/>
          <p:nvPr/>
        </p:nvCxnSpPr>
        <p:spPr>
          <a:xfrm flipV="1">
            <a:off x="4314825" y="3588870"/>
            <a:ext cx="2069021" cy="13260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B7FBB6-7C37-409A-808B-C291EFB543A1}"/>
              </a:ext>
            </a:extLst>
          </p:cNvPr>
          <p:cNvCxnSpPr>
            <a:cxnSpLocks/>
          </p:cNvCxnSpPr>
          <p:nvPr/>
        </p:nvCxnSpPr>
        <p:spPr>
          <a:xfrm flipV="1">
            <a:off x="5848350" y="4543425"/>
            <a:ext cx="1019175" cy="747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6A99BA8-6EF4-4251-864A-9E410C696711}"/>
              </a:ext>
            </a:extLst>
          </p:cNvPr>
          <p:cNvSpPr/>
          <p:nvPr/>
        </p:nvSpPr>
        <p:spPr>
          <a:xfrm>
            <a:off x="7482936" y="6007596"/>
            <a:ext cx="1182223" cy="3074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936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E6CA-571D-44B4-AC60-F0E1BA67A41C}"/>
              </a:ext>
            </a:extLst>
          </p:cNvPr>
          <p:cNvSpPr>
            <a:spLocks noGrp="1"/>
          </p:cNvSpPr>
          <p:nvPr>
            <p:ph type="title"/>
          </p:nvPr>
        </p:nvSpPr>
        <p:spPr>
          <a:xfrm>
            <a:off x="446313" y="365126"/>
            <a:ext cx="11310257" cy="779280"/>
          </a:xfrm>
        </p:spPr>
        <p:txBody>
          <a:bodyPr/>
          <a:lstStyle/>
          <a:p>
            <a:r>
              <a:rPr lang="en-US" sz="3600" b="1" dirty="0"/>
              <a:t>Based on Use cases</a:t>
            </a:r>
          </a:p>
        </p:txBody>
      </p:sp>
      <p:sp>
        <p:nvSpPr>
          <p:cNvPr id="14" name="Content Placeholder 5">
            <a:extLst>
              <a:ext uri="{FF2B5EF4-FFF2-40B4-BE49-F238E27FC236}">
                <a16:creationId xmlns:a16="http://schemas.microsoft.com/office/drawing/2014/main" id="{338955B2-C308-44DC-85BF-BFEB5EDB717D}"/>
              </a:ext>
            </a:extLst>
          </p:cNvPr>
          <p:cNvSpPr txBox="1">
            <a:spLocks/>
          </p:cNvSpPr>
          <p:nvPr/>
        </p:nvSpPr>
        <p:spPr>
          <a:xfrm>
            <a:off x="614656" y="2354425"/>
            <a:ext cx="3957344" cy="3893975"/>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a:t>Depending on when the simulation is stopped, we can see the C files and disassembly view accordingly</a:t>
            </a:r>
          </a:p>
          <a:p>
            <a:pPr marL="285750" indent="-285750"/>
            <a:r>
              <a:rPr lang="en-US" sz="1600"/>
              <a:t>Enter </a:t>
            </a:r>
            <a:r>
              <a:rPr lang="en-US" sz="1600" i="1" err="1"/>
              <a:t>esw</a:t>
            </a:r>
            <a:r>
              <a:rPr lang="en-US" sz="1600"/>
              <a:t> commands in helium Console to provide path to Image and source </a:t>
            </a:r>
            <a:r>
              <a:rPr lang="en-US" sz="1600" err="1"/>
              <a:t>dir</a:t>
            </a:r>
            <a:r>
              <a:rPr lang="en-US" sz="1600"/>
              <a:t>, if not already set</a:t>
            </a:r>
          </a:p>
          <a:p>
            <a:pPr marL="677863" lvl="1" indent="-285750"/>
            <a:r>
              <a:rPr lang="en-US" sz="1200" i="1" err="1"/>
              <a:t>esw</a:t>
            </a:r>
            <a:r>
              <a:rPr lang="en-US" sz="1200" i="1"/>
              <a:t> –image /path/</a:t>
            </a:r>
            <a:r>
              <a:rPr lang="en-US" sz="1200" i="1" err="1"/>
              <a:t>image.axf</a:t>
            </a:r>
            <a:endParaRPr lang="en-US" sz="1200" i="1"/>
          </a:p>
          <a:p>
            <a:pPr marL="677863" lvl="1" indent="-285750"/>
            <a:r>
              <a:rPr lang="en-US" sz="1200" i="1" err="1"/>
              <a:t>esw</a:t>
            </a:r>
            <a:r>
              <a:rPr lang="en-US" sz="1200" i="1"/>
              <a:t> –source /</a:t>
            </a:r>
            <a:r>
              <a:rPr lang="en-US" sz="1200" i="1" err="1"/>
              <a:t>path_of_source_code</a:t>
            </a:r>
            <a:endParaRPr lang="en-US" sz="1200" i="1"/>
          </a:p>
          <a:p>
            <a:pPr marL="677863" lvl="1" indent="-285750"/>
            <a:r>
              <a:rPr lang="en-US" sz="1200" i="1" err="1"/>
              <a:t>esw</a:t>
            </a:r>
            <a:r>
              <a:rPr lang="en-US" sz="1200" i="1"/>
              <a:t> –describe </a:t>
            </a:r>
            <a:r>
              <a:rPr lang="en-US" sz="1200"/>
              <a:t>-&gt; will show the basic info of the design</a:t>
            </a:r>
          </a:p>
          <a:p>
            <a:pPr marL="677863" lvl="1" indent="-285750"/>
            <a:r>
              <a:rPr lang="en-US" sz="1200" i="1" err="1"/>
              <a:t>esw</a:t>
            </a:r>
            <a:r>
              <a:rPr lang="en-US" sz="1200" i="1"/>
              <a:t> –help </a:t>
            </a:r>
            <a:r>
              <a:rPr lang="en-US" sz="1200"/>
              <a:t>-&gt; to see command help. Refer to User Guide for more details</a:t>
            </a:r>
          </a:p>
          <a:p>
            <a:pPr marL="285750" indent="-285750"/>
            <a:r>
              <a:rPr lang="en-US" sz="1600"/>
              <a:t>Use Buttons to point to Images, if prompted</a:t>
            </a:r>
          </a:p>
          <a:p>
            <a:pPr marL="677863" lvl="1" indent="-285750"/>
            <a:endParaRPr lang="en-US" sz="1200"/>
          </a:p>
          <a:p>
            <a:pPr lvl="1"/>
            <a:endParaRPr lang="en-US" sz="1200"/>
          </a:p>
        </p:txBody>
      </p:sp>
      <p:pic>
        <p:nvPicPr>
          <p:cNvPr id="6" name="Picture 5">
            <a:extLst>
              <a:ext uri="{FF2B5EF4-FFF2-40B4-BE49-F238E27FC236}">
                <a16:creationId xmlns:a16="http://schemas.microsoft.com/office/drawing/2014/main" id="{B7A83D90-E698-4E08-BF5B-E0403A164B01}"/>
              </a:ext>
            </a:extLst>
          </p:cNvPr>
          <p:cNvPicPr>
            <a:picLocks noChangeAspect="1"/>
          </p:cNvPicPr>
          <p:nvPr/>
        </p:nvPicPr>
        <p:blipFill>
          <a:blip r:embed="rId3"/>
          <a:stretch>
            <a:fillRect/>
          </a:stretch>
        </p:blipFill>
        <p:spPr>
          <a:xfrm>
            <a:off x="4651629" y="940377"/>
            <a:ext cx="7187560" cy="4902254"/>
          </a:xfrm>
          <a:prstGeom prst="rect">
            <a:avLst/>
          </a:prstGeom>
          <a:ln w="12700">
            <a:solidFill>
              <a:schemeClr val="tx1"/>
            </a:solidFill>
          </a:ln>
        </p:spPr>
      </p:pic>
      <p:sp>
        <p:nvSpPr>
          <p:cNvPr id="7" name="Callout: Down Arrow 6">
            <a:extLst>
              <a:ext uri="{FF2B5EF4-FFF2-40B4-BE49-F238E27FC236}">
                <a16:creationId xmlns:a16="http://schemas.microsoft.com/office/drawing/2014/main" id="{70C5DE31-CCFD-42CC-AFBF-DDEB9566BF81}"/>
              </a:ext>
            </a:extLst>
          </p:cNvPr>
          <p:cNvSpPr/>
          <p:nvPr/>
        </p:nvSpPr>
        <p:spPr>
          <a:xfrm>
            <a:off x="528932" y="1311852"/>
            <a:ext cx="3490472" cy="779279"/>
          </a:xfrm>
          <a:prstGeom prst="down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90000"/>
              </a:lnSpc>
              <a:spcBef>
                <a:spcPct val="0"/>
              </a:spcBef>
              <a:spcAft>
                <a:spcPct val="35000"/>
              </a:spcAft>
            </a:pPr>
            <a:r>
              <a:rPr lang="en-US" sz="2400">
                <a:solidFill>
                  <a:srgbClr val="FFFFFF"/>
                </a:solidFill>
              </a:rPr>
              <a:t>Walk Up Connection</a:t>
            </a:r>
          </a:p>
        </p:txBody>
      </p:sp>
      <p:pic>
        <p:nvPicPr>
          <p:cNvPr id="4" name="Picture 3">
            <a:extLst>
              <a:ext uri="{FF2B5EF4-FFF2-40B4-BE49-F238E27FC236}">
                <a16:creationId xmlns:a16="http://schemas.microsoft.com/office/drawing/2014/main" id="{5EF06308-8375-41F6-9CF0-86A3A844ABAA}"/>
              </a:ext>
            </a:extLst>
          </p:cNvPr>
          <p:cNvPicPr>
            <a:picLocks noChangeAspect="1"/>
          </p:cNvPicPr>
          <p:nvPr/>
        </p:nvPicPr>
        <p:blipFill>
          <a:blip r:embed="rId4"/>
          <a:stretch>
            <a:fillRect/>
          </a:stretch>
        </p:blipFill>
        <p:spPr>
          <a:xfrm>
            <a:off x="7200900" y="2731490"/>
            <a:ext cx="3690150" cy="3816119"/>
          </a:xfrm>
          <a:prstGeom prst="rect">
            <a:avLst/>
          </a:prstGeom>
          <a:ln w="12700">
            <a:solidFill>
              <a:schemeClr val="tx1"/>
            </a:solidFill>
          </a:ln>
        </p:spPr>
      </p:pic>
      <p:cxnSp>
        <p:nvCxnSpPr>
          <p:cNvPr id="9" name="Straight Arrow Connector 8">
            <a:extLst>
              <a:ext uri="{FF2B5EF4-FFF2-40B4-BE49-F238E27FC236}">
                <a16:creationId xmlns:a16="http://schemas.microsoft.com/office/drawing/2014/main" id="{57A41402-35C0-4807-8D68-16FF948D50E9}"/>
              </a:ext>
            </a:extLst>
          </p:cNvPr>
          <p:cNvCxnSpPr>
            <a:cxnSpLocks/>
          </p:cNvCxnSpPr>
          <p:nvPr/>
        </p:nvCxnSpPr>
        <p:spPr>
          <a:xfrm flipV="1">
            <a:off x="4019404" y="5744586"/>
            <a:ext cx="3305321" cy="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0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FD9B-00C5-4E3C-989A-DC6C38070D00}"/>
              </a:ext>
            </a:extLst>
          </p:cNvPr>
          <p:cNvSpPr>
            <a:spLocks noGrp="1"/>
          </p:cNvSpPr>
          <p:nvPr>
            <p:ph type="title"/>
          </p:nvPr>
        </p:nvSpPr>
        <p:spPr/>
        <p:txBody>
          <a:bodyPr/>
          <a:lstStyle/>
          <a:p>
            <a:r>
              <a:rPr lang="en-US"/>
              <a:t>Debugging – Helium SW Debug Perspective</a:t>
            </a:r>
          </a:p>
        </p:txBody>
      </p:sp>
      <p:sp>
        <p:nvSpPr>
          <p:cNvPr id="3" name="Text Placeholder 2">
            <a:extLst>
              <a:ext uri="{FF2B5EF4-FFF2-40B4-BE49-F238E27FC236}">
                <a16:creationId xmlns:a16="http://schemas.microsoft.com/office/drawing/2014/main" id="{07F91901-45D7-4764-8A68-BC38C1BDAF4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48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4C12-AC77-4A3B-8FB9-11AF4F9ACA56}"/>
              </a:ext>
            </a:extLst>
          </p:cNvPr>
          <p:cNvSpPr>
            <a:spLocks noGrp="1"/>
          </p:cNvSpPr>
          <p:nvPr>
            <p:ph type="title"/>
          </p:nvPr>
        </p:nvSpPr>
        <p:spPr/>
        <p:txBody>
          <a:bodyPr/>
          <a:lstStyle/>
          <a:p>
            <a:r>
              <a:rPr lang="en-US"/>
              <a:t>Example Overview</a:t>
            </a:r>
            <a:endParaRPr lang="en-US">
              <a:solidFill>
                <a:srgbClr val="FF0000"/>
              </a:solidFill>
            </a:endParaRPr>
          </a:p>
        </p:txBody>
      </p:sp>
      <p:sp>
        <p:nvSpPr>
          <p:cNvPr id="3" name="Content Placeholder 2">
            <a:extLst>
              <a:ext uri="{FF2B5EF4-FFF2-40B4-BE49-F238E27FC236}">
                <a16:creationId xmlns:a16="http://schemas.microsoft.com/office/drawing/2014/main" id="{A7A1527C-C80F-4C8D-A487-1A23F8FE4156}"/>
              </a:ext>
            </a:extLst>
          </p:cNvPr>
          <p:cNvSpPr>
            <a:spLocks noGrp="1"/>
          </p:cNvSpPr>
          <p:nvPr>
            <p:ph idx="1"/>
          </p:nvPr>
        </p:nvSpPr>
        <p:spPr>
          <a:xfrm>
            <a:off x="435430" y="1320943"/>
            <a:ext cx="11310257" cy="4588352"/>
          </a:xfrm>
        </p:spPr>
        <p:txBody>
          <a:bodyPr/>
          <a:lstStyle/>
          <a:p>
            <a:r>
              <a:rPr lang="en-US" dirty="0"/>
              <a:t>After product setup, you can run examples illustrating software debugging</a:t>
            </a:r>
          </a:p>
          <a:p>
            <a:pPr lvl="1"/>
            <a:r>
              <a:rPr lang="en-US" dirty="0"/>
              <a:t>Some of the platforms in `</a:t>
            </a:r>
            <a:r>
              <a:rPr lang="en-US" dirty="0" err="1"/>
              <a:t>xmroot</a:t>
            </a:r>
            <a:r>
              <a:rPr lang="en-US" dirty="0"/>
              <a:t>`/tools/</a:t>
            </a:r>
            <a:r>
              <a:rPr lang="en-US" dirty="0" err="1"/>
              <a:t>esl</a:t>
            </a:r>
            <a:r>
              <a:rPr lang="en-US" dirty="0"/>
              <a:t>/</a:t>
            </a:r>
            <a:r>
              <a:rPr lang="en-US" dirty="0" err="1"/>
              <a:t>modelcatalog</a:t>
            </a:r>
            <a:r>
              <a:rPr lang="en-US" dirty="0"/>
              <a:t>/</a:t>
            </a:r>
            <a:r>
              <a:rPr lang="en-US" dirty="0" err="1"/>
              <a:t>releasecatalog</a:t>
            </a:r>
            <a:r>
              <a:rPr lang="en-US" dirty="0"/>
              <a:t> are setup to show how to use the Helium Debugger</a:t>
            </a:r>
          </a:p>
          <a:p>
            <a:pPr lvl="2"/>
            <a:r>
              <a:rPr lang="en-US" dirty="0" err="1"/>
              <a:t>vexpress</a:t>
            </a:r>
            <a:r>
              <a:rPr lang="en-US" dirty="0"/>
              <a:t>/a35_m7_gic400_hybrid</a:t>
            </a:r>
          </a:p>
          <a:p>
            <a:pPr lvl="2"/>
            <a:r>
              <a:rPr lang="en-US" dirty="0"/>
              <a:t>vexpress_v9/klein_gic600_ufs</a:t>
            </a:r>
          </a:p>
          <a:p>
            <a:pPr lvl="2"/>
            <a:r>
              <a:rPr lang="en-US" dirty="0"/>
              <a:t>vexpress_v9/</a:t>
            </a:r>
            <a:r>
              <a:rPr lang="en-GB" dirty="0"/>
              <a:t>matterhorn_gic700_virtio</a:t>
            </a:r>
            <a:endParaRPr lang="en-US" dirty="0"/>
          </a:p>
          <a:p>
            <a:pPr lvl="1"/>
            <a:r>
              <a:rPr lang="en-US" dirty="0"/>
              <a:t>Examples include README and RUNME files - See README files for complete instructions to use.</a:t>
            </a:r>
          </a:p>
        </p:txBody>
      </p:sp>
    </p:spTree>
    <p:extLst>
      <p:ext uri="{BB962C8B-B14F-4D97-AF65-F5344CB8AC3E}">
        <p14:creationId xmlns:p14="http://schemas.microsoft.com/office/powerpoint/2010/main" val="2465385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8F4382-742D-4795-8EBE-A61237AD8149}"/>
              </a:ext>
            </a:extLst>
          </p:cNvPr>
          <p:cNvPicPr>
            <a:picLocks noChangeAspect="1"/>
          </p:cNvPicPr>
          <p:nvPr/>
        </p:nvPicPr>
        <p:blipFill>
          <a:blip r:embed="rId3"/>
          <a:stretch>
            <a:fillRect/>
          </a:stretch>
        </p:blipFill>
        <p:spPr>
          <a:xfrm>
            <a:off x="2304149" y="1477908"/>
            <a:ext cx="7258951" cy="4950946"/>
          </a:xfrm>
          <a:prstGeom prst="rect">
            <a:avLst/>
          </a:prstGeom>
          <a:ln w="12700">
            <a:solidFill>
              <a:schemeClr val="tx1"/>
            </a:solidFill>
          </a:ln>
        </p:spPr>
      </p:pic>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9373962" cy="710462"/>
          </a:xfrm>
        </p:spPr>
        <p:txBody>
          <a:bodyPr/>
          <a:lstStyle/>
          <a:p>
            <a:r>
              <a:rPr lang="en-US" sz="3600" b="1" dirty="0"/>
              <a:t>Default Layout Overview</a:t>
            </a:r>
            <a:endParaRPr lang="en-US" sz="7200" b="1" dirty="0"/>
          </a:p>
        </p:txBody>
      </p:sp>
      <p:sp>
        <p:nvSpPr>
          <p:cNvPr id="7" name="Callout: Bent Line 6">
            <a:extLst>
              <a:ext uri="{FF2B5EF4-FFF2-40B4-BE49-F238E27FC236}">
                <a16:creationId xmlns:a16="http://schemas.microsoft.com/office/drawing/2014/main" id="{A7AD7333-08EB-4E48-BE17-0AAF72EB328D}"/>
              </a:ext>
            </a:extLst>
          </p:cNvPr>
          <p:cNvSpPr/>
          <p:nvPr/>
        </p:nvSpPr>
        <p:spPr>
          <a:xfrm>
            <a:off x="2908833" y="1066471"/>
            <a:ext cx="1399714" cy="314733"/>
          </a:xfrm>
          <a:prstGeom prst="borderCallout2">
            <a:avLst>
              <a:gd name="adj1" fmla="val 100462"/>
              <a:gd name="adj2" fmla="val 48829"/>
              <a:gd name="adj3" fmla="val 100462"/>
              <a:gd name="adj4" fmla="val 50702"/>
              <a:gd name="adj5" fmla="val 219423"/>
              <a:gd name="adj6" fmla="val 12070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Session Controls</a:t>
            </a:r>
          </a:p>
        </p:txBody>
      </p:sp>
      <p:sp>
        <p:nvSpPr>
          <p:cNvPr id="8" name="Callout: Bent Line 7">
            <a:extLst>
              <a:ext uri="{FF2B5EF4-FFF2-40B4-BE49-F238E27FC236}">
                <a16:creationId xmlns:a16="http://schemas.microsoft.com/office/drawing/2014/main" id="{8C41FAA5-4A63-4AB7-A480-9B976A9FCCC3}"/>
              </a:ext>
            </a:extLst>
          </p:cNvPr>
          <p:cNvSpPr/>
          <p:nvPr/>
        </p:nvSpPr>
        <p:spPr>
          <a:xfrm>
            <a:off x="4552745" y="1068598"/>
            <a:ext cx="1209880" cy="303081"/>
          </a:xfrm>
          <a:prstGeom prst="borderCallout2">
            <a:avLst>
              <a:gd name="adj1" fmla="val 97829"/>
              <a:gd name="adj2" fmla="val 50574"/>
              <a:gd name="adj3" fmla="val 103101"/>
              <a:gd name="adj4" fmla="val 49502"/>
              <a:gd name="adj5" fmla="val 412362"/>
              <a:gd name="adj6" fmla="val 8076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System View</a:t>
            </a:r>
          </a:p>
        </p:txBody>
      </p:sp>
      <p:sp>
        <p:nvSpPr>
          <p:cNvPr id="9" name="Callout: Bent Line 8">
            <a:extLst>
              <a:ext uri="{FF2B5EF4-FFF2-40B4-BE49-F238E27FC236}">
                <a16:creationId xmlns:a16="http://schemas.microsoft.com/office/drawing/2014/main" id="{E0D1D1CE-ACCF-48E4-A05A-8B18F317627E}"/>
              </a:ext>
            </a:extLst>
          </p:cNvPr>
          <p:cNvSpPr/>
          <p:nvPr/>
        </p:nvSpPr>
        <p:spPr>
          <a:xfrm>
            <a:off x="6006823" y="1063038"/>
            <a:ext cx="1794152" cy="303081"/>
          </a:xfrm>
          <a:prstGeom prst="borderCallout2">
            <a:avLst>
              <a:gd name="adj1" fmla="val 103604"/>
              <a:gd name="adj2" fmla="val 49534"/>
              <a:gd name="adj3" fmla="val 103604"/>
              <a:gd name="adj4" fmla="val 49694"/>
              <a:gd name="adj5" fmla="val 435623"/>
              <a:gd name="adj6" fmla="val 2521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Image and File Browser</a:t>
            </a:r>
          </a:p>
        </p:txBody>
      </p:sp>
      <p:sp>
        <p:nvSpPr>
          <p:cNvPr id="10" name="Callout: Bent Line 9">
            <a:extLst>
              <a:ext uri="{FF2B5EF4-FFF2-40B4-BE49-F238E27FC236}">
                <a16:creationId xmlns:a16="http://schemas.microsoft.com/office/drawing/2014/main" id="{328CB314-0AFA-478B-9B89-1326C72C4975}"/>
              </a:ext>
            </a:extLst>
          </p:cNvPr>
          <p:cNvSpPr/>
          <p:nvPr/>
        </p:nvSpPr>
        <p:spPr>
          <a:xfrm>
            <a:off x="8009226" y="1063038"/>
            <a:ext cx="1399900" cy="303082"/>
          </a:xfrm>
          <a:prstGeom prst="borderCallout2">
            <a:avLst>
              <a:gd name="adj1" fmla="val 100461"/>
              <a:gd name="adj2" fmla="val 45419"/>
              <a:gd name="adj3" fmla="val 100460"/>
              <a:gd name="adj4" fmla="val 47291"/>
              <a:gd name="adj5" fmla="val 441874"/>
              <a:gd name="adj6" fmla="val -4862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Registers View</a:t>
            </a:r>
          </a:p>
        </p:txBody>
      </p:sp>
      <p:sp>
        <p:nvSpPr>
          <p:cNvPr id="12" name="Callout: Bent Line 11">
            <a:extLst>
              <a:ext uri="{FF2B5EF4-FFF2-40B4-BE49-F238E27FC236}">
                <a16:creationId xmlns:a16="http://schemas.microsoft.com/office/drawing/2014/main" id="{9874B157-100D-4818-9913-5D8473BE58B2}"/>
              </a:ext>
            </a:extLst>
          </p:cNvPr>
          <p:cNvSpPr/>
          <p:nvPr/>
        </p:nvSpPr>
        <p:spPr>
          <a:xfrm>
            <a:off x="10114174" y="1747408"/>
            <a:ext cx="1571625" cy="314733"/>
          </a:xfrm>
          <a:prstGeom prst="borderCallout2">
            <a:avLst>
              <a:gd name="adj1" fmla="val 42961"/>
              <a:gd name="adj2" fmla="val 758"/>
              <a:gd name="adj3" fmla="val 100462"/>
              <a:gd name="adj4" fmla="val -22728"/>
              <a:gd name="adj5" fmla="val 219652"/>
              <a:gd name="adj6" fmla="val -7075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Breakpoint Manager</a:t>
            </a:r>
          </a:p>
        </p:txBody>
      </p:sp>
      <p:sp>
        <p:nvSpPr>
          <p:cNvPr id="17" name="Callout: Bent Line 16">
            <a:extLst>
              <a:ext uri="{FF2B5EF4-FFF2-40B4-BE49-F238E27FC236}">
                <a16:creationId xmlns:a16="http://schemas.microsoft.com/office/drawing/2014/main" id="{5D7B35DC-CE2A-43B7-BE58-2924886B29B8}"/>
              </a:ext>
            </a:extLst>
          </p:cNvPr>
          <p:cNvSpPr/>
          <p:nvPr/>
        </p:nvSpPr>
        <p:spPr>
          <a:xfrm>
            <a:off x="10114173" y="5685025"/>
            <a:ext cx="1571625" cy="401450"/>
          </a:xfrm>
          <a:prstGeom prst="borderCallout2">
            <a:avLst>
              <a:gd name="adj1" fmla="val 18750"/>
              <a:gd name="adj2" fmla="val -8333"/>
              <a:gd name="adj3" fmla="val -2435"/>
              <a:gd name="adj4" fmla="val -25152"/>
              <a:gd name="adj5" fmla="val 134644"/>
              <a:gd name="adj6" fmla="val -25336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Current Core Selection</a:t>
            </a:r>
          </a:p>
        </p:txBody>
      </p:sp>
      <p:sp>
        <p:nvSpPr>
          <p:cNvPr id="5" name="Oval 4">
            <a:extLst>
              <a:ext uri="{FF2B5EF4-FFF2-40B4-BE49-F238E27FC236}">
                <a16:creationId xmlns:a16="http://schemas.microsoft.com/office/drawing/2014/main" id="{ADDBA7D7-9B7B-4841-902E-35789B553EFD}"/>
              </a:ext>
            </a:extLst>
          </p:cNvPr>
          <p:cNvSpPr/>
          <p:nvPr/>
        </p:nvSpPr>
        <p:spPr>
          <a:xfrm>
            <a:off x="3818283" y="1747408"/>
            <a:ext cx="1362685" cy="20521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llout: Line 19">
            <a:extLst>
              <a:ext uri="{FF2B5EF4-FFF2-40B4-BE49-F238E27FC236}">
                <a16:creationId xmlns:a16="http://schemas.microsoft.com/office/drawing/2014/main" id="{27F121B0-C53C-4B4E-95CC-8212A7228A9B}"/>
              </a:ext>
            </a:extLst>
          </p:cNvPr>
          <p:cNvSpPr/>
          <p:nvPr/>
        </p:nvSpPr>
        <p:spPr>
          <a:xfrm>
            <a:off x="10114174" y="2378291"/>
            <a:ext cx="1571624" cy="314733"/>
          </a:xfrm>
          <a:prstGeom prst="borderCallout1">
            <a:avLst>
              <a:gd name="adj1" fmla="val 101801"/>
              <a:gd name="adj2" fmla="val 45969"/>
              <a:gd name="adj3" fmla="val 560602"/>
              <a:gd name="adj4" fmla="val -94716"/>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Disassembly Viewer</a:t>
            </a:r>
          </a:p>
        </p:txBody>
      </p:sp>
      <p:sp>
        <p:nvSpPr>
          <p:cNvPr id="21" name="Callout: Line 20">
            <a:extLst>
              <a:ext uri="{FF2B5EF4-FFF2-40B4-BE49-F238E27FC236}">
                <a16:creationId xmlns:a16="http://schemas.microsoft.com/office/drawing/2014/main" id="{EF6DD6EF-408A-4640-90CF-2F7677701A91}"/>
              </a:ext>
            </a:extLst>
          </p:cNvPr>
          <p:cNvSpPr/>
          <p:nvPr/>
        </p:nvSpPr>
        <p:spPr>
          <a:xfrm>
            <a:off x="10114174" y="1075588"/>
            <a:ext cx="1571624" cy="314733"/>
          </a:xfrm>
          <a:prstGeom prst="borderCallout1">
            <a:avLst>
              <a:gd name="adj1" fmla="val 101801"/>
              <a:gd name="adj2" fmla="val 45969"/>
              <a:gd name="adj3" fmla="val 409283"/>
              <a:gd name="adj4" fmla="val -12986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Variables Viewer</a:t>
            </a:r>
          </a:p>
        </p:txBody>
      </p:sp>
      <p:sp>
        <p:nvSpPr>
          <p:cNvPr id="22" name="Callout: Line 21">
            <a:extLst>
              <a:ext uri="{FF2B5EF4-FFF2-40B4-BE49-F238E27FC236}">
                <a16:creationId xmlns:a16="http://schemas.microsoft.com/office/drawing/2014/main" id="{1474A375-13C3-4E86-8F1F-A6569B0B65FF}"/>
              </a:ext>
            </a:extLst>
          </p:cNvPr>
          <p:cNvSpPr/>
          <p:nvPr/>
        </p:nvSpPr>
        <p:spPr>
          <a:xfrm>
            <a:off x="627112" y="4791065"/>
            <a:ext cx="1571624" cy="314733"/>
          </a:xfrm>
          <a:prstGeom prst="borderCallout1">
            <a:avLst>
              <a:gd name="adj1" fmla="val 107854"/>
              <a:gd name="adj2" fmla="val 47787"/>
              <a:gd name="adj3" fmla="val 221648"/>
              <a:gd name="adj4" fmla="val 10892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Command Console</a:t>
            </a:r>
          </a:p>
        </p:txBody>
      </p:sp>
      <p:sp>
        <p:nvSpPr>
          <p:cNvPr id="23" name="Callout: Line 22">
            <a:extLst>
              <a:ext uri="{FF2B5EF4-FFF2-40B4-BE49-F238E27FC236}">
                <a16:creationId xmlns:a16="http://schemas.microsoft.com/office/drawing/2014/main" id="{17D242BC-50D7-4B8F-843A-ECA7BC7D4C0D}"/>
              </a:ext>
            </a:extLst>
          </p:cNvPr>
          <p:cNvSpPr/>
          <p:nvPr/>
        </p:nvSpPr>
        <p:spPr>
          <a:xfrm>
            <a:off x="627112" y="3747515"/>
            <a:ext cx="1571624" cy="411731"/>
          </a:xfrm>
          <a:prstGeom prst="borderCallout1">
            <a:avLst>
              <a:gd name="adj1" fmla="val 105320"/>
              <a:gd name="adj2" fmla="val 48393"/>
              <a:gd name="adj3" fmla="val 215301"/>
              <a:gd name="adj4" fmla="val 11377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Source Files</a:t>
            </a:r>
          </a:p>
          <a:p>
            <a:r>
              <a:rPr lang="en-US" sz="1200">
                <a:solidFill>
                  <a:schemeClr val="tx1"/>
                </a:solidFill>
                <a:cs typeface="Arial"/>
              </a:rPr>
              <a:t>Viewer/Editor</a:t>
            </a:r>
          </a:p>
        </p:txBody>
      </p:sp>
      <p:sp>
        <p:nvSpPr>
          <p:cNvPr id="24" name="Callout: Line 23">
            <a:extLst>
              <a:ext uri="{FF2B5EF4-FFF2-40B4-BE49-F238E27FC236}">
                <a16:creationId xmlns:a16="http://schemas.microsoft.com/office/drawing/2014/main" id="{4E7E9026-A6D1-46F1-A32F-FE671D3372DC}"/>
              </a:ext>
            </a:extLst>
          </p:cNvPr>
          <p:cNvSpPr/>
          <p:nvPr/>
        </p:nvSpPr>
        <p:spPr>
          <a:xfrm>
            <a:off x="627112" y="1904774"/>
            <a:ext cx="1571624" cy="411731"/>
          </a:xfrm>
          <a:prstGeom prst="borderCallout1">
            <a:avLst>
              <a:gd name="adj1" fmla="val 105320"/>
              <a:gd name="adj2" fmla="val 48393"/>
              <a:gd name="adj3" fmla="val 215301"/>
              <a:gd name="adj4" fmla="val 11377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Core Selection and Context</a:t>
            </a:r>
          </a:p>
        </p:txBody>
      </p:sp>
      <p:sp>
        <p:nvSpPr>
          <p:cNvPr id="25" name="Callout: Line 24">
            <a:extLst>
              <a:ext uri="{FF2B5EF4-FFF2-40B4-BE49-F238E27FC236}">
                <a16:creationId xmlns:a16="http://schemas.microsoft.com/office/drawing/2014/main" id="{D098EBD1-8059-4FE3-B323-0E97AAA97F87}"/>
              </a:ext>
            </a:extLst>
          </p:cNvPr>
          <p:cNvSpPr/>
          <p:nvPr/>
        </p:nvSpPr>
        <p:spPr>
          <a:xfrm>
            <a:off x="627112" y="5842392"/>
            <a:ext cx="1571624" cy="314733"/>
          </a:xfrm>
          <a:prstGeom prst="borderCallout1">
            <a:avLst>
              <a:gd name="adj1" fmla="val 1931"/>
              <a:gd name="adj2" fmla="val 49605"/>
              <a:gd name="adj3" fmla="val -138491"/>
              <a:gd name="adj4" fmla="val 16528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Memory Viewer</a:t>
            </a:r>
          </a:p>
        </p:txBody>
      </p:sp>
    </p:spTree>
    <p:extLst>
      <p:ext uri="{BB962C8B-B14F-4D97-AF65-F5344CB8AC3E}">
        <p14:creationId xmlns:p14="http://schemas.microsoft.com/office/powerpoint/2010/main" val="3266017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D478A8-ECFE-7844-8715-6C09DF2A5145}"/>
              </a:ext>
            </a:extLst>
          </p:cNvPr>
          <p:cNvPicPr>
            <a:picLocks noChangeAspect="1"/>
          </p:cNvPicPr>
          <p:nvPr/>
        </p:nvPicPr>
        <p:blipFill>
          <a:blip r:embed="rId2"/>
          <a:stretch>
            <a:fillRect/>
          </a:stretch>
        </p:blipFill>
        <p:spPr>
          <a:xfrm>
            <a:off x="5004920" y="1397556"/>
            <a:ext cx="6740767" cy="2225979"/>
          </a:xfrm>
          <a:prstGeom prst="rect">
            <a:avLst/>
          </a:prstGeom>
          <a:ln w="9525">
            <a:solidFill>
              <a:schemeClr val="tx1"/>
            </a:solidFill>
          </a:ln>
        </p:spPr>
      </p:pic>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5"/>
            <a:ext cx="11310257" cy="717951"/>
          </a:xfrm>
        </p:spPr>
        <p:txBody>
          <a:bodyPr/>
          <a:lstStyle/>
          <a:p>
            <a:r>
              <a:rPr lang="en-US" sz="3600" b="1" dirty="0"/>
              <a:t>Processor/Core Selection and Stack Frame Management</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Debug View provides tree of processor and cores available in system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different processor/core or stack frame to change active debug context.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Change of active debug context impacts other views like Variables, Disassembly, Editor and updates the current status of Debug context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43409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5"/>
            <a:ext cx="11310257" cy="854075"/>
          </a:xfrm>
        </p:spPr>
        <p:txBody>
          <a:bodyPr/>
          <a:lstStyle/>
          <a:p>
            <a:r>
              <a:rPr lang="en-US" sz="3600" dirty="0"/>
              <a:t>System View Basics</a:t>
            </a:r>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5355312"/>
          </a:xfrm>
          <a:prstGeom prst="rect">
            <a:avLst/>
          </a:prstGeom>
          <a:noFill/>
        </p:spPr>
        <p:txBody>
          <a:bodyPr wrap="square" rtlCol="0">
            <a:spAutoFit/>
          </a:bodyPr>
          <a:lstStyle/>
          <a:p>
            <a:pPr marL="285750" indent="-285750">
              <a:buFont typeface="Arial" panose="020B0604020202020204" pitchFamily="34" charset="0"/>
              <a:buChar char="•"/>
            </a:pPr>
            <a:r>
              <a:rPr lang="en-US"/>
              <a:t>Register groups provides access to registers. Registers are presented by bank name.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Expand register bank and select interesting register to get value in different formats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change value of register select register, in selected row click in Value column, edit, press Return to confirm new value or Esc to cancel </a:t>
            </a:r>
          </a:p>
          <a:p>
            <a:endParaRPr lang="en-US"/>
          </a:p>
          <a:p>
            <a:pPr marL="285750" indent="-285750">
              <a:buFont typeface="Arial" panose="020B0604020202020204" pitchFamily="34" charset="0"/>
              <a:buChar char="•"/>
            </a:pPr>
            <a:r>
              <a:rPr lang="en-US"/>
              <a:t>If register value has changed since last stop it will be visible with yellow background. If simulation is running values are not updated and it is not possible to change value</a:t>
            </a:r>
          </a:p>
          <a:p>
            <a:pPr lvl="1"/>
            <a:endParaRPr lang="en-US"/>
          </a:p>
        </p:txBody>
      </p:sp>
      <p:pic>
        <p:nvPicPr>
          <p:cNvPr id="4" name="Picture 3">
            <a:extLst>
              <a:ext uri="{FF2B5EF4-FFF2-40B4-BE49-F238E27FC236}">
                <a16:creationId xmlns:a16="http://schemas.microsoft.com/office/drawing/2014/main" id="{89C28EF5-829A-4644-A2A3-A6A2D6E06D8E}"/>
              </a:ext>
            </a:extLst>
          </p:cNvPr>
          <p:cNvPicPr>
            <a:picLocks noChangeAspect="1"/>
          </p:cNvPicPr>
          <p:nvPr/>
        </p:nvPicPr>
        <p:blipFill>
          <a:blip r:embed="rId2"/>
          <a:stretch>
            <a:fillRect/>
          </a:stretch>
        </p:blipFill>
        <p:spPr>
          <a:xfrm>
            <a:off x="5032285" y="1532032"/>
            <a:ext cx="6735170" cy="2917181"/>
          </a:xfrm>
          <a:prstGeom prst="rect">
            <a:avLst/>
          </a:prstGeom>
          <a:ln w="12700">
            <a:solidFill>
              <a:schemeClr val="tx1"/>
            </a:solidFill>
          </a:ln>
        </p:spPr>
      </p:pic>
      <p:sp>
        <p:nvSpPr>
          <p:cNvPr id="3" name="Rectangle 2">
            <a:extLst>
              <a:ext uri="{FF2B5EF4-FFF2-40B4-BE49-F238E27FC236}">
                <a16:creationId xmlns:a16="http://schemas.microsoft.com/office/drawing/2014/main" id="{2F9D5A87-5415-498C-BF90-0A9C7F39CAB8}"/>
              </a:ext>
            </a:extLst>
          </p:cNvPr>
          <p:cNvSpPr/>
          <p:nvPr/>
        </p:nvSpPr>
        <p:spPr>
          <a:xfrm>
            <a:off x="4707128" y="4541844"/>
            <a:ext cx="7385483" cy="646331"/>
          </a:xfrm>
          <a:prstGeom prst="rect">
            <a:avLst/>
          </a:prstGeom>
          <a:ln w="3175">
            <a:solidFill>
              <a:schemeClr val="tx1"/>
            </a:solidFill>
          </a:ln>
        </p:spPr>
        <p:txBody>
          <a:bodyPr wrap="none">
            <a:spAutoFit/>
          </a:bodyPr>
          <a:lstStyle/>
          <a:p>
            <a:r>
              <a:rPr lang="en-US">
                <a:latin typeface="NimbusSanL-Regu"/>
              </a:rPr>
              <a:t>System View: Provides access to different components associated with a CPU:</a:t>
            </a:r>
          </a:p>
          <a:p>
            <a:r>
              <a:rPr lang="en-US">
                <a:latin typeface="NimbusSanL-Regu"/>
              </a:rPr>
              <a:t>- Properties, </a:t>
            </a:r>
            <a:r>
              <a:rPr lang="en-US"/>
              <a:t>peripheral registers and CCI parameters</a:t>
            </a:r>
          </a:p>
        </p:txBody>
      </p:sp>
    </p:spTree>
    <p:extLst>
      <p:ext uri="{BB962C8B-B14F-4D97-AF65-F5344CB8AC3E}">
        <p14:creationId xmlns:p14="http://schemas.microsoft.com/office/powerpoint/2010/main" val="409660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5"/>
            <a:ext cx="11310257" cy="720725"/>
          </a:xfrm>
        </p:spPr>
        <p:txBody>
          <a:bodyPr/>
          <a:lstStyle/>
          <a:p>
            <a:r>
              <a:rPr lang="en-US" sz="3600" b="1" dirty="0"/>
              <a:t>Image File Browser View - Overview</a:t>
            </a:r>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2862322"/>
          </a:xfrm>
          <a:prstGeom prst="rect">
            <a:avLst/>
          </a:prstGeom>
          <a:noFill/>
        </p:spPr>
        <p:txBody>
          <a:bodyPr wrap="square" rtlCol="0">
            <a:spAutoFit/>
          </a:bodyPr>
          <a:lstStyle/>
          <a:p>
            <a:pPr marL="285750" indent="-285750">
              <a:buFont typeface="Arial" panose="020B0604020202020204" pitchFamily="34" charset="0"/>
              <a:buChar char="•"/>
            </a:pPr>
            <a:r>
              <a:rPr lang="en-US"/>
              <a:t>Image File Browser helps navigate between source files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Image File Browser presents list of source files with functions related to image for selected CPU</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If Image File Browser is empty make sure that image is associated with selected CPU</a:t>
            </a:r>
          </a:p>
        </p:txBody>
      </p:sp>
      <p:sp>
        <p:nvSpPr>
          <p:cNvPr id="5" name="TextBox 4">
            <a:extLst>
              <a:ext uri="{FF2B5EF4-FFF2-40B4-BE49-F238E27FC236}">
                <a16:creationId xmlns:a16="http://schemas.microsoft.com/office/drawing/2014/main" id="{58A0FD7C-4950-DC45-9CEE-8F13A5FDBED4}"/>
              </a:ext>
            </a:extLst>
          </p:cNvPr>
          <p:cNvSpPr txBox="1"/>
          <p:nvPr/>
        </p:nvSpPr>
        <p:spPr>
          <a:xfrm>
            <a:off x="446314" y="5961303"/>
            <a:ext cx="10420501" cy="369332"/>
          </a:xfrm>
          <a:prstGeom prst="rect">
            <a:avLst/>
          </a:prstGeom>
          <a:noFill/>
        </p:spPr>
        <p:txBody>
          <a:bodyPr wrap="square" rtlCol="0">
            <a:spAutoFit/>
          </a:bodyPr>
          <a:lstStyle/>
          <a:p>
            <a:r>
              <a:rPr lang="en-US" b="1" i="1"/>
              <a:t>Important: CPU is selected using Debug View </a:t>
            </a:r>
          </a:p>
        </p:txBody>
      </p:sp>
      <p:pic>
        <p:nvPicPr>
          <p:cNvPr id="4" name="Picture 3">
            <a:extLst>
              <a:ext uri="{FF2B5EF4-FFF2-40B4-BE49-F238E27FC236}">
                <a16:creationId xmlns:a16="http://schemas.microsoft.com/office/drawing/2014/main" id="{C7BA65A2-89E6-1747-908C-42ECD8AC9E84}"/>
              </a:ext>
            </a:extLst>
          </p:cNvPr>
          <p:cNvPicPr>
            <a:picLocks noChangeAspect="1"/>
          </p:cNvPicPr>
          <p:nvPr/>
        </p:nvPicPr>
        <p:blipFill>
          <a:blip r:embed="rId2"/>
          <a:stretch>
            <a:fillRect/>
          </a:stretch>
        </p:blipFill>
        <p:spPr>
          <a:xfrm>
            <a:off x="4687411" y="1349257"/>
            <a:ext cx="7262739" cy="2174319"/>
          </a:xfrm>
          <a:prstGeom prst="rect">
            <a:avLst/>
          </a:prstGeom>
          <a:ln w="12700">
            <a:solidFill>
              <a:schemeClr val="tx1"/>
            </a:solidFill>
          </a:ln>
        </p:spPr>
      </p:pic>
    </p:spTree>
    <p:extLst>
      <p:ext uri="{BB962C8B-B14F-4D97-AF65-F5344CB8AC3E}">
        <p14:creationId xmlns:p14="http://schemas.microsoft.com/office/powerpoint/2010/main" val="3653327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2168-3870-4220-9E16-49C7CE9B29C0}"/>
              </a:ext>
            </a:extLst>
          </p:cNvPr>
          <p:cNvSpPr>
            <a:spLocks noGrp="1"/>
          </p:cNvSpPr>
          <p:nvPr>
            <p:ph type="title"/>
          </p:nvPr>
        </p:nvSpPr>
        <p:spPr>
          <a:xfrm>
            <a:off x="440871" y="360465"/>
            <a:ext cx="11310257" cy="1097744"/>
          </a:xfrm>
        </p:spPr>
        <p:txBody>
          <a:bodyPr/>
          <a:lstStyle/>
          <a:p>
            <a:r>
              <a:rPr lang="en-US" sz="3600" b="1" dirty="0"/>
              <a:t>Commands for software debug in existing </a:t>
            </a:r>
            <a:r>
              <a:rPr lang="en-US" sz="3600" b="1" dirty="0" err="1"/>
              <a:t>Xcelium</a:t>
            </a:r>
            <a:r>
              <a:rPr lang="en-US" sz="3600" b="1" dirty="0"/>
              <a:t>/</a:t>
            </a:r>
            <a:r>
              <a:rPr lang="en-US" sz="3600" b="1" dirty="0" err="1"/>
              <a:t>Xedebug</a:t>
            </a:r>
            <a:r>
              <a:rPr lang="en-US" sz="3600" b="1" dirty="0"/>
              <a:t> command language</a:t>
            </a:r>
          </a:p>
        </p:txBody>
      </p:sp>
      <p:sp>
        <p:nvSpPr>
          <p:cNvPr id="3" name="Content Placeholder 2">
            <a:extLst>
              <a:ext uri="{FF2B5EF4-FFF2-40B4-BE49-F238E27FC236}">
                <a16:creationId xmlns:a16="http://schemas.microsoft.com/office/drawing/2014/main" id="{6263C4FF-7F4B-41D7-B11F-DE1C81F93C1D}"/>
              </a:ext>
            </a:extLst>
          </p:cNvPr>
          <p:cNvSpPr>
            <a:spLocks noGrp="1"/>
          </p:cNvSpPr>
          <p:nvPr>
            <p:ph idx="1"/>
          </p:nvPr>
        </p:nvSpPr>
        <p:spPr>
          <a:xfrm>
            <a:off x="540098" y="1671272"/>
            <a:ext cx="11651902" cy="4376546"/>
          </a:xfrm>
        </p:spPr>
        <p:txBody>
          <a:bodyPr/>
          <a:lstStyle/>
          <a:p>
            <a:r>
              <a:rPr lang="en-US" sz="2400" dirty="0"/>
              <a:t>In addition to interactive debugging using the Eclipse GUI, a full featured command language is available for use in the console, or without the GUI.</a:t>
            </a:r>
          </a:p>
          <a:p>
            <a:r>
              <a:rPr lang="en-US" sz="2400" dirty="0"/>
              <a:t>Basic Command syntaxes</a:t>
            </a:r>
          </a:p>
          <a:p>
            <a:pPr lvl="1"/>
            <a:r>
              <a:rPr lang="en-US" sz="2000" dirty="0" err="1"/>
              <a:t>esw</a:t>
            </a:r>
            <a:r>
              <a:rPr lang="en-US" sz="2000" dirty="0"/>
              <a:t> [&lt;</a:t>
            </a:r>
            <a:r>
              <a:rPr lang="en-US" sz="2000" dirty="0" err="1"/>
              <a:t>processor_list</a:t>
            </a:r>
            <a:r>
              <a:rPr lang="en-US" sz="2000" dirty="0"/>
              <a:t>&gt; | -all | -any | &lt;</a:t>
            </a:r>
            <a:r>
              <a:rPr lang="en-US" sz="2000" dirty="0" err="1"/>
              <a:t>osname</a:t>
            </a:r>
            <a:r>
              <a:rPr lang="en-US" sz="2000" dirty="0"/>
              <a:t>&gt;] &lt;</a:t>
            </a:r>
            <a:r>
              <a:rPr lang="en-US" sz="2000" dirty="0" err="1"/>
              <a:t>command_option</a:t>
            </a:r>
            <a:r>
              <a:rPr lang="en-US" sz="2000" dirty="0"/>
              <a:t>&gt; [&lt;</a:t>
            </a:r>
            <a:r>
              <a:rPr lang="en-US" sz="2000" dirty="0" err="1"/>
              <a:t>command_arguments</a:t>
            </a:r>
            <a:r>
              <a:rPr lang="en-US" sz="2000" dirty="0"/>
              <a:t>&gt;]…</a:t>
            </a:r>
          </a:p>
          <a:p>
            <a:pPr lvl="2"/>
            <a:r>
              <a:rPr lang="en-US" sz="1800" dirty="0"/>
              <a:t>Software debugging applied to given processors</a:t>
            </a:r>
          </a:p>
          <a:p>
            <a:pPr lvl="1"/>
            <a:r>
              <a:rPr lang="en-US" sz="2000" dirty="0"/>
              <a:t>run [&lt;</a:t>
            </a:r>
            <a:r>
              <a:rPr lang="en-US" sz="2000" dirty="0" err="1"/>
              <a:t>processor_list</a:t>
            </a:r>
            <a:r>
              <a:rPr lang="en-US" sz="2000" dirty="0"/>
              <a:t>&gt; | -all | -any | &lt;</a:t>
            </a:r>
            <a:r>
              <a:rPr lang="en-US" sz="2000" dirty="0" err="1"/>
              <a:t>osname</a:t>
            </a:r>
            <a:r>
              <a:rPr lang="en-US" sz="2000" dirty="0"/>
              <a:t>&gt;] &lt;</a:t>
            </a:r>
            <a:r>
              <a:rPr lang="en-US" sz="2000" dirty="0" err="1"/>
              <a:t>command_option</a:t>
            </a:r>
            <a:r>
              <a:rPr lang="en-US" sz="2000" dirty="0"/>
              <a:t>&gt; [-</a:t>
            </a:r>
            <a:r>
              <a:rPr lang="en-US" sz="2000" dirty="0" err="1"/>
              <a:t>istep</a:t>
            </a:r>
            <a:r>
              <a:rPr lang="en-US" sz="2000" dirty="0"/>
              <a:t>,-</a:t>
            </a:r>
            <a:r>
              <a:rPr lang="en-US" sz="2000" dirty="0" err="1"/>
              <a:t>sstep</a:t>
            </a:r>
            <a:r>
              <a:rPr lang="en-US" sz="2000" dirty="0"/>
              <a:t>,-</a:t>
            </a:r>
            <a:r>
              <a:rPr lang="en-US" sz="2000" dirty="0" err="1"/>
              <a:t>snext,sfinish</a:t>
            </a:r>
            <a:r>
              <a:rPr lang="en-US" sz="2000" dirty="0"/>
              <a:t>]</a:t>
            </a:r>
          </a:p>
          <a:p>
            <a:pPr lvl="2"/>
            <a:r>
              <a:rPr lang="en-US" sz="1800" dirty="0"/>
              <a:t>Software stepping applied to given processors</a:t>
            </a:r>
          </a:p>
          <a:p>
            <a:pPr lvl="1"/>
            <a:r>
              <a:rPr lang="en-US" sz="2000" dirty="0"/>
              <a:t>stop –</a:t>
            </a:r>
            <a:r>
              <a:rPr lang="en-US" sz="2000" dirty="0" err="1"/>
              <a:t>esw</a:t>
            </a:r>
            <a:r>
              <a:rPr lang="en-US" sz="2000" dirty="0"/>
              <a:t> &lt;</a:t>
            </a:r>
            <a:r>
              <a:rPr lang="en-US" sz="2000" dirty="0" err="1"/>
              <a:t>processor_list</a:t>
            </a:r>
            <a:r>
              <a:rPr lang="en-US" sz="2000" dirty="0"/>
              <a:t>&gt; &lt;</a:t>
            </a:r>
            <a:r>
              <a:rPr lang="en-US" sz="2000" dirty="0" err="1"/>
              <a:t>command_options</a:t>
            </a:r>
            <a:r>
              <a:rPr lang="en-US" sz="2000" dirty="0"/>
              <a:t>&gt;</a:t>
            </a:r>
          </a:p>
          <a:p>
            <a:pPr lvl="2"/>
            <a:r>
              <a:rPr lang="en-US" sz="1800" dirty="0"/>
              <a:t>Mix SW/HW conditions and actions</a:t>
            </a:r>
          </a:p>
          <a:p>
            <a:r>
              <a:rPr lang="en-US" sz="2400" dirty="0"/>
              <a:t>Use </a:t>
            </a:r>
            <a:r>
              <a:rPr lang="en-US" sz="2400" dirty="0" err="1"/>
              <a:t>esw</a:t>
            </a:r>
            <a:r>
              <a:rPr lang="en-US" sz="2400" dirty="0"/>
              <a:t> –help to see available command options and syntaxes</a:t>
            </a:r>
          </a:p>
          <a:p>
            <a:pPr marL="57150" indent="0">
              <a:buNone/>
            </a:pPr>
            <a:endParaRPr lang="en-US" sz="2400" dirty="0"/>
          </a:p>
        </p:txBody>
      </p:sp>
    </p:spTree>
    <p:extLst>
      <p:ext uri="{BB962C8B-B14F-4D97-AF65-F5344CB8AC3E}">
        <p14:creationId xmlns:p14="http://schemas.microsoft.com/office/powerpoint/2010/main" val="2410961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227823" cy="579422"/>
          </a:xfrm>
        </p:spPr>
        <p:txBody>
          <a:bodyPr/>
          <a:lstStyle/>
          <a:p>
            <a:r>
              <a:rPr lang="en-US" sz="3600" b="1" dirty="0"/>
              <a:t>Simulation Control</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You can control simulation using selected options from toolbar.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Toolbar contains information about </a:t>
            </a:r>
            <a:r>
              <a:rPr lang="en-US" b="1" dirty="0"/>
              <a:t>current simulation status and reason </a:t>
            </a:r>
            <a:r>
              <a:rPr lang="en-US" dirty="0"/>
              <a:t>of stop in case of breakpoint or watchpoint hit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Available options depends on current status of simulation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use stepping based on source code(default), make sure that image is associated with selected CPU</a:t>
            </a:r>
          </a:p>
        </p:txBody>
      </p:sp>
      <p:pic>
        <p:nvPicPr>
          <p:cNvPr id="9" name="Picture 8">
            <a:extLst>
              <a:ext uri="{FF2B5EF4-FFF2-40B4-BE49-F238E27FC236}">
                <a16:creationId xmlns:a16="http://schemas.microsoft.com/office/drawing/2014/main" id="{AC545618-43C3-7E4D-B2E8-B7A40FECD095}"/>
              </a:ext>
            </a:extLst>
          </p:cNvPr>
          <p:cNvPicPr>
            <a:picLocks noChangeAspect="1"/>
          </p:cNvPicPr>
          <p:nvPr/>
        </p:nvPicPr>
        <p:blipFill>
          <a:blip r:embed="rId2"/>
          <a:stretch>
            <a:fillRect/>
          </a:stretch>
        </p:blipFill>
        <p:spPr>
          <a:xfrm>
            <a:off x="5026110" y="1579950"/>
            <a:ext cx="6719575" cy="1849050"/>
          </a:xfrm>
          <a:prstGeom prst="rect">
            <a:avLst/>
          </a:prstGeom>
          <a:ln w="12700">
            <a:solidFill>
              <a:schemeClr val="tx1"/>
            </a:solidFill>
          </a:ln>
        </p:spPr>
      </p:pic>
      <p:pic>
        <p:nvPicPr>
          <p:cNvPr id="11" name="Picture 10">
            <a:extLst>
              <a:ext uri="{FF2B5EF4-FFF2-40B4-BE49-F238E27FC236}">
                <a16:creationId xmlns:a16="http://schemas.microsoft.com/office/drawing/2014/main" id="{62C834EA-EDBB-BF48-A43A-9E7215A01988}"/>
              </a:ext>
            </a:extLst>
          </p:cNvPr>
          <p:cNvPicPr>
            <a:picLocks noChangeAspect="1"/>
          </p:cNvPicPr>
          <p:nvPr/>
        </p:nvPicPr>
        <p:blipFill>
          <a:blip r:embed="rId3"/>
          <a:stretch>
            <a:fillRect/>
          </a:stretch>
        </p:blipFill>
        <p:spPr>
          <a:xfrm>
            <a:off x="5026110" y="3805809"/>
            <a:ext cx="6719575" cy="1819885"/>
          </a:xfrm>
          <a:prstGeom prst="rect">
            <a:avLst/>
          </a:prstGeom>
          <a:ln w="12700">
            <a:solidFill>
              <a:schemeClr val="tx1"/>
            </a:solidFill>
          </a:ln>
        </p:spPr>
      </p:pic>
      <p:sp>
        <p:nvSpPr>
          <p:cNvPr id="6" name="Callout: Line 5">
            <a:extLst>
              <a:ext uri="{FF2B5EF4-FFF2-40B4-BE49-F238E27FC236}">
                <a16:creationId xmlns:a16="http://schemas.microsoft.com/office/drawing/2014/main" id="{326ACDD3-02F7-44FD-933C-8A53A0B72AC9}"/>
              </a:ext>
            </a:extLst>
          </p:cNvPr>
          <p:cNvSpPr/>
          <p:nvPr/>
        </p:nvSpPr>
        <p:spPr>
          <a:xfrm>
            <a:off x="5161012" y="987751"/>
            <a:ext cx="782588" cy="411731"/>
          </a:xfrm>
          <a:prstGeom prst="borderCallout1">
            <a:avLst>
              <a:gd name="adj1" fmla="val 105320"/>
              <a:gd name="adj2" fmla="val 48393"/>
              <a:gd name="adj3" fmla="val 182913"/>
              <a:gd name="adj4" fmla="val 9916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Resume</a:t>
            </a:r>
          </a:p>
        </p:txBody>
      </p:sp>
      <p:sp>
        <p:nvSpPr>
          <p:cNvPr id="8" name="Callout: Line 7">
            <a:extLst>
              <a:ext uri="{FF2B5EF4-FFF2-40B4-BE49-F238E27FC236}">
                <a16:creationId xmlns:a16="http://schemas.microsoft.com/office/drawing/2014/main" id="{3874DC54-54A5-4705-938C-AD868A939263}"/>
              </a:ext>
            </a:extLst>
          </p:cNvPr>
          <p:cNvSpPr/>
          <p:nvPr/>
        </p:nvSpPr>
        <p:spPr>
          <a:xfrm>
            <a:off x="5983057" y="987751"/>
            <a:ext cx="782588" cy="411731"/>
          </a:xfrm>
          <a:prstGeom prst="borderCallout1">
            <a:avLst>
              <a:gd name="adj1" fmla="val 105320"/>
              <a:gd name="adj2" fmla="val 48393"/>
              <a:gd name="adj3" fmla="val 180600"/>
              <a:gd name="adj4" fmla="val 2613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Suspend</a:t>
            </a:r>
          </a:p>
        </p:txBody>
      </p:sp>
      <p:sp>
        <p:nvSpPr>
          <p:cNvPr id="10" name="Callout: Line 9">
            <a:extLst>
              <a:ext uri="{FF2B5EF4-FFF2-40B4-BE49-F238E27FC236}">
                <a16:creationId xmlns:a16="http://schemas.microsoft.com/office/drawing/2014/main" id="{8B53E779-3E31-4A76-850F-733B87DC0BC3}"/>
              </a:ext>
            </a:extLst>
          </p:cNvPr>
          <p:cNvSpPr/>
          <p:nvPr/>
        </p:nvSpPr>
        <p:spPr>
          <a:xfrm>
            <a:off x="6805101" y="987751"/>
            <a:ext cx="862523" cy="411731"/>
          </a:xfrm>
          <a:prstGeom prst="borderCallout1">
            <a:avLst>
              <a:gd name="adj1" fmla="val 105320"/>
              <a:gd name="adj2" fmla="val 48393"/>
              <a:gd name="adj3" fmla="val 192167"/>
              <a:gd name="adj4" fmla="val -4525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tx1"/>
                </a:solidFill>
                <a:cs typeface="Arial"/>
              </a:rPr>
              <a:t>Terminate</a:t>
            </a:r>
          </a:p>
        </p:txBody>
      </p:sp>
    </p:spTree>
    <p:extLst>
      <p:ext uri="{BB962C8B-B14F-4D97-AF65-F5344CB8AC3E}">
        <p14:creationId xmlns:p14="http://schemas.microsoft.com/office/powerpoint/2010/main" val="3457766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689325-29C2-8B41-B11A-377E2872B459}"/>
              </a:ext>
            </a:extLst>
          </p:cNvPr>
          <p:cNvPicPr>
            <a:picLocks noChangeAspect="1"/>
          </p:cNvPicPr>
          <p:nvPr/>
        </p:nvPicPr>
        <p:blipFill>
          <a:blip r:embed="rId2"/>
          <a:stretch>
            <a:fillRect/>
          </a:stretch>
        </p:blipFill>
        <p:spPr>
          <a:xfrm>
            <a:off x="4519590" y="1793398"/>
            <a:ext cx="7248443" cy="2507439"/>
          </a:xfrm>
          <a:prstGeom prst="rect">
            <a:avLst/>
          </a:prstGeom>
          <a:ln w="12700">
            <a:solidFill>
              <a:schemeClr val="tx1"/>
            </a:solidFill>
          </a:ln>
        </p:spPr>
      </p:pic>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509303"/>
          </a:xfrm>
        </p:spPr>
        <p:txBody>
          <a:bodyPr/>
          <a:lstStyle/>
          <a:p>
            <a:r>
              <a:rPr lang="en-US" sz="3600" b="1" dirty="0"/>
              <a:t>Simulation Control</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34850" y="1416861"/>
            <a:ext cx="3927600" cy="427809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t>Click on Step Into to run simulation until it reaches next line of code to execute</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Click on Step Over to run simulation until it reaches next line of code in current functions.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Click on Step Out to continue simulation until end of current function</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By default, Step actions based on lines of source code. </a:t>
            </a:r>
            <a:r>
              <a:rPr lang="en-US" sz="1600" b="1"/>
              <a:t>Instruction Stepping Mode</a:t>
            </a:r>
            <a:r>
              <a:rPr lang="en-US" sz="1600"/>
              <a:t> is enabled in Debug View, single instructions are executed  instead of lines from source code</a:t>
            </a:r>
          </a:p>
        </p:txBody>
      </p:sp>
      <p:sp>
        <p:nvSpPr>
          <p:cNvPr id="9" name="TextBox 8">
            <a:extLst>
              <a:ext uri="{FF2B5EF4-FFF2-40B4-BE49-F238E27FC236}">
                <a16:creationId xmlns:a16="http://schemas.microsoft.com/office/drawing/2014/main" id="{C495A2EB-057E-1F48-A831-13DC3CDB87CE}"/>
              </a:ext>
            </a:extLst>
          </p:cNvPr>
          <p:cNvSpPr txBox="1"/>
          <p:nvPr/>
        </p:nvSpPr>
        <p:spPr>
          <a:xfrm>
            <a:off x="6153149" y="4979474"/>
            <a:ext cx="5840705" cy="646331"/>
          </a:xfrm>
          <a:prstGeom prst="rect">
            <a:avLst/>
          </a:prstGeom>
          <a:noFill/>
        </p:spPr>
        <p:txBody>
          <a:bodyPr wrap="square" rtlCol="0">
            <a:spAutoFit/>
          </a:bodyPr>
          <a:lstStyle/>
          <a:p>
            <a:r>
              <a:rPr lang="en-US" b="1" i="1"/>
              <a:t>Important: </a:t>
            </a:r>
            <a:r>
              <a:rPr lang="en-US"/>
              <a:t>To use stepping based on source code, make sure that image is associated with selected CPU</a:t>
            </a:r>
          </a:p>
        </p:txBody>
      </p:sp>
      <p:sp>
        <p:nvSpPr>
          <p:cNvPr id="6" name="Callout: Line 5">
            <a:extLst>
              <a:ext uri="{FF2B5EF4-FFF2-40B4-BE49-F238E27FC236}">
                <a16:creationId xmlns:a16="http://schemas.microsoft.com/office/drawing/2014/main" id="{DBF2C622-2BEE-40D3-853F-72916299DE0E}"/>
              </a:ext>
            </a:extLst>
          </p:cNvPr>
          <p:cNvSpPr/>
          <p:nvPr/>
        </p:nvSpPr>
        <p:spPr>
          <a:xfrm>
            <a:off x="5392507" y="1128049"/>
            <a:ext cx="771525" cy="411731"/>
          </a:xfrm>
          <a:prstGeom prst="borderCallout1">
            <a:avLst>
              <a:gd name="adj1" fmla="val 105320"/>
              <a:gd name="adj2" fmla="val 48393"/>
              <a:gd name="adj3" fmla="val 208361"/>
              <a:gd name="adj4" fmla="val 10163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1"/>
                </a:solidFill>
                <a:cs typeface="Arial"/>
              </a:rPr>
              <a:t>Step Into</a:t>
            </a:r>
          </a:p>
        </p:txBody>
      </p:sp>
      <p:sp>
        <p:nvSpPr>
          <p:cNvPr id="10" name="Callout: Line 9">
            <a:extLst>
              <a:ext uri="{FF2B5EF4-FFF2-40B4-BE49-F238E27FC236}">
                <a16:creationId xmlns:a16="http://schemas.microsoft.com/office/drawing/2014/main" id="{0BD58CB7-6A8E-42CA-BD21-4906D390874B}"/>
              </a:ext>
            </a:extLst>
          </p:cNvPr>
          <p:cNvSpPr/>
          <p:nvPr/>
        </p:nvSpPr>
        <p:spPr>
          <a:xfrm>
            <a:off x="6244485" y="1128049"/>
            <a:ext cx="862522" cy="411731"/>
          </a:xfrm>
          <a:prstGeom prst="borderCallout1">
            <a:avLst>
              <a:gd name="adj1" fmla="val 105320"/>
              <a:gd name="adj2" fmla="val 48393"/>
              <a:gd name="adj3" fmla="val 199107"/>
              <a:gd name="adj4" fmla="val 2392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1"/>
                </a:solidFill>
                <a:cs typeface="Arial"/>
              </a:rPr>
              <a:t>Step Over</a:t>
            </a:r>
          </a:p>
        </p:txBody>
      </p:sp>
      <p:sp>
        <p:nvSpPr>
          <p:cNvPr id="11" name="Callout: Line 10">
            <a:extLst>
              <a:ext uri="{FF2B5EF4-FFF2-40B4-BE49-F238E27FC236}">
                <a16:creationId xmlns:a16="http://schemas.microsoft.com/office/drawing/2014/main" id="{B5FE060B-D9FB-4452-9D53-A5E16BF6DEB4}"/>
              </a:ext>
            </a:extLst>
          </p:cNvPr>
          <p:cNvSpPr/>
          <p:nvPr/>
        </p:nvSpPr>
        <p:spPr>
          <a:xfrm>
            <a:off x="7187459" y="1128049"/>
            <a:ext cx="938724" cy="411731"/>
          </a:xfrm>
          <a:prstGeom prst="borderCallout1">
            <a:avLst>
              <a:gd name="adj1" fmla="val 105320"/>
              <a:gd name="adj2" fmla="val 48393"/>
              <a:gd name="adj3" fmla="val 217614"/>
              <a:gd name="adj4" fmla="val -5037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1"/>
                </a:solidFill>
                <a:cs typeface="Arial"/>
              </a:rPr>
              <a:t>Step Return</a:t>
            </a:r>
          </a:p>
        </p:txBody>
      </p:sp>
      <p:sp>
        <p:nvSpPr>
          <p:cNvPr id="3" name="Rectangle 2">
            <a:extLst>
              <a:ext uri="{FF2B5EF4-FFF2-40B4-BE49-F238E27FC236}">
                <a16:creationId xmlns:a16="http://schemas.microsoft.com/office/drawing/2014/main" id="{D9CC0A2E-DF33-4D53-A5E9-96AC388DE93F}"/>
              </a:ext>
            </a:extLst>
          </p:cNvPr>
          <p:cNvSpPr/>
          <p:nvPr/>
        </p:nvSpPr>
        <p:spPr>
          <a:xfrm>
            <a:off x="8267700" y="2095499"/>
            <a:ext cx="266700" cy="3143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llout: Line 11">
            <a:extLst>
              <a:ext uri="{FF2B5EF4-FFF2-40B4-BE49-F238E27FC236}">
                <a16:creationId xmlns:a16="http://schemas.microsoft.com/office/drawing/2014/main" id="{3D40525D-65FF-4FAB-A2DF-9B2BF7BA3B88}"/>
              </a:ext>
            </a:extLst>
          </p:cNvPr>
          <p:cNvSpPr/>
          <p:nvPr/>
        </p:nvSpPr>
        <p:spPr>
          <a:xfrm>
            <a:off x="9368683" y="1128048"/>
            <a:ext cx="1348299" cy="411731"/>
          </a:xfrm>
          <a:prstGeom prst="borderCallout1">
            <a:avLst>
              <a:gd name="adj1" fmla="val 105320"/>
              <a:gd name="adj2" fmla="val 48393"/>
              <a:gd name="adj3" fmla="val 256942"/>
              <a:gd name="adj4" fmla="val -5744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1"/>
                </a:solidFill>
                <a:cs typeface="Arial"/>
              </a:rPr>
              <a:t>Instruction Stepping Mode</a:t>
            </a:r>
          </a:p>
        </p:txBody>
      </p:sp>
    </p:spTree>
    <p:extLst>
      <p:ext uri="{BB962C8B-B14F-4D97-AF65-F5344CB8AC3E}">
        <p14:creationId xmlns:p14="http://schemas.microsoft.com/office/powerpoint/2010/main" val="3904184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749300"/>
          </a:xfrm>
        </p:spPr>
        <p:txBody>
          <a:bodyPr/>
          <a:lstStyle/>
          <a:p>
            <a:r>
              <a:rPr lang="en-US" sz="3600" b="1" dirty="0"/>
              <a:t>Simulation Control - Commands</a:t>
            </a:r>
            <a:endParaRPr lang="en-US" sz="6600" b="1" dirty="0">
              <a:solidFill>
                <a:srgbClr val="FF0000"/>
              </a:solidFill>
            </a:endParaRPr>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48013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run -</a:t>
            </a:r>
            <a:r>
              <a:rPr lang="en-US" b="1" err="1"/>
              <a:t>sstep</a:t>
            </a:r>
            <a:r>
              <a:rPr lang="en-US" b="1"/>
              <a:t> </a:t>
            </a:r>
            <a:br>
              <a:rPr lang="en-US" b="1"/>
            </a:br>
            <a:r>
              <a:rPr lang="en-US"/>
              <a:t>run single line of code</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b="1"/>
              <a:t>run -</a:t>
            </a:r>
            <a:r>
              <a:rPr lang="en-US" b="1" err="1"/>
              <a:t>snext</a:t>
            </a:r>
            <a:br>
              <a:rPr lang="en-US" b="1"/>
            </a:br>
            <a:r>
              <a:rPr lang="en-US"/>
              <a:t>run single line of code if current line is subroutine call, treat it as single instruction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run -</a:t>
            </a:r>
            <a:r>
              <a:rPr lang="en-US" b="1" err="1"/>
              <a:t>sfinish</a:t>
            </a:r>
            <a:br>
              <a:rPr lang="en-US" b="1"/>
            </a:br>
            <a:r>
              <a:rPr lang="en-US"/>
              <a:t>run until end of current function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run -</a:t>
            </a:r>
            <a:r>
              <a:rPr lang="en-US" b="1" err="1"/>
              <a:t>istep</a:t>
            </a:r>
            <a:br>
              <a:rPr lang="en-US" b="1"/>
            </a:br>
            <a:r>
              <a:rPr lang="en-US"/>
              <a:t>run single instruction</a:t>
            </a:r>
            <a:endParaRPr lang="en-US">
              <a:cs typeface="Arial"/>
            </a:endParaRPr>
          </a:p>
          <a:p>
            <a:endParaRPr lang="en-US"/>
          </a:p>
          <a:p>
            <a:pPr marL="285750" indent="-285750">
              <a:buFont typeface="Arial" panose="020B0604020202020204" pitchFamily="34" charset="0"/>
              <a:buChar char="•"/>
            </a:pPr>
            <a:r>
              <a:rPr lang="en-US" b="1"/>
              <a:t>exit</a:t>
            </a:r>
            <a:br>
              <a:rPr lang="en-US" b="1"/>
            </a:br>
            <a:r>
              <a:rPr lang="en-US"/>
              <a:t>terminate simulation </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688793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FDEA2-8693-487D-AE74-32ACE9F1F504}"/>
              </a:ext>
            </a:extLst>
          </p:cNvPr>
          <p:cNvSpPr>
            <a:spLocks noGrp="1"/>
          </p:cNvSpPr>
          <p:nvPr>
            <p:ph idx="1"/>
          </p:nvPr>
        </p:nvSpPr>
        <p:spPr>
          <a:xfrm>
            <a:off x="352645" y="1238484"/>
            <a:ext cx="4238642" cy="4840224"/>
          </a:xfrm>
        </p:spPr>
        <p:txBody>
          <a:bodyPr/>
          <a:lstStyle/>
          <a:p>
            <a:r>
              <a:rPr lang="en-US" sz="2000" dirty="0"/>
              <a:t>There are various methods to manage breakpoint actions:</a:t>
            </a:r>
          </a:p>
          <a:p>
            <a:pPr lvl="1"/>
            <a:r>
              <a:rPr lang="en-US" sz="1800" dirty="0"/>
              <a:t>Eclipse Views/Tabs</a:t>
            </a:r>
          </a:p>
          <a:p>
            <a:pPr lvl="2"/>
            <a:r>
              <a:rPr lang="en-US" sz="1400" dirty="0"/>
              <a:t>Image File Browser</a:t>
            </a:r>
          </a:p>
          <a:p>
            <a:pPr lvl="2"/>
            <a:r>
              <a:rPr lang="en-US" sz="1400" dirty="0"/>
              <a:t>Breakpoints Tab</a:t>
            </a:r>
          </a:p>
          <a:p>
            <a:pPr lvl="2"/>
            <a:r>
              <a:rPr lang="en-US" sz="1400" dirty="0"/>
              <a:t>Outline</a:t>
            </a:r>
          </a:p>
          <a:p>
            <a:pPr lvl="2"/>
            <a:r>
              <a:rPr lang="en-US" sz="1400" dirty="0"/>
              <a:t>Disassembly</a:t>
            </a:r>
          </a:p>
          <a:p>
            <a:pPr lvl="2"/>
            <a:r>
              <a:rPr lang="en-US" sz="1400" dirty="0"/>
              <a:t>Source</a:t>
            </a:r>
          </a:p>
          <a:p>
            <a:pPr lvl="2"/>
            <a:r>
              <a:rPr lang="en-US" sz="1400" dirty="0"/>
              <a:t>Memory</a:t>
            </a:r>
          </a:p>
          <a:p>
            <a:pPr lvl="1"/>
            <a:r>
              <a:rPr lang="en-US" sz="1800" dirty="0" err="1"/>
              <a:t>Tcl</a:t>
            </a:r>
            <a:r>
              <a:rPr lang="en-US" sz="1800" dirty="0"/>
              <a:t> commands: </a:t>
            </a:r>
            <a:r>
              <a:rPr lang="en-US" sz="1800" dirty="0" err="1"/>
              <a:t>esw</a:t>
            </a:r>
            <a:r>
              <a:rPr lang="en-US" sz="1800" dirty="0"/>
              <a:t>, stop, …</a:t>
            </a:r>
          </a:p>
          <a:p>
            <a:r>
              <a:rPr lang="en-US" sz="2000" dirty="0"/>
              <a:t>Breakpoint actions include:</a:t>
            </a:r>
          </a:p>
          <a:p>
            <a:pPr lvl="1"/>
            <a:r>
              <a:rPr lang="en-US" sz="1800" dirty="0"/>
              <a:t>Setting breakpoint</a:t>
            </a:r>
          </a:p>
          <a:p>
            <a:pPr lvl="1"/>
            <a:r>
              <a:rPr lang="en-US" sz="1800" dirty="0"/>
              <a:t>Disable/Enable breakpoint</a:t>
            </a:r>
          </a:p>
          <a:p>
            <a:pPr lvl="1"/>
            <a:r>
              <a:rPr lang="en-US" sz="1800" dirty="0"/>
              <a:t>Delete breakpoint</a:t>
            </a:r>
          </a:p>
        </p:txBody>
      </p:sp>
      <p:sp>
        <p:nvSpPr>
          <p:cNvPr id="3" name="Title 2">
            <a:extLst>
              <a:ext uri="{FF2B5EF4-FFF2-40B4-BE49-F238E27FC236}">
                <a16:creationId xmlns:a16="http://schemas.microsoft.com/office/drawing/2014/main" id="{FAC6C842-F268-4260-8510-788252157D74}"/>
              </a:ext>
            </a:extLst>
          </p:cNvPr>
          <p:cNvSpPr>
            <a:spLocks noGrp="1"/>
          </p:cNvSpPr>
          <p:nvPr>
            <p:ph type="title"/>
          </p:nvPr>
        </p:nvSpPr>
        <p:spPr>
          <a:xfrm>
            <a:off x="446313" y="365125"/>
            <a:ext cx="11310257" cy="732156"/>
          </a:xfrm>
        </p:spPr>
        <p:txBody>
          <a:bodyPr/>
          <a:lstStyle/>
          <a:p>
            <a:r>
              <a:rPr lang="en-US" sz="3600" b="1" dirty="0"/>
              <a:t>Breakpoint Management</a:t>
            </a:r>
            <a:endParaRPr lang="en-US" sz="4400" b="1" dirty="0"/>
          </a:p>
        </p:txBody>
      </p:sp>
      <p:pic>
        <p:nvPicPr>
          <p:cNvPr id="5" name="Picture 4">
            <a:extLst>
              <a:ext uri="{FF2B5EF4-FFF2-40B4-BE49-F238E27FC236}">
                <a16:creationId xmlns:a16="http://schemas.microsoft.com/office/drawing/2014/main" id="{B209A08F-FC6A-4CC3-A210-B28996FC851A}"/>
              </a:ext>
            </a:extLst>
          </p:cNvPr>
          <p:cNvPicPr>
            <a:picLocks noChangeAspect="1"/>
          </p:cNvPicPr>
          <p:nvPr/>
        </p:nvPicPr>
        <p:blipFill>
          <a:blip r:embed="rId2"/>
          <a:stretch>
            <a:fillRect/>
          </a:stretch>
        </p:blipFill>
        <p:spPr>
          <a:xfrm>
            <a:off x="4497619" y="1097281"/>
            <a:ext cx="7258951" cy="4950946"/>
          </a:xfrm>
          <a:prstGeom prst="rect">
            <a:avLst/>
          </a:prstGeom>
          <a:ln w="12700">
            <a:solidFill>
              <a:schemeClr val="tx1"/>
            </a:solidFill>
          </a:ln>
        </p:spPr>
      </p:pic>
      <p:sp>
        <p:nvSpPr>
          <p:cNvPr id="6" name="Arrow: Down 5">
            <a:extLst>
              <a:ext uri="{FF2B5EF4-FFF2-40B4-BE49-F238E27FC236}">
                <a16:creationId xmlns:a16="http://schemas.microsoft.com/office/drawing/2014/main" id="{37975C84-B43B-4583-8AEB-7B66226D6D9C}"/>
              </a:ext>
            </a:extLst>
          </p:cNvPr>
          <p:cNvSpPr/>
          <p:nvPr/>
        </p:nvSpPr>
        <p:spPr>
          <a:xfrm rot="13730846">
            <a:off x="9448800" y="3838575"/>
            <a:ext cx="304800" cy="43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15990884-529E-4067-88BD-43E5AC75F08E}"/>
              </a:ext>
            </a:extLst>
          </p:cNvPr>
          <p:cNvSpPr/>
          <p:nvPr/>
        </p:nvSpPr>
        <p:spPr>
          <a:xfrm rot="7646616">
            <a:off x="10659107" y="3833849"/>
            <a:ext cx="304800" cy="43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ABDF649-A6AB-4E96-A878-2FC706BC3929}"/>
              </a:ext>
            </a:extLst>
          </p:cNvPr>
          <p:cNvSpPr/>
          <p:nvPr/>
        </p:nvSpPr>
        <p:spPr>
          <a:xfrm rot="10800000">
            <a:off x="8583861" y="2214600"/>
            <a:ext cx="304800" cy="43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F0E0C827-B4AC-48D0-A065-312D027BC3CB}"/>
              </a:ext>
            </a:extLst>
          </p:cNvPr>
          <p:cNvSpPr/>
          <p:nvPr/>
        </p:nvSpPr>
        <p:spPr>
          <a:xfrm rot="10800000">
            <a:off x="10659107" y="2214600"/>
            <a:ext cx="304800" cy="43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8A8BB43A-DDDB-43BA-BB8A-5309E012AE25}"/>
              </a:ext>
            </a:extLst>
          </p:cNvPr>
          <p:cNvSpPr/>
          <p:nvPr/>
        </p:nvSpPr>
        <p:spPr>
          <a:xfrm rot="5400000">
            <a:off x="4871791" y="4088041"/>
            <a:ext cx="304800" cy="43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70C5EE5-875F-4365-AF0F-A94C30898237}"/>
              </a:ext>
            </a:extLst>
          </p:cNvPr>
          <p:cNvSpPr/>
          <p:nvPr/>
        </p:nvSpPr>
        <p:spPr>
          <a:xfrm rot="10800000">
            <a:off x="5354886" y="4967325"/>
            <a:ext cx="304800" cy="43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6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FDEA2-8693-487D-AE74-32ACE9F1F504}"/>
              </a:ext>
            </a:extLst>
          </p:cNvPr>
          <p:cNvSpPr>
            <a:spLocks noGrp="1"/>
          </p:cNvSpPr>
          <p:nvPr>
            <p:ph idx="1"/>
          </p:nvPr>
        </p:nvSpPr>
        <p:spPr>
          <a:xfrm>
            <a:off x="446313" y="1322988"/>
            <a:ext cx="4299306" cy="4973038"/>
          </a:xfrm>
        </p:spPr>
        <p:txBody>
          <a:bodyPr/>
          <a:lstStyle/>
          <a:p>
            <a:r>
              <a:rPr lang="en-US" sz="1600"/>
              <a:t>To set a software breakpoint using the command language:</a:t>
            </a:r>
          </a:p>
          <a:p>
            <a:pPr lvl="1"/>
            <a:r>
              <a:rPr lang="en-US" sz="1200" err="1"/>
              <a:t>esw</a:t>
            </a:r>
            <a:r>
              <a:rPr lang="en-US" sz="1200"/>
              <a:t> -break [&lt;</a:t>
            </a:r>
            <a:r>
              <a:rPr lang="en-US" sz="1200" err="1"/>
              <a:t>symbol_name</a:t>
            </a:r>
            <a:r>
              <a:rPr lang="en-US" sz="1200"/>
              <a:t>&gt; | &lt;</a:t>
            </a:r>
            <a:r>
              <a:rPr lang="en-US" sz="1200" err="1"/>
              <a:t>file_name</a:t>
            </a:r>
            <a:r>
              <a:rPr lang="en-US" sz="1200"/>
              <a:t>&gt;:&lt;</a:t>
            </a:r>
            <a:r>
              <a:rPr lang="en-US" sz="1200" err="1"/>
              <a:t>line_num</a:t>
            </a:r>
            <a:r>
              <a:rPr lang="en-US" sz="1200"/>
              <a:t>&gt; | &lt;address&gt;] [ -</a:t>
            </a:r>
            <a:r>
              <a:rPr lang="en-US" sz="1200" err="1"/>
              <a:t>hw</a:t>
            </a:r>
            <a:r>
              <a:rPr lang="en-US" sz="1200"/>
              <a:t> | -</a:t>
            </a:r>
            <a:r>
              <a:rPr lang="en-US" sz="1200" err="1"/>
              <a:t>sw</a:t>
            </a:r>
            <a:r>
              <a:rPr lang="en-US" sz="1200"/>
              <a:t> | -auto]</a:t>
            </a:r>
          </a:p>
          <a:p>
            <a:r>
              <a:rPr lang="en-US" sz="1600"/>
              <a:t>A breakpoint number will be displayed</a:t>
            </a:r>
          </a:p>
          <a:p>
            <a:r>
              <a:rPr lang="en-US" sz="1600"/>
              <a:t>This breakpoint number can be used in subsequent commands:</a:t>
            </a:r>
          </a:p>
          <a:p>
            <a:pPr lvl="1"/>
            <a:r>
              <a:rPr lang="en-US" sz="1200" err="1"/>
              <a:t>esw</a:t>
            </a:r>
            <a:r>
              <a:rPr lang="en-US" sz="1200"/>
              <a:t> –disable | -enable | -delete &lt;number&gt;</a:t>
            </a:r>
          </a:p>
          <a:p>
            <a:r>
              <a:rPr lang="en-US" sz="1600"/>
              <a:t>To see all breakpoints</a:t>
            </a:r>
          </a:p>
          <a:p>
            <a:pPr lvl="1"/>
            <a:r>
              <a:rPr lang="en-US" sz="1200" err="1"/>
              <a:t>esw</a:t>
            </a:r>
            <a:r>
              <a:rPr lang="en-US" sz="1200"/>
              <a:t> –info break</a:t>
            </a:r>
          </a:p>
          <a:p>
            <a:r>
              <a:rPr lang="en-US" sz="1600"/>
              <a:t>To make a breakpoint conditional</a:t>
            </a:r>
            <a:r>
              <a:rPr lang="en-US" sz="1800"/>
              <a:t>:</a:t>
            </a:r>
          </a:p>
          <a:p>
            <a:pPr lvl="1"/>
            <a:r>
              <a:rPr lang="en-US" sz="1200" err="1"/>
              <a:t>esw</a:t>
            </a:r>
            <a:r>
              <a:rPr lang="en-US" sz="1200"/>
              <a:t> –</a:t>
            </a:r>
            <a:r>
              <a:rPr lang="en-US" sz="1200" err="1"/>
              <a:t>cond</a:t>
            </a:r>
            <a:r>
              <a:rPr lang="en-US" sz="1200"/>
              <a:t> &lt;number&gt; &lt;</a:t>
            </a:r>
            <a:r>
              <a:rPr lang="en-US" sz="1200" err="1"/>
              <a:t>condition_expression</a:t>
            </a:r>
            <a:r>
              <a:rPr lang="en-US" sz="1200"/>
              <a:t>&gt;</a:t>
            </a:r>
          </a:p>
          <a:p>
            <a:r>
              <a:rPr lang="en-US" sz="1600"/>
              <a:t>Ignore a breakpoint</a:t>
            </a:r>
          </a:p>
          <a:p>
            <a:pPr lvl="1"/>
            <a:r>
              <a:rPr lang="en-US" sz="1200" err="1"/>
              <a:t>esw</a:t>
            </a:r>
            <a:r>
              <a:rPr lang="en-US" sz="1200"/>
              <a:t> –ignore &lt;number&gt; &lt;count&gt;</a:t>
            </a:r>
          </a:p>
          <a:p>
            <a:pPr lvl="1"/>
            <a:endParaRPr lang="en-US" sz="1400"/>
          </a:p>
          <a:p>
            <a:pPr lvl="1"/>
            <a:endParaRPr lang="en-US" sz="1400"/>
          </a:p>
        </p:txBody>
      </p:sp>
      <p:sp>
        <p:nvSpPr>
          <p:cNvPr id="3" name="Title 2">
            <a:extLst>
              <a:ext uri="{FF2B5EF4-FFF2-40B4-BE49-F238E27FC236}">
                <a16:creationId xmlns:a16="http://schemas.microsoft.com/office/drawing/2014/main" id="{FAC6C842-F268-4260-8510-788252157D74}"/>
              </a:ext>
            </a:extLst>
          </p:cNvPr>
          <p:cNvSpPr>
            <a:spLocks noGrp="1"/>
          </p:cNvSpPr>
          <p:nvPr>
            <p:ph type="title"/>
          </p:nvPr>
        </p:nvSpPr>
        <p:spPr>
          <a:xfrm>
            <a:off x="446313" y="365125"/>
            <a:ext cx="11310257" cy="732155"/>
          </a:xfrm>
        </p:spPr>
        <p:txBody>
          <a:bodyPr/>
          <a:lstStyle/>
          <a:p>
            <a:r>
              <a:rPr lang="en-US" sz="3600" b="1" dirty="0"/>
              <a:t>Breakpoint Management – Commands related to Breakpoints</a:t>
            </a:r>
            <a:endParaRPr lang="en-US" sz="3600" b="1" dirty="0">
              <a:solidFill>
                <a:srgbClr val="FF0000"/>
              </a:solidFill>
            </a:endParaRPr>
          </a:p>
        </p:txBody>
      </p:sp>
      <p:pic>
        <p:nvPicPr>
          <p:cNvPr id="5" name="Picture 4">
            <a:extLst>
              <a:ext uri="{FF2B5EF4-FFF2-40B4-BE49-F238E27FC236}">
                <a16:creationId xmlns:a16="http://schemas.microsoft.com/office/drawing/2014/main" id="{BF286ED2-DFD6-4DF9-847B-60F4688D81FB}"/>
              </a:ext>
            </a:extLst>
          </p:cNvPr>
          <p:cNvPicPr>
            <a:picLocks noChangeAspect="1"/>
          </p:cNvPicPr>
          <p:nvPr/>
        </p:nvPicPr>
        <p:blipFill>
          <a:blip r:embed="rId2"/>
          <a:stretch>
            <a:fillRect/>
          </a:stretch>
        </p:blipFill>
        <p:spPr>
          <a:xfrm>
            <a:off x="4936121" y="1423547"/>
            <a:ext cx="7023833" cy="4043804"/>
          </a:xfrm>
          <a:prstGeom prst="rect">
            <a:avLst/>
          </a:prstGeom>
          <a:ln w="12700">
            <a:solidFill>
              <a:schemeClr val="tx1"/>
            </a:solidFill>
          </a:ln>
        </p:spPr>
      </p:pic>
    </p:spTree>
    <p:extLst>
      <p:ext uri="{BB962C8B-B14F-4D97-AF65-F5344CB8AC3E}">
        <p14:creationId xmlns:p14="http://schemas.microsoft.com/office/powerpoint/2010/main" val="12511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0A4A7C9F-2077-497A-9715-C231AFCAA50C}"/>
              </a:ext>
            </a:extLst>
          </p:cNvPr>
          <p:cNvSpPr/>
          <p:nvPr/>
        </p:nvSpPr>
        <p:spPr>
          <a:xfrm>
            <a:off x="448734" y="171661"/>
            <a:ext cx="2142191" cy="742527"/>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1ECEE988-8B1D-4000-8A77-4D98B31DDB28}"/>
              </a:ext>
            </a:extLst>
          </p:cNvPr>
          <p:cNvSpPr>
            <a:spLocks noGrp="1"/>
          </p:cNvSpPr>
          <p:nvPr>
            <p:ph idx="1"/>
          </p:nvPr>
        </p:nvSpPr>
        <p:spPr>
          <a:xfrm>
            <a:off x="547914" y="1218566"/>
            <a:ext cx="5068662" cy="5395595"/>
          </a:xfrm>
        </p:spPr>
        <p:txBody>
          <a:bodyPr>
            <a:normAutofit fontScale="92500" lnSpcReduction="10000"/>
          </a:bodyPr>
          <a:lstStyle/>
          <a:p>
            <a:pPr marL="342900" indent="-342900">
              <a:buFont typeface="+mj-lt"/>
              <a:buAutoNum type="arabicPeriod"/>
            </a:pPr>
            <a:r>
              <a:rPr lang="en-US" sz="1600" dirty="0"/>
              <a:t>Overview - Helium SW Debugger</a:t>
            </a:r>
          </a:p>
          <a:p>
            <a:pPr marL="342900" indent="-342900">
              <a:buFont typeface="+mj-lt"/>
              <a:buAutoNum type="arabicPeriod"/>
            </a:pPr>
            <a:r>
              <a:rPr lang="en-US" sz="1600" dirty="0"/>
              <a:t>Launch - Helium SW Debugger</a:t>
            </a:r>
          </a:p>
          <a:p>
            <a:pPr lvl="1"/>
            <a:r>
              <a:rPr lang="en-US" sz="1300" dirty="0"/>
              <a:t>Tools Setup &amp; Helium Invocation Commands</a:t>
            </a:r>
          </a:p>
          <a:p>
            <a:pPr lvl="1"/>
            <a:r>
              <a:rPr lang="en-US" sz="1300" dirty="0"/>
              <a:t>Getting started with: Arm-v9 Hybrid Platform</a:t>
            </a:r>
          </a:p>
          <a:p>
            <a:pPr marL="342900" indent="-342900">
              <a:buFont typeface="+mj-lt"/>
              <a:buAutoNum type="arabicPeriod"/>
            </a:pPr>
            <a:r>
              <a:rPr lang="en-US" sz="1600" dirty="0"/>
              <a:t>Preparing - Helium SW Debug Configurations</a:t>
            </a:r>
          </a:p>
          <a:p>
            <a:pPr lvl="1"/>
            <a:r>
              <a:rPr lang="en-US" sz="1200" dirty="0"/>
              <a:t>Debug Configuration - Create ,Manage and Run</a:t>
            </a:r>
          </a:p>
          <a:p>
            <a:pPr lvl="1"/>
            <a:r>
              <a:rPr lang="en-US" sz="1200" dirty="0"/>
              <a:t>ESW Configuration File Overview (Images/Symbols)</a:t>
            </a:r>
          </a:p>
          <a:p>
            <a:pPr marL="342900" indent="-342900">
              <a:buFont typeface="+mj-lt"/>
              <a:buAutoNum type="arabicPeriod"/>
            </a:pPr>
            <a:r>
              <a:rPr lang="en-US" sz="1600" dirty="0"/>
              <a:t>Connecting - Helium SW Debugger</a:t>
            </a:r>
          </a:p>
          <a:p>
            <a:pPr lvl="1"/>
            <a:r>
              <a:rPr lang="en-US" sz="1300" dirty="0"/>
              <a:t>Two Connection Approaches based on debug use cases </a:t>
            </a:r>
          </a:p>
          <a:p>
            <a:pPr lvl="1"/>
            <a:r>
              <a:rPr lang="en-US" sz="1300" dirty="0"/>
              <a:t>Working With an RTL Platform</a:t>
            </a:r>
          </a:p>
          <a:p>
            <a:pPr marL="342900" indent="-342900">
              <a:buFont typeface="+mj-lt"/>
              <a:buAutoNum type="arabicPeriod"/>
            </a:pPr>
            <a:r>
              <a:rPr lang="en-US" sz="1600" dirty="0"/>
              <a:t>Debugging - SW Debug Perspective</a:t>
            </a:r>
          </a:p>
          <a:p>
            <a:pPr lvl="1"/>
            <a:r>
              <a:rPr lang="en-US" sz="1300" dirty="0"/>
              <a:t>Overview of Helium SW Debug GUI</a:t>
            </a:r>
          </a:p>
          <a:p>
            <a:pPr lvl="1"/>
            <a:r>
              <a:rPr lang="en-US" sz="1300" dirty="0"/>
              <a:t>Debugging Features</a:t>
            </a:r>
          </a:p>
          <a:p>
            <a:pPr marL="400050" indent="-342900">
              <a:lnSpc>
                <a:spcPct val="90000"/>
              </a:lnSpc>
              <a:spcBef>
                <a:spcPts val="1600"/>
              </a:spcBef>
              <a:spcAft>
                <a:spcPts val="300"/>
              </a:spcAft>
              <a:buClr>
                <a:schemeClr val="tx2"/>
              </a:buClr>
              <a:buSzPct val="100000"/>
              <a:buFont typeface="+mj-lt"/>
              <a:buAutoNum type="arabicPeriod"/>
            </a:pPr>
            <a:r>
              <a:rPr lang="en-US" sz="1600" dirty="0"/>
              <a:t>SW/HW Debug Scenarios</a:t>
            </a:r>
          </a:p>
          <a:p>
            <a:pPr lvl="1"/>
            <a:r>
              <a:rPr lang="en-US" sz="1300" dirty="0"/>
              <a:t>How to Debug a Hang</a:t>
            </a:r>
          </a:p>
          <a:p>
            <a:pPr lvl="1"/>
            <a:r>
              <a:rPr lang="en-US" sz="1300" dirty="0"/>
              <a:t>Debugging Linux</a:t>
            </a:r>
          </a:p>
          <a:p>
            <a:pPr lvl="1"/>
            <a:r>
              <a:rPr lang="en-US" sz="1300" dirty="0"/>
              <a:t>Debugging Platforms</a:t>
            </a:r>
          </a:p>
          <a:p>
            <a:pPr marL="400050" indent="-342900">
              <a:buClr>
                <a:schemeClr val="tx2"/>
              </a:buClr>
              <a:buSzPct val="100000"/>
              <a:buFont typeface="+mj-lt"/>
              <a:buAutoNum type="arabicPeriod"/>
            </a:pPr>
            <a:r>
              <a:rPr lang="en-US" sz="1600" dirty="0"/>
              <a:t>Command Language and Scripting</a:t>
            </a:r>
          </a:p>
        </p:txBody>
      </p:sp>
      <p:sp>
        <p:nvSpPr>
          <p:cNvPr id="3" name="Title 2">
            <a:extLst>
              <a:ext uri="{FF2B5EF4-FFF2-40B4-BE49-F238E27FC236}">
                <a16:creationId xmlns:a16="http://schemas.microsoft.com/office/drawing/2014/main" id="{8BF8838E-B469-4A69-B2E6-DC923E445E72}"/>
              </a:ext>
            </a:extLst>
          </p:cNvPr>
          <p:cNvSpPr>
            <a:spLocks noGrp="1"/>
          </p:cNvSpPr>
          <p:nvPr>
            <p:ph type="title"/>
          </p:nvPr>
        </p:nvSpPr>
        <p:spPr>
          <a:xfrm>
            <a:off x="821515" y="311573"/>
            <a:ext cx="1388286" cy="405342"/>
          </a:xfrm>
        </p:spPr>
        <p:txBody>
          <a:bodyPr/>
          <a:lstStyle/>
          <a:p>
            <a:r>
              <a:rPr lang="en-US" b="1" dirty="0"/>
              <a:t>Agenda</a:t>
            </a:r>
          </a:p>
        </p:txBody>
      </p:sp>
      <p:graphicFrame>
        <p:nvGraphicFramePr>
          <p:cNvPr id="7" name="Diagram 6">
            <a:extLst>
              <a:ext uri="{FF2B5EF4-FFF2-40B4-BE49-F238E27FC236}">
                <a16:creationId xmlns:a16="http://schemas.microsoft.com/office/drawing/2014/main" id="{1CE26F60-CA90-43F0-9185-98BA5871B3AB}"/>
              </a:ext>
            </a:extLst>
          </p:cNvPr>
          <p:cNvGraphicFramePr/>
          <p:nvPr>
            <p:extLst>
              <p:ext uri="{D42A27DB-BD31-4B8C-83A1-F6EECF244321}">
                <p14:modId xmlns:p14="http://schemas.microsoft.com/office/powerpoint/2010/main" val="455357282"/>
              </p:ext>
            </p:extLst>
          </p:nvPr>
        </p:nvGraphicFramePr>
        <p:xfrm>
          <a:off x="3875313" y="-107526"/>
          <a:ext cx="8128000" cy="91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5487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10CFFB-40D5-8242-95BC-A6FC757E1146}"/>
              </a:ext>
            </a:extLst>
          </p:cNvPr>
          <p:cNvPicPr>
            <a:picLocks noChangeAspect="1"/>
          </p:cNvPicPr>
          <p:nvPr/>
        </p:nvPicPr>
        <p:blipFill>
          <a:blip r:embed="rId2"/>
          <a:stretch>
            <a:fillRect/>
          </a:stretch>
        </p:blipFill>
        <p:spPr>
          <a:xfrm>
            <a:off x="5045075" y="1203021"/>
            <a:ext cx="6177779" cy="4451958"/>
          </a:xfrm>
          <a:prstGeom prst="rect">
            <a:avLst/>
          </a:prstGeom>
          <a:ln w="12700">
            <a:solidFill>
              <a:schemeClr val="tx1"/>
            </a:solidFill>
          </a:ln>
        </p:spPr>
      </p:pic>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837896"/>
          </a:xfrm>
        </p:spPr>
        <p:txBody>
          <a:bodyPr/>
          <a:lstStyle/>
          <a:p>
            <a:r>
              <a:rPr lang="en-US" sz="3600" b="1" dirty="0"/>
              <a:t>Disassembly View</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If view is not visible select </a:t>
            </a:r>
            <a:r>
              <a:rPr lang="en-US" b="1"/>
              <a:t>Window -&gt; Show View -&gt; Disassembly</a:t>
            </a:r>
          </a:p>
          <a:p>
            <a:pPr marL="742950" lvl="1" indent="-285750">
              <a:buFont typeface="Arial" panose="020B0604020202020204" pitchFamily="34" charset="0"/>
              <a:buChar char="•"/>
            </a:pPr>
            <a:r>
              <a:rPr lang="en-US">
                <a:cs typeface="Arial"/>
              </a:rPr>
              <a:t>Setting instruction stepping mode will also show view automatically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Line with arrow on left side and instruction on green background represents current PC value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Previous instructions are on lighter green background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Useful for debugging the optimized Code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 scrollbar to navigate</a:t>
            </a:r>
          </a:p>
          <a:p>
            <a:pPr marL="285750" indent="-285750">
              <a:buFont typeface="Arial" panose="020B0604020202020204" pitchFamily="34" charset="0"/>
              <a:buChar char="•"/>
            </a:pPr>
            <a:endParaRPr lang="en-US"/>
          </a:p>
        </p:txBody>
      </p:sp>
      <p:cxnSp>
        <p:nvCxnSpPr>
          <p:cNvPr id="5" name="Straight Arrow Connector 4">
            <a:extLst>
              <a:ext uri="{FF2B5EF4-FFF2-40B4-BE49-F238E27FC236}">
                <a16:creationId xmlns:a16="http://schemas.microsoft.com/office/drawing/2014/main" id="{381FA891-3FFB-413E-859F-034F16EC09EF}"/>
              </a:ext>
            </a:extLst>
          </p:cNvPr>
          <p:cNvCxnSpPr>
            <a:cxnSpLocks/>
          </p:cNvCxnSpPr>
          <p:nvPr/>
        </p:nvCxnSpPr>
        <p:spPr>
          <a:xfrm flipV="1">
            <a:off x="4269921" y="3190875"/>
            <a:ext cx="597354" cy="295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1642D7-25FA-4B59-BD68-43DBF75916A5}"/>
              </a:ext>
            </a:extLst>
          </p:cNvPr>
          <p:cNvSpPr/>
          <p:nvPr/>
        </p:nvSpPr>
        <p:spPr>
          <a:xfrm>
            <a:off x="4867275" y="2952750"/>
            <a:ext cx="357664" cy="29527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68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837896"/>
          </a:xfrm>
        </p:spPr>
        <p:txBody>
          <a:bodyPr/>
          <a:lstStyle/>
          <a:p>
            <a:r>
              <a:rPr lang="en-US" sz="3600" b="1" dirty="0"/>
              <a:t>Registers View</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4801314"/>
          </a:xfrm>
          <a:prstGeom prst="rect">
            <a:avLst/>
          </a:prstGeom>
          <a:noFill/>
        </p:spPr>
        <p:txBody>
          <a:bodyPr wrap="square" rtlCol="0">
            <a:spAutoFit/>
          </a:bodyPr>
          <a:lstStyle/>
          <a:p>
            <a:pPr marL="285750" indent="-285750">
              <a:buFont typeface="Arial" panose="020B0604020202020204" pitchFamily="34" charset="0"/>
              <a:buChar char="•"/>
            </a:pPr>
            <a:r>
              <a:rPr lang="en-US"/>
              <a:t>CPU name is visible on top of view on left side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 is possible to check actual value of a register or different properties like access mode or description</a:t>
            </a:r>
            <a:br>
              <a:rPr lang="en-US"/>
            </a:br>
            <a:r>
              <a:rPr lang="en-US"/>
              <a:t>(if available) </a:t>
            </a:r>
          </a:p>
          <a:p>
            <a:endParaRPr lang="en-US"/>
          </a:p>
          <a:p>
            <a:pPr marL="285750" indent="-285750">
              <a:buFont typeface="Arial" panose="020B0604020202020204" pitchFamily="34" charset="0"/>
              <a:buChar char="•"/>
            </a:pPr>
            <a:r>
              <a:rPr lang="en-US"/>
              <a:t>Expand register bank and select interesting register to get value in different formats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change value of register select register, in selected row click in Value column, edit, press Return to confirm new value or Esc to cancel </a:t>
            </a:r>
          </a:p>
          <a:p>
            <a:pPr marL="742950" lvl="1" indent="-285750">
              <a:buFont typeface="Arial" panose="020B0604020202020204" pitchFamily="34" charset="0"/>
              <a:buChar char="•"/>
            </a:pPr>
            <a:endParaRPr lang="en-US"/>
          </a:p>
        </p:txBody>
      </p:sp>
      <p:pic>
        <p:nvPicPr>
          <p:cNvPr id="3" name="Picture 2">
            <a:extLst>
              <a:ext uri="{FF2B5EF4-FFF2-40B4-BE49-F238E27FC236}">
                <a16:creationId xmlns:a16="http://schemas.microsoft.com/office/drawing/2014/main" id="{FBFBBF2F-F5EE-C746-B7C5-9C691C826706}"/>
              </a:ext>
            </a:extLst>
          </p:cNvPr>
          <p:cNvPicPr>
            <a:picLocks noChangeAspect="1"/>
          </p:cNvPicPr>
          <p:nvPr/>
        </p:nvPicPr>
        <p:blipFill>
          <a:blip r:embed="rId2"/>
          <a:stretch>
            <a:fillRect/>
          </a:stretch>
        </p:blipFill>
        <p:spPr>
          <a:xfrm>
            <a:off x="5026111" y="1203021"/>
            <a:ext cx="6719575" cy="2189097"/>
          </a:xfrm>
          <a:prstGeom prst="rect">
            <a:avLst/>
          </a:prstGeom>
        </p:spPr>
      </p:pic>
      <p:pic>
        <p:nvPicPr>
          <p:cNvPr id="5" name="Picture 4">
            <a:extLst>
              <a:ext uri="{FF2B5EF4-FFF2-40B4-BE49-F238E27FC236}">
                <a16:creationId xmlns:a16="http://schemas.microsoft.com/office/drawing/2014/main" id="{3257C73F-A214-654B-B895-2E41DB1FFE40}"/>
              </a:ext>
            </a:extLst>
          </p:cNvPr>
          <p:cNvPicPr>
            <a:picLocks noChangeAspect="1"/>
          </p:cNvPicPr>
          <p:nvPr/>
        </p:nvPicPr>
        <p:blipFill>
          <a:blip r:embed="rId3"/>
          <a:stretch>
            <a:fillRect/>
          </a:stretch>
        </p:blipFill>
        <p:spPr>
          <a:xfrm>
            <a:off x="5026111" y="3816416"/>
            <a:ext cx="6719575" cy="2239858"/>
          </a:xfrm>
          <a:prstGeom prst="rect">
            <a:avLst/>
          </a:prstGeom>
        </p:spPr>
      </p:pic>
    </p:spTree>
    <p:extLst>
      <p:ext uri="{BB962C8B-B14F-4D97-AF65-F5344CB8AC3E}">
        <p14:creationId xmlns:p14="http://schemas.microsoft.com/office/powerpoint/2010/main" val="1747648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842238"/>
          </a:xfrm>
        </p:spPr>
        <p:txBody>
          <a:bodyPr/>
          <a:lstStyle/>
          <a:p>
            <a:r>
              <a:rPr lang="en-US" sz="3600" b="1" dirty="0"/>
              <a:t>Variables View</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45200" y="1321356"/>
            <a:ext cx="4584134" cy="501675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t>Accessibility of variables depends on compilation settings and some variables may not be accessible</a:t>
            </a:r>
          </a:p>
          <a:p>
            <a:pPr marL="742950" lvl="1" indent="-285750">
              <a:buFont typeface="Arial" panose="020B0604020202020204" pitchFamily="34" charset="0"/>
              <a:buChar char="•"/>
            </a:pPr>
            <a:r>
              <a:rPr lang="en-US" sz="1600">
                <a:cs typeface="Arial"/>
              </a:rPr>
              <a:t>Variables available at current call stack location are displayed</a:t>
            </a:r>
          </a:p>
          <a:p>
            <a:pPr marL="742950" lvl="1" indent="-285750">
              <a:buFont typeface="Arial" panose="020B0604020202020204" pitchFamily="34" charset="0"/>
              <a:buChar char="•"/>
            </a:pPr>
            <a:r>
              <a:rPr lang="en-US" sz="1600">
                <a:cs typeface="Arial"/>
              </a:rPr>
              <a:t>You can change selection in Debug View</a:t>
            </a: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a:t>Select interesting variable to get value in different formats</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a:t>To inspect fields of complex types like structure, expand the variable</a:t>
            </a:r>
            <a:endParaRPr lang="en-US" sz="1600">
              <a:cs typeface="Arial"/>
            </a:endParaRPr>
          </a:p>
          <a:p>
            <a:pPr marL="285750" indent="-285750">
              <a:buFont typeface="Arial" panose="020B0604020202020204" pitchFamily="34" charset="0"/>
              <a:buChar char="•"/>
            </a:pPr>
            <a:endParaRPr lang="en-US" sz="1600">
              <a:cs typeface="Arial"/>
            </a:endParaRPr>
          </a:p>
          <a:p>
            <a:pPr marL="285750" indent="-285750">
              <a:buFont typeface="Arial" panose="020B0604020202020204" pitchFamily="34" charset="0"/>
              <a:buChar char="•"/>
            </a:pPr>
            <a:r>
              <a:rPr lang="en-US" sz="1600"/>
              <a:t>To change value of variable, select corresponding row, in selected row click in Value column, edit, press Return to confirm new value or Esc to cancel ; it may not always be possible to change value due to compiler settings</a:t>
            </a:r>
            <a:endParaRPr lang="en-US" sz="1600">
              <a:cs typeface="Arial"/>
            </a:endParaRPr>
          </a:p>
        </p:txBody>
      </p:sp>
      <p:pic>
        <p:nvPicPr>
          <p:cNvPr id="4" name="Picture 3">
            <a:extLst>
              <a:ext uri="{FF2B5EF4-FFF2-40B4-BE49-F238E27FC236}">
                <a16:creationId xmlns:a16="http://schemas.microsoft.com/office/drawing/2014/main" id="{30DA414F-9296-754E-A5B2-B9393FF27304}"/>
              </a:ext>
            </a:extLst>
          </p:cNvPr>
          <p:cNvPicPr>
            <a:picLocks noChangeAspect="1"/>
          </p:cNvPicPr>
          <p:nvPr/>
        </p:nvPicPr>
        <p:blipFill>
          <a:blip r:embed="rId2"/>
          <a:stretch>
            <a:fillRect/>
          </a:stretch>
        </p:blipFill>
        <p:spPr>
          <a:xfrm>
            <a:off x="5036994" y="1431620"/>
            <a:ext cx="6719577" cy="2109496"/>
          </a:xfrm>
          <a:prstGeom prst="rect">
            <a:avLst/>
          </a:prstGeom>
          <a:ln w="12700">
            <a:solidFill>
              <a:schemeClr val="tx1"/>
            </a:solidFill>
          </a:ln>
        </p:spPr>
      </p:pic>
      <p:pic>
        <p:nvPicPr>
          <p:cNvPr id="11" name="Picture 10">
            <a:extLst>
              <a:ext uri="{FF2B5EF4-FFF2-40B4-BE49-F238E27FC236}">
                <a16:creationId xmlns:a16="http://schemas.microsoft.com/office/drawing/2014/main" id="{F4AA139F-14C8-8E43-A508-89CAA7144D6F}"/>
              </a:ext>
            </a:extLst>
          </p:cNvPr>
          <p:cNvPicPr>
            <a:picLocks noChangeAspect="1"/>
          </p:cNvPicPr>
          <p:nvPr/>
        </p:nvPicPr>
        <p:blipFill>
          <a:blip r:embed="rId3"/>
          <a:stretch>
            <a:fillRect/>
          </a:stretch>
        </p:blipFill>
        <p:spPr>
          <a:xfrm>
            <a:off x="5036994" y="3829735"/>
            <a:ext cx="6719576" cy="2162622"/>
          </a:xfrm>
          <a:prstGeom prst="rect">
            <a:avLst/>
          </a:prstGeom>
          <a:ln w="12700">
            <a:solidFill>
              <a:schemeClr val="tx1"/>
            </a:solidFill>
          </a:ln>
        </p:spPr>
      </p:pic>
    </p:spTree>
    <p:extLst>
      <p:ext uri="{BB962C8B-B14F-4D97-AF65-F5344CB8AC3E}">
        <p14:creationId xmlns:p14="http://schemas.microsoft.com/office/powerpoint/2010/main" val="2658721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726828"/>
          </a:xfrm>
        </p:spPr>
        <p:txBody>
          <a:bodyPr/>
          <a:lstStyle/>
          <a:p>
            <a:r>
              <a:rPr lang="en-US" sz="3600" b="1" dirty="0"/>
              <a:t>Expressions View</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48013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If view is not visible select Window -&gt; Show View -&gt; Expressions</a:t>
            </a:r>
          </a:p>
          <a:p>
            <a:pPr marL="742950" lvl="1" indent="-285750">
              <a:buFont typeface="Arial" panose="020B0604020202020204" pitchFamily="34" charset="0"/>
              <a:buChar char="•"/>
            </a:pPr>
            <a:r>
              <a:rPr lang="en-US"/>
              <a:t>View is not present in default initial layout, but adding it during a session will add for future sessions</a:t>
            </a:r>
          </a:p>
          <a:p>
            <a:endParaRPr lang="en-US"/>
          </a:p>
          <a:p>
            <a:pPr marL="285750" indent="-285750">
              <a:buFont typeface="Arial" panose="020B0604020202020204" pitchFamily="34" charset="0"/>
              <a:buChar char="•"/>
            </a:pPr>
            <a:r>
              <a:rPr lang="en-US"/>
              <a:t>Expression can be single variable, register or combination of both using most C operators (however, function calls are not supported)</a:t>
            </a:r>
            <a:endParaRPr lang="en-US">
              <a:cs typeface="Arial"/>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Register should be referenced using full path</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add expression click on Add New expression row</a:t>
            </a:r>
          </a:p>
        </p:txBody>
      </p:sp>
      <p:pic>
        <p:nvPicPr>
          <p:cNvPr id="6" name="Picture 5">
            <a:extLst>
              <a:ext uri="{FF2B5EF4-FFF2-40B4-BE49-F238E27FC236}">
                <a16:creationId xmlns:a16="http://schemas.microsoft.com/office/drawing/2014/main" id="{C8611D88-EE83-D542-9CF1-C522D7FDE3EC}"/>
              </a:ext>
            </a:extLst>
          </p:cNvPr>
          <p:cNvPicPr>
            <a:picLocks noChangeAspect="1"/>
          </p:cNvPicPr>
          <p:nvPr/>
        </p:nvPicPr>
        <p:blipFill>
          <a:blip r:embed="rId2"/>
          <a:stretch>
            <a:fillRect/>
          </a:stretch>
        </p:blipFill>
        <p:spPr>
          <a:xfrm>
            <a:off x="5047877" y="1426488"/>
            <a:ext cx="6719575" cy="2589961"/>
          </a:xfrm>
          <a:prstGeom prst="rect">
            <a:avLst/>
          </a:prstGeom>
          <a:ln w="12700">
            <a:solidFill>
              <a:schemeClr val="tx1"/>
            </a:solidFill>
          </a:ln>
        </p:spPr>
      </p:pic>
    </p:spTree>
    <p:extLst>
      <p:ext uri="{BB962C8B-B14F-4D97-AF65-F5344CB8AC3E}">
        <p14:creationId xmlns:p14="http://schemas.microsoft.com/office/powerpoint/2010/main" val="4146507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CF85B1-45D1-C44D-922F-8CB6F25C34F3}"/>
              </a:ext>
            </a:extLst>
          </p:cNvPr>
          <p:cNvPicPr>
            <a:picLocks noChangeAspect="1"/>
          </p:cNvPicPr>
          <p:nvPr/>
        </p:nvPicPr>
        <p:blipFill>
          <a:blip r:embed="rId3"/>
          <a:stretch>
            <a:fillRect/>
          </a:stretch>
        </p:blipFill>
        <p:spPr>
          <a:xfrm>
            <a:off x="5036994" y="1295149"/>
            <a:ext cx="6719576" cy="2133851"/>
          </a:xfrm>
          <a:prstGeom prst="rect">
            <a:avLst/>
          </a:prstGeom>
          <a:ln w="12700">
            <a:solidFill>
              <a:schemeClr val="tx1"/>
            </a:solidFill>
          </a:ln>
        </p:spPr>
      </p:pic>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6"/>
            <a:ext cx="11310257" cy="735706"/>
          </a:xfrm>
        </p:spPr>
        <p:txBody>
          <a:bodyPr/>
          <a:lstStyle/>
          <a:p>
            <a:r>
              <a:rPr lang="en-US" sz="3600" b="1" dirty="0"/>
              <a:t>Memory View Basics</a:t>
            </a:r>
            <a:endParaRPr lang="en-US" sz="6600" b="1" dirty="0"/>
          </a:p>
        </p:txBody>
      </p:sp>
      <p:sp>
        <p:nvSpPr>
          <p:cNvPr id="7" name="TextBox 6">
            <a:extLst>
              <a:ext uri="{FF2B5EF4-FFF2-40B4-BE49-F238E27FC236}">
                <a16:creationId xmlns:a16="http://schemas.microsoft.com/office/drawing/2014/main" id="{161B9F24-17D7-4D62-8385-B94D7541C4FD}"/>
              </a:ext>
            </a:extLst>
          </p:cNvPr>
          <p:cNvSpPr txBox="1"/>
          <p:nvPr/>
        </p:nvSpPr>
        <p:spPr>
          <a:xfrm>
            <a:off x="275175" y="1190022"/>
            <a:ext cx="4909567" cy="5478423"/>
          </a:xfrm>
          <a:prstGeom prst="rect">
            <a:avLst/>
          </a:prstGeom>
          <a:noFill/>
        </p:spPr>
        <p:txBody>
          <a:bodyPr wrap="square" rtlCol="0">
            <a:spAutoFit/>
          </a:bodyPr>
          <a:lstStyle/>
          <a:p>
            <a:pPr marL="285750" indent="-285750">
              <a:buFont typeface="Arial" panose="020B0604020202020204" pitchFamily="34" charset="0"/>
              <a:buChar char="•"/>
            </a:pPr>
            <a:r>
              <a:rPr lang="en-US"/>
              <a:t>Memory view provides access to selected memory region by creating Memory Monitors</a:t>
            </a:r>
          </a:p>
          <a:p>
            <a:pPr marL="742950" lvl="1" indent="-285750">
              <a:buFont typeface="Arial" panose="020B0604020202020204" pitchFamily="34" charset="0"/>
              <a:buChar char="•"/>
            </a:pPr>
            <a:r>
              <a:rPr lang="en-US"/>
              <a:t>As seen from processor selected at time of Memory Monitor Creation</a:t>
            </a:r>
          </a:p>
          <a:p>
            <a:pPr marL="1200150" lvl="2" indent="-285750">
              <a:buFont typeface="Arial" panose="020B0604020202020204" pitchFamily="34" charset="0"/>
              <a:buChar char="•"/>
            </a:pPr>
            <a:r>
              <a:rPr lang="en-US" sz="1600"/>
              <a:t>If processor has MMU turned on, the memory is using virtual addresses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 is possible to check selected memory address or use different source like Variables View</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Memory view provides option to create watchpoint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 a hybrid platform, memory range may map to RTL devices</a:t>
            </a:r>
          </a:p>
          <a:p>
            <a:pPr marL="742950" lvl="1" indent="-285750">
              <a:buFont typeface="Arial" panose="020B0604020202020204" pitchFamily="34" charset="0"/>
              <a:buChar char="•"/>
            </a:pPr>
            <a:r>
              <a:rPr lang="en-US" sz="1600" b="1"/>
              <a:t>Viewing such memory may cause side-effects as RTL needs to run for evaluation</a:t>
            </a:r>
          </a:p>
        </p:txBody>
      </p:sp>
    </p:spTree>
    <p:extLst>
      <p:ext uri="{BB962C8B-B14F-4D97-AF65-F5344CB8AC3E}">
        <p14:creationId xmlns:p14="http://schemas.microsoft.com/office/powerpoint/2010/main" val="3711901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a:xfrm>
            <a:off x="446313" y="365125"/>
            <a:ext cx="11310257" cy="711199"/>
          </a:xfrm>
        </p:spPr>
        <p:txBody>
          <a:bodyPr/>
          <a:lstStyle/>
          <a:p>
            <a:r>
              <a:rPr lang="en-US" sz="3600" b="1" dirty="0"/>
              <a:t>Memory View Basics</a:t>
            </a:r>
          </a:p>
        </p:txBody>
      </p:sp>
      <p:sp>
        <p:nvSpPr>
          <p:cNvPr id="7" name="TextBox 6">
            <a:extLst>
              <a:ext uri="{FF2B5EF4-FFF2-40B4-BE49-F238E27FC236}">
                <a16:creationId xmlns:a16="http://schemas.microsoft.com/office/drawing/2014/main" id="{161B9F24-17D7-4D62-8385-B94D7541C4FD}"/>
              </a:ext>
            </a:extLst>
          </p:cNvPr>
          <p:cNvSpPr txBox="1"/>
          <p:nvPr/>
        </p:nvSpPr>
        <p:spPr>
          <a:xfrm>
            <a:off x="435431" y="1321356"/>
            <a:ext cx="4251980" cy="4801314"/>
          </a:xfrm>
          <a:prstGeom prst="rect">
            <a:avLst/>
          </a:prstGeom>
          <a:noFill/>
        </p:spPr>
        <p:txBody>
          <a:bodyPr wrap="square" rtlCol="0">
            <a:spAutoFit/>
          </a:bodyPr>
          <a:lstStyle/>
          <a:p>
            <a:pPr marL="285750" indent="-285750">
              <a:buFont typeface="Arial" panose="020B0604020202020204" pitchFamily="34" charset="0"/>
              <a:buChar char="•"/>
            </a:pPr>
            <a:r>
              <a:rPr lang="en-US"/>
              <a:t>To add new memory monitor based on address, click on Add Memory Monitor in Monitors section, provide address or variable name for active debug context, confirm with OK button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remove memory monitor(s) select monitor(s) from list and click on Remove Memory Monitor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on Remove All to remove all monitors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Similar actions are available in context menu</a:t>
            </a:r>
          </a:p>
          <a:p>
            <a:pPr lvl="1"/>
            <a:endParaRPr lang="en-US"/>
          </a:p>
        </p:txBody>
      </p:sp>
      <p:pic>
        <p:nvPicPr>
          <p:cNvPr id="4" name="Picture 3">
            <a:extLst>
              <a:ext uri="{FF2B5EF4-FFF2-40B4-BE49-F238E27FC236}">
                <a16:creationId xmlns:a16="http://schemas.microsoft.com/office/drawing/2014/main" id="{35C74645-9F21-0149-B367-DDD1B3E4F640}"/>
              </a:ext>
            </a:extLst>
          </p:cNvPr>
          <p:cNvPicPr>
            <a:picLocks noChangeAspect="1"/>
          </p:cNvPicPr>
          <p:nvPr/>
        </p:nvPicPr>
        <p:blipFill>
          <a:blip r:embed="rId2"/>
          <a:stretch>
            <a:fillRect/>
          </a:stretch>
        </p:blipFill>
        <p:spPr>
          <a:xfrm>
            <a:off x="5026110" y="1393255"/>
            <a:ext cx="2772240" cy="1319265"/>
          </a:xfrm>
          <a:prstGeom prst="rect">
            <a:avLst/>
          </a:prstGeom>
        </p:spPr>
      </p:pic>
      <p:pic>
        <p:nvPicPr>
          <p:cNvPr id="6" name="Picture 5">
            <a:extLst>
              <a:ext uri="{FF2B5EF4-FFF2-40B4-BE49-F238E27FC236}">
                <a16:creationId xmlns:a16="http://schemas.microsoft.com/office/drawing/2014/main" id="{624743F2-E90E-7241-B420-A04BACC0AE24}"/>
              </a:ext>
            </a:extLst>
          </p:cNvPr>
          <p:cNvPicPr>
            <a:picLocks noChangeAspect="1"/>
          </p:cNvPicPr>
          <p:nvPr/>
        </p:nvPicPr>
        <p:blipFill>
          <a:blip r:embed="rId3"/>
          <a:stretch>
            <a:fillRect/>
          </a:stretch>
        </p:blipFill>
        <p:spPr>
          <a:xfrm>
            <a:off x="5026110" y="2970731"/>
            <a:ext cx="2772240" cy="1744437"/>
          </a:xfrm>
          <a:prstGeom prst="rect">
            <a:avLst/>
          </a:prstGeom>
        </p:spPr>
      </p:pic>
      <p:pic>
        <p:nvPicPr>
          <p:cNvPr id="12" name="Picture 11">
            <a:extLst>
              <a:ext uri="{FF2B5EF4-FFF2-40B4-BE49-F238E27FC236}">
                <a16:creationId xmlns:a16="http://schemas.microsoft.com/office/drawing/2014/main" id="{E4A19394-73DF-654E-83F7-012C75837D47}"/>
              </a:ext>
            </a:extLst>
          </p:cNvPr>
          <p:cNvPicPr>
            <a:picLocks noChangeAspect="1"/>
          </p:cNvPicPr>
          <p:nvPr/>
        </p:nvPicPr>
        <p:blipFill>
          <a:blip r:embed="rId4"/>
          <a:stretch>
            <a:fillRect/>
          </a:stretch>
        </p:blipFill>
        <p:spPr>
          <a:xfrm>
            <a:off x="5026110" y="4954129"/>
            <a:ext cx="2772240" cy="1547297"/>
          </a:xfrm>
          <a:prstGeom prst="rect">
            <a:avLst/>
          </a:prstGeom>
        </p:spPr>
      </p:pic>
      <p:cxnSp>
        <p:nvCxnSpPr>
          <p:cNvPr id="5" name="Straight Arrow Connector 4">
            <a:extLst>
              <a:ext uri="{FF2B5EF4-FFF2-40B4-BE49-F238E27FC236}">
                <a16:creationId xmlns:a16="http://schemas.microsoft.com/office/drawing/2014/main" id="{8DADD176-400E-49FA-9155-7C4C0745F286}"/>
              </a:ext>
            </a:extLst>
          </p:cNvPr>
          <p:cNvCxnSpPr/>
          <p:nvPr/>
        </p:nvCxnSpPr>
        <p:spPr>
          <a:xfrm flipV="1">
            <a:off x="4495800" y="1819275"/>
            <a:ext cx="2419350" cy="47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950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A130-A0C5-4B15-A982-F29A4FE69E73}"/>
              </a:ext>
            </a:extLst>
          </p:cNvPr>
          <p:cNvSpPr>
            <a:spLocks noGrp="1"/>
          </p:cNvSpPr>
          <p:nvPr>
            <p:ph type="title"/>
          </p:nvPr>
        </p:nvSpPr>
        <p:spPr/>
        <p:txBody>
          <a:bodyPr/>
          <a:lstStyle/>
          <a:p>
            <a:r>
              <a:rPr lang="en-US"/>
              <a:t>Software Command Language Overview</a:t>
            </a:r>
          </a:p>
        </p:txBody>
      </p:sp>
      <p:graphicFrame>
        <p:nvGraphicFramePr>
          <p:cNvPr id="5" name="Table 5">
            <a:extLst>
              <a:ext uri="{FF2B5EF4-FFF2-40B4-BE49-F238E27FC236}">
                <a16:creationId xmlns:a16="http://schemas.microsoft.com/office/drawing/2014/main" id="{19B9FFF6-C1D1-467A-A48D-F8B48CFFB6AA}"/>
              </a:ext>
            </a:extLst>
          </p:cNvPr>
          <p:cNvGraphicFramePr>
            <a:graphicFrameLocks noGrp="1"/>
          </p:cNvGraphicFramePr>
          <p:nvPr>
            <p:ph idx="1"/>
          </p:nvPr>
        </p:nvGraphicFramePr>
        <p:xfrm>
          <a:off x="434749" y="1213610"/>
          <a:ext cx="10806347" cy="4825809"/>
        </p:xfrm>
        <a:graphic>
          <a:graphicData uri="http://schemas.openxmlformats.org/drawingml/2006/table">
            <a:tbl>
              <a:tblPr firstRow="1" bandRow="1">
                <a:tableStyleId>{5C22544A-7EE6-4342-B048-85BDC9FD1C3A}</a:tableStyleId>
              </a:tblPr>
              <a:tblGrid>
                <a:gridCol w="2709408">
                  <a:extLst>
                    <a:ext uri="{9D8B030D-6E8A-4147-A177-3AD203B41FA5}">
                      <a16:colId xmlns:a16="http://schemas.microsoft.com/office/drawing/2014/main" val="426354773"/>
                    </a:ext>
                  </a:extLst>
                </a:gridCol>
                <a:gridCol w="2488380">
                  <a:extLst>
                    <a:ext uri="{9D8B030D-6E8A-4147-A177-3AD203B41FA5}">
                      <a16:colId xmlns:a16="http://schemas.microsoft.com/office/drawing/2014/main" val="1501636438"/>
                    </a:ext>
                  </a:extLst>
                </a:gridCol>
                <a:gridCol w="5608559">
                  <a:extLst>
                    <a:ext uri="{9D8B030D-6E8A-4147-A177-3AD203B41FA5}">
                      <a16:colId xmlns:a16="http://schemas.microsoft.com/office/drawing/2014/main" val="1119369067"/>
                    </a:ext>
                  </a:extLst>
                </a:gridCol>
              </a:tblGrid>
              <a:tr h="496761">
                <a:tc>
                  <a:txBody>
                    <a:bodyPr/>
                    <a:lstStyle/>
                    <a:p>
                      <a:r>
                        <a:rPr lang="en-US" dirty="0"/>
                        <a:t>Feature</a:t>
                      </a:r>
                    </a:p>
                  </a:txBody>
                  <a:tcPr/>
                </a:tc>
                <a:tc>
                  <a:txBody>
                    <a:bodyPr/>
                    <a:lstStyle/>
                    <a:p>
                      <a:r>
                        <a:rPr lang="en-US" dirty="0"/>
                        <a:t>Eclipse</a:t>
                      </a:r>
                    </a:p>
                  </a:txBody>
                  <a:tcPr/>
                </a:tc>
                <a:tc>
                  <a:txBody>
                    <a:bodyPr/>
                    <a:lstStyle/>
                    <a:p>
                      <a:r>
                        <a:rPr lang="en-US" dirty="0"/>
                        <a:t>Relevant Tcl Commands</a:t>
                      </a:r>
                    </a:p>
                  </a:txBody>
                  <a:tcPr/>
                </a:tc>
                <a:extLst>
                  <a:ext uri="{0D108BD9-81ED-4DB2-BD59-A6C34878D82A}">
                    <a16:rowId xmlns:a16="http://schemas.microsoft.com/office/drawing/2014/main" val="1408634093"/>
                  </a:ext>
                </a:extLst>
              </a:tr>
              <a:tr h="846987">
                <a:tc>
                  <a:txBody>
                    <a:bodyPr/>
                    <a:lstStyle/>
                    <a:p>
                      <a:r>
                        <a:rPr lang="en-US" sz="1600"/>
                        <a:t>Image selection/file browsing</a:t>
                      </a:r>
                    </a:p>
                  </a:txBody>
                  <a:tcPr/>
                </a:tc>
                <a:tc>
                  <a:txBody>
                    <a:bodyPr/>
                    <a:lstStyle/>
                    <a:p>
                      <a:r>
                        <a:rPr lang="en-US" sz="1600"/>
                        <a:t>Image File Browser View</a:t>
                      </a:r>
                    </a:p>
                  </a:txBody>
                  <a:tcPr/>
                </a:tc>
                <a:tc>
                  <a:txBody>
                    <a:bodyPr/>
                    <a:lstStyle/>
                    <a:p>
                      <a:r>
                        <a:rPr lang="en-US" sz="1600" err="1"/>
                        <a:t>esw</a:t>
                      </a:r>
                      <a:r>
                        <a:rPr lang="en-US" sz="1600"/>
                        <a:t> –image, -files, functions</a:t>
                      </a:r>
                    </a:p>
                  </a:txBody>
                  <a:tcPr/>
                </a:tc>
                <a:extLst>
                  <a:ext uri="{0D108BD9-81ED-4DB2-BD59-A6C34878D82A}">
                    <a16:rowId xmlns:a16="http://schemas.microsoft.com/office/drawing/2014/main" val="1907626273"/>
                  </a:ext>
                </a:extLst>
              </a:tr>
              <a:tr h="596029">
                <a:tc>
                  <a:txBody>
                    <a:bodyPr/>
                    <a:lstStyle/>
                    <a:p>
                      <a:r>
                        <a:rPr lang="en-US" sz="1600"/>
                        <a:t>Breakpoint Management</a:t>
                      </a:r>
                    </a:p>
                  </a:txBody>
                  <a:tcPr/>
                </a:tc>
                <a:tc>
                  <a:txBody>
                    <a:bodyPr/>
                    <a:lstStyle/>
                    <a:p>
                      <a:r>
                        <a:rPr lang="en-US" sz="1600"/>
                        <a:t>Breakpoint View</a:t>
                      </a:r>
                    </a:p>
                  </a:txBody>
                  <a:tcPr/>
                </a:tc>
                <a:tc>
                  <a:txBody>
                    <a:bodyPr/>
                    <a:lstStyle/>
                    <a:p>
                      <a:r>
                        <a:rPr lang="en-US" sz="1600" err="1"/>
                        <a:t>esw</a:t>
                      </a:r>
                      <a:r>
                        <a:rPr lang="en-US" sz="1600"/>
                        <a:t> –break, -info break, -</a:t>
                      </a:r>
                      <a:r>
                        <a:rPr lang="en-US" sz="1600" err="1"/>
                        <a:t>cond</a:t>
                      </a:r>
                      <a:r>
                        <a:rPr lang="en-US" sz="1600"/>
                        <a:t>, -delete, -disable, -enable, -ignore; stop -</a:t>
                      </a:r>
                      <a:r>
                        <a:rPr lang="en-US" sz="1600" err="1"/>
                        <a:t>esw</a:t>
                      </a:r>
                      <a:endParaRPr lang="en-US" sz="1600"/>
                    </a:p>
                  </a:txBody>
                  <a:tcPr/>
                </a:tc>
                <a:extLst>
                  <a:ext uri="{0D108BD9-81ED-4DB2-BD59-A6C34878D82A}">
                    <a16:rowId xmlns:a16="http://schemas.microsoft.com/office/drawing/2014/main" val="2036656411"/>
                  </a:ext>
                </a:extLst>
              </a:tr>
              <a:tr h="846987">
                <a:tc>
                  <a:txBody>
                    <a:bodyPr/>
                    <a:lstStyle/>
                    <a:p>
                      <a:r>
                        <a:rPr lang="en-US" sz="1600"/>
                        <a:t>Watchpoint Management</a:t>
                      </a:r>
                    </a:p>
                  </a:txBody>
                  <a:tcPr/>
                </a:tc>
                <a:tc>
                  <a:txBody>
                    <a:bodyPr/>
                    <a:lstStyle/>
                    <a:p>
                      <a:r>
                        <a:rPr lang="en-US" sz="1600"/>
                        <a:t>Breakpoint View</a:t>
                      </a:r>
                    </a:p>
                  </a:txBody>
                  <a:tcPr/>
                </a:tc>
                <a:tc>
                  <a:txBody>
                    <a:bodyPr/>
                    <a:lstStyle/>
                    <a:p>
                      <a:r>
                        <a:rPr lang="en-US" sz="1600" err="1"/>
                        <a:t>esw</a:t>
                      </a:r>
                      <a:r>
                        <a:rPr lang="en-US" sz="1600"/>
                        <a:t> –watch,-</a:t>
                      </a:r>
                      <a:r>
                        <a:rPr lang="en-US" sz="1600" err="1"/>
                        <a:t>watchread</a:t>
                      </a:r>
                      <a:r>
                        <a:rPr lang="en-US" sz="1600"/>
                        <a:t>, -</a:t>
                      </a:r>
                      <a:r>
                        <a:rPr lang="en-US" sz="1600" err="1"/>
                        <a:t>watchwrite</a:t>
                      </a:r>
                      <a:r>
                        <a:rPr lang="en-US" sz="1600"/>
                        <a:t>, -info, -</a:t>
                      </a:r>
                      <a:r>
                        <a:rPr lang="en-US" sz="1600" err="1"/>
                        <a:t>cond</a:t>
                      </a:r>
                      <a:r>
                        <a:rPr lang="en-US" sz="1600"/>
                        <a:t>, -delete, -disable, -enable, -ignore; stop -</a:t>
                      </a:r>
                      <a:r>
                        <a:rPr lang="en-US" sz="1600" err="1"/>
                        <a:t>esw</a:t>
                      </a:r>
                      <a:endParaRPr lang="en-US" sz="1600"/>
                    </a:p>
                  </a:txBody>
                  <a:tcPr/>
                </a:tc>
                <a:extLst>
                  <a:ext uri="{0D108BD9-81ED-4DB2-BD59-A6C34878D82A}">
                    <a16:rowId xmlns:a16="http://schemas.microsoft.com/office/drawing/2014/main" val="2588004163"/>
                  </a:ext>
                </a:extLst>
              </a:tr>
              <a:tr h="596029">
                <a:tc>
                  <a:txBody>
                    <a:bodyPr/>
                    <a:lstStyle/>
                    <a:p>
                      <a:r>
                        <a:rPr lang="en-US" sz="1600"/>
                        <a:t>Processor/core Selection</a:t>
                      </a:r>
                    </a:p>
                  </a:txBody>
                  <a:tcPr/>
                </a:tc>
                <a:tc>
                  <a:txBody>
                    <a:bodyPr/>
                    <a:lstStyle/>
                    <a:p>
                      <a:r>
                        <a:rPr lang="en-US" sz="1600" dirty="0"/>
                        <a:t>Debug View</a:t>
                      </a:r>
                    </a:p>
                  </a:txBody>
                  <a:tcPr/>
                </a:tc>
                <a:tc>
                  <a:txBody>
                    <a:bodyPr/>
                    <a:lstStyle/>
                    <a:p>
                      <a:r>
                        <a:rPr lang="en-US" sz="1600" err="1"/>
                        <a:t>esw</a:t>
                      </a:r>
                      <a:r>
                        <a:rPr lang="en-US" sz="1600"/>
                        <a:t> -focus</a:t>
                      </a:r>
                    </a:p>
                  </a:txBody>
                  <a:tcPr/>
                </a:tc>
                <a:extLst>
                  <a:ext uri="{0D108BD9-81ED-4DB2-BD59-A6C34878D82A}">
                    <a16:rowId xmlns:a16="http://schemas.microsoft.com/office/drawing/2014/main" val="1066976125"/>
                  </a:ext>
                </a:extLst>
              </a:tr>
              <a:tr h="596029">
                <a:tc>
                  <a:txBody>
                    <a:bodyPr/>
                    <a:lstStyle/>
                    <a:p>
                      <a:r>
                        <a:rPr lang="en-US" sz="1600" dirty="0"/>
                        <a:t>Stack Frame Management</a:t>
                      </a:r>
                    </a:p>
                  </a:txBody>
                  <a:tcPr/>
                </a:tc>
                <a:tc>
                  <a:txBody>
                    <a:bodyPr/>
                    <a:lstStyle/>
                    <a:p>
                      <a:r>
                        <a:rPr lang="en-US" sz="1600" dirty="0"/>
                        <a:t>Debug View</a:t>
                      </a:r>
                    </a:p>
                  </a:txBody>
                  <a:tcPr/>
                </a:tc>
                <a:tc>
                  <a:txBody>
                    <a:bodyPr/>
                    <a:lstStyle/>
                    <a:p>
                      <a:r>
                        <a:rPr lang="en-US" sz="1600" err="1"/>
                        <a:t>esw</a:t>
                      </a:r>
                      <a:r>
                        <a:rPr lang="en-US" sz="1600"/>
                        <a:t> –where,–up/-down/-frame</a:t>
                      </a:r>
                    </a:p>
                  </a:txBody>
                  <a:tcPr/>
                </a:tc>
                <a:extLst>
                  <a:ext uri="{0D108BD9-81ED-4DB2-BD59-A6C34878D82A}">
                    <a16:rowId xmlns:a16="http://schemas.microsoft.com/office/drawing/2014/main" val="2793515485"/>
                  </a:ext>
                </a:extLst>
              </a:tr>
              <a:tr h="846987">
                <a:tc>
                  <a:txBody>
                    <a:bodyPr/>
                    <a:lstStyle/>
                    <a:p>
                      <a:r>
                        <a:rPr lang="en-US" sz="1600"/>
                        <a:t>Control/Stepping Support</a:t>
                      </a:r>
                    </a:p>
                  </a:txBody>
                  <a:tcPr/>
                </a:tc>
                <a:tc>
                  <a:txBody>
                    <a:bodyPr/>
                    <a:lstStyle/>
                    <a:p>
                      <a:r>
                        <a:rPr lang="en-US" sz="1600"/>
                        <a:t>Pause/Resume, Stepping Control Buttons</a:t>
                      </a:r>
                    </a:p>
                  </a:txBody>
                  <a:tcPr/>
                </a:tc>
                <a:tc>
                  <a:txBody>
                    <a:bodyPr/>
                    <a:lstStyle/>
                    <a:p>
                      <a:r>
                        <a:rPr lang="en-US" sz="1600" dirty="0"/>
                        <a:t>run; ^C interrupt; run –</a:t>
                      </a:r>
                      <a:r>
                        <a:rPr lang="en-US" sz="1600" dirty="0" err="1"/>
                        <a:t>sstep</a:t>
                      </a:r>
                      <a:r>
                        <a:rPr lang="en-US" sz="1600" dirty="0"/>
                        <a:t>,-</a:t>
                      </a:r>
                      <a:r>
                        <a:rPr lang="en-US" sz="1600" dirty="0" err="1"/>
                        <a:t>snext</a:t>
                      </a:r>
                      <a:r>
                        <a:rPr lang="en-US" sz="1600" dirty="0"/>
                        <a:t>,-</a:t>
                      </a:r>
                      <a:r>
                        <a:rPr lang="en-US" sz="1600" dirty="0" err="1"/>
                        <a:t>sfinish</a:t>
                      </a:r>
                      <a:r>
                        <a:rPr lang="en-US" sz="1600" dirty="0"/>
                        <a:t>,-</a:t>
                      </a:r>
                      <a:r>
                        <a:rPr lang="en-US" sz="1600" dirty="0" err="1"/>
                        <a:t>istep</a:t>
                      </a:r>
                      <a:endParaRPr lang="en-US" sz="1600" dirty="0"/>
                    </a:p>
                  </a:txBody>
                  <a:tcPr/>
                </a:tc>
                <a:extLst>
                  <a:ext uri="{0D108BD9-81ED-4DB2-BD59-A6C34878D82A}">
                    <a16:rowId xmlns:a16="http://schemas.microsoft.com/office/drawing/2014/main" val="1533322875"/>
                  </a:ext>
                </a:extLst>
              </a:tr>
            </a:tbl>
          </a:graphicData>
        </a:graphic>
      </p:graphicFrame>
    </p:spTree>
    <p:extLst>
      <p:ext uri="{BB962C8B-B14F-4D97-AF65-F5344CB8AC3E}">
        <p14:creationId xmlns:p14="http://schemas.microsoft.com/office/powerpoint/2010/main" val="3245795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A130-A0C5-4B15-A982-F29A4FE69E73}"/>
              </a:ext>
            </a:extLst>
          </p:cNvPr>
          <p:cNvSpPr>
            <a:spLocks noGrp="1"/>
          </p:cNvSpPr>
          <p:nvPr>
            <p:ph type="title"/>
          </p:nvPr>
        </p:nvSpPr>
        <p:spPr/>
        <p:txBody>
          <a:bodyPr/>
          <a:lstStyle/>
          <a:p>
            <a:r>
              <a:rPr lang="en-US"/>
              <a:t>Software Command Lanuage Overview</a:t>
            </a:r>
          </a:p>
        </p:txBody>
      </p:sp>
      <p:graphicFrame>
        <p:nvGraphicFramePr>
          <p:cNvPr id="5" name="Table 5">
            <a:extLst>
              <a:ext uri="{FF2B5EF4-FFF2-40B4-BE49-F238E27FC236}">
                <a16:creationId xmlns:a16="http://schemas.microsoft.com/office/drawing/2014/main" id="{19B9FFF6-C1D1-467A-A48D-F8B48CFFB6AA}"/>
              </a:ext>
            </a:extLst>
          </p:cNvPr>
          <p:cNvGraphicFramePr>
            <a:graphicFrameLocks noGrp="1"/>
          </p:cNvGraphicFramePr>
          <p:nvPr>
            <p:ph idx="1"/>
          </p:nvPr>
        </p:nvGraphicFramePr>
        <p:xfrm>
          <a:off x="434750" y="1213609"/>
          <a:ext cx="11184153" cy="4601316"/>
        </p:xfrm>
        <a:graphic>
          <a:graphicData uri="http://schemas.openxmlformats.org/drawingml/2006/table">
            <a:tbl>
              <a:tblPr firstRow="1" bandRow="1">
                <a:tableStyleId>{5C22544A-7EE6-4342-B048-85BDC9FD1C3A}</a:tableStyleId>
              </a:tblPr>
              <a:tblGrid>
                <a:gridCol w="2987387">
                  <a:extLst>
                    <a:ext uri="{9D8B030D-6E8A-4147-A177-3AD203B41FA5}">
                      <a16:colId xmlns:a16="http://schemas.microsoft.com/office/drawing/2014/main" val="426354773"/>
                    </a:ext>
                  </a:extLst>
                </a:gridCol>
                <a:gridCol w="2247976">
                  <a:extLst>
                    <a:ext uri="{9D8B030D-6E8A-4147-A177-3AD203B41FA5}">
                      <a16:colId xmlns:a16="http://schemas.microsoft.com/office/drawing/2014/main" val="1501636438"/>
                    </a:ext>
                  </a:extLst>
                </a:gridCol>
                <a:gridCol w="5948790">
                  <a:extLst>
                    <a:ext uri="{9D8B030D-6E8A-4147-A177-3AD203B41FA5}">
                      <a16:colId xmlns:a16="http://schemas.microsoft.com/office/drawing/2014/main" val="1119369067"/>
                    </a:ext>
                  </a:extLst>
                </a:gridCol>
              </a:tblGrid>
              <a:tr h="545688">
                <a:tc>
                  <a:txBody>
                    <a:bodyPr/>
                    <a:lstStyle/>
                    <a:p>
                      <a:r>
                        <a:rPr lang="en-US" dirty="0"/>
                        <a:t>Feature</a:t>
                      </a:r>
                    </a:p>
                  </a:txBody>
                  <a:tcPr/>
                </a:tc>
                <a:tc>
                  <a:txBody>
                    <a:bodyPr/>
                    <a:lstStyle/>
                    <a:p>
                      <a:r>
                        <a:rPr lang="en-US" dirty="0"/>
                        <a:t>Eclipse</a:t>
                      </a:r>
                    </a:p>
                  </a:txBody>
                  <a:tcPr/>
                </a:tc>
                <a:tc>
                  <a:txBody>
                    <a:bodyPr/>
                    <a:lstStyle/>
                    <a:p>
                      <a:r>
                        <a:rPr lang="en-US" dirty="0"/>
                        <a:t>Tcl commands</a:t>
                      </a:r>
                    </a:p>
                  </a:txBody>
                  <a:tcPr/>
                </a:tc>
                <a:extLst>
                  <a:ext uri="{0D108BD9-81ED-4DB2-BD59-A6C34878D82A}">
                    <a16:rowId xmlns:a16="http://schemas.microsoft.com/office/drawing/2014/main" val="1408634093"/>
                  </a:ext>
                </a:extLst>
              </a:tr>
              <a:tr h="390984">
                <a:tc>
                  <a:txBody>
                    <a:bodyPr/>
                    <a:lstStyle/>
                    <a:p>
                      <a:r>
                        <a:rPr lang="en-US" sz="1600"/>
                        <a:t>Source Viewing</a:t>
                      </a:r>
                    </a:p>
                  </a:txBody>
                  <a:tcPr/>
                </a:tc>
                <a:tc>
                  <a:txBody>
                    <a:bodyPr/>
                    <a:lstStyle/>
                    <a:p>
                      <a:r>
                        <a:rPr lang="en-US" sz="1600"/>
                        <a:t>Editor Views</a:t>
                      </a:r>
                    </a:p>
                  </a:txBody>
                  <a:tcPr/>
                </a:tc>
                <a:tc>
                  <a:txBody>
                    <a:bodyPr/>
                    <a:lstStyle/>
                    <a:p>
                      <a:r>
                        <a:rPr lang="en-US" sz="1600" err="1"/>
                        <a:t>esw</a:t>
                      </a:r>
                      <a:r>
                        <a:rPr lang="en-US" sz="1600"/>
                        <a:t> –list, -source, -</a:t>
                      </a:r>
                      <a:r>
                        <a:rPr lang="en-US" sz="1600" err="1"/>
                        <a:t>substitutepath</a:t>
                      </a:r>
                      <a:endParaRPr lang="en-US" sz="1600"/>
                    </a:p>
                  </a:txBody>
                  <a:tcPr/>
                </a:tc>
                <a:extLst>
                  <a:ext uri="{0D108BD9-81ED-4DB2-BD59-A6C34878D82A}">
                    <a16:rowId xmlns:a16="http://schemas.microsoft.com/office/drawing/2014/main" val="3747041609"/>
                  </a:ext>
                </a:extLst>
              </a:tr>
              <a:tr h="654732">
                <a:tc>
                  <a:txBody>
                    <a:bodyPr/>
                    <a:lstStyle/>
                    <a:p>
                      <a:r>
                        <a:rPr lang="en-US" sz="1600"/>
                        <a:t>Disassembly Viewing</a:t>
                      </a:r>
                    </a:p>
                  </a:txBody>
                  <a:tcPr/>
                </a:tc>
                <a:tc>
                  <a:txBody>
                    <a:bodyPr/>
                    <a:lstStyle/>
                    <a:p>
                      <a:r>
                        <a:rPr lang="en-US" sz="1600"/>
                        <a:t>Disassembly View</a:t>
                      </a:r>
                    </a:p>
                  </a:txBody>
                  <a:tcPr/>
                </a:tc>
                <a:tc>
                  <a:txBody>
                    <a:bodyPr/>
                    <a:lstStyle/>
                    <a:p>
                      <a:r>
                        <a:rPr lang="en-US" sz="1600" err="1"/>
                        <a:t>esw</a:t>
                      </a:r>
                      <a:r>
                        <a:rPr lang="en-US" sz="1600"/>
                        <a:t> -disassemble</a:t>
                      </a:r>
                    </a:p>
                  </a:txBody>
                  <a:tcPr/>
                </a:tc>
                <a:extLst>
                  <a:ext uri="{0D108BD9-81ED-4DB2-BD59-A6C34878D82A}">
                    <a16:rowId xmlns:a16="http://schemas.microsoft.com/office/drawing/2014/main" val="2413966003"/>
                  </a:ext>
                </a:extLst>
              </a:tr>
              <a:tr h="654732">
                <a:tc>
                  <a:txBody>
                    <a:bodyPr/>
                    <a:lstStyle/>
                    <a:p>
                      <a:r>
                        <a:rPr lang="en-US" sz="1600"/>
                        <a:t>Local Variable Display/</a:t>
                      </a:r>
                      <a:r>
                        <a:rPr lang="en-US" sz="1600" err="1"/>
                        <a:t>Mgmt</a:t>
                      </a:r>
                      <a:endParaRPr lang="en-US" sz="1600"/>
                    </a:p>
                  </a:txBody>
                  <a:tcPr/>
                </a:tc>
                <a:tc>
                  <a:txBody>
                    <a:bodyPr/>
                    <a:lstStyle/>
                    <a:p>
                      <a:r>
                        <a:rPr lang="en-US" sz="1600"/>
                        <a:t>Variables View</a:t>
                      </a:r>
                    </a:p>
                  </a:txBody>
                  <a:tcPr/>
                </a:tc>
                <a:tc>
                  <a:txBody>
                    <a:bodyPr/>
                    <a:lstStyle/>
                    <a:p>
                      <a:r>
                        <a:rPr lang="en-US" sz="1600" err="1"/>
                        <a:t>esw</a:t>
                      </a:r>
                      <a:r>
                        <a:rPr lang="en-US" sz="1600"/>
                        <a:t> –variables, -parameters, -print, -value, -set, -describe</a:t>
                      </a:r>
                    </a:p>
                  </a:txBody>
                  <a:tcPr/>
                </a:tc>
                <a:extLst>
                  <a:ext uri="{0D108BD9-81ED-4DB2-BD59-A6C34878D82A}">
                    <a16:rowId xmlns:a16="http://schemas.microsoft.com/office/drawing/2014/main" val="3979022109"/>
                  </a:ext>
                </a:extLst>
              </a:tr>
              <a:tr h="654732">
                <a:tc>
                  <a:txBody>
                    <a:bodyPr/>
                    <a:lstStyle/>
                    <a:p>
                      <a:r>
                        <a:rPr lang="en-US" sz="1600"/>
                        <a:t>Expression Viewing/</a:t>
                      </a:r>
                      <a:r>
                        <a:rPr lang="en-US" sz="1600" err="1"/>
                        <a:t>Mgmt</a:t>
                      </a:r>
                      <a:endParaRPr lang="en-US" sz="1600"/>
                    </a:p>
                  </a:txBody>
                  <a:tcPr/>
                </a:tc>
                <a:tc>
                  <a:txBody>
                    <a:bodyPr/>
                    <a:lstStyle/>
                    <a:p>
                      <a:r>
                        <a:rPr lang="en-US" sz="1600"/>
                        <a:t>Expressions View</a:t>
                      </a:r>
                    </a:p>
                  </a:txBody>
                  <a:tcPr/>
                </a:tc>
                <a:tc>
                  <a:txBody>
                    <a:bodyPr/>
                    <a:lstStyle/>
                    <a:p>
                      <a:r>
                        <a:rPr lang="en-US" sz="1600" err="1"/>
                        <a:t>esw</a:t>
                      </a:r>
                      <a:r>
                        <a:rPr lang="en-US" sz="1600"/>
                        <a:t> –variables, -parameters, print, -value</a:t>
                      </a:r>
                    </a:p>
                  </a:txBody>
                  <a:tcPr/>
                </a:tc>
                <a:extLst>
                  <a:ext uri="{0D108BD9-81ED-4DB2-BD59-A6C34878D82A}">
                    <a16:rowId xmlns:a16="http://schemas.microsoft.com/office/drawing/2014/main" val="1309231210"/>
                  </a:ext>
                </a:extLst>
              </a:tr>
              <a:tr h="654732">
                <a:tc>
                  <a:txBody>
                    <a:bodyPr/>
                    <a:lstStyle/>
                    <a:p>
                      <a:r>
                        <a:rPr lang="en-US" sz="1600"/>
                        <a:t>Register Viewing/</a:t>
                      </a:r>
                      <a:r>
                        <a:rPr lang="en-US" sz="1600" err="1"/>
                        <a:t>Mgmt</a:t>
                      </a:r>
                      <a:endParaRPr lang="en-US" sz="1600"/>
                    </a:p>
                  </a:txBody>
                  <a:tcPr/>
                </a:tc>
                <a:tc>
                  <a:txBody>
                    <a:bodyPr/>
                    <a:lstStyle/>
                    <a:p>
                      <a:r>
                        <a:rPr lang="en-US" sz="1600"/>
                        <a:t>Registers View</a:t>
                      </a:r>
                    </a:p>
                  </a:txBody>
                  <a:tcPr/>
                </a:tc>
                <a:tc>
                  <a:txBody>
                    <a:bodyPr/>
                    <a:lstStyle/>
                    <a:p>
                      <a:r>
                        <a:rPr lang="en-US" sz="1600" err="1"/>
                        <a:t>esw</a:t>
                      </a:r>
                      <a:r>
                        <a:rPr lang="en-US" sz="1600"/>
                        <a:t> –info </a:t>
                      </a:r>
                      <a:r>
                        <a:rPr lang="en-US" sz="1600" err="1"/>
                        <a:t>component|register</a:t>
                      </a:r>
                      <a:r>
                        <a:rPr lang="en-US" sz="1600"/>
                        <a:t>, -print, deposit, value</a:t>
                      </a:r>
                    </a:p>
                  </a:txBody>
                  <a:tcPr/>
                </a:tc>
                <a:extLst>
                  <a:ext uri="{0D108BD9-81ED-4DB2-BD59-A6C34878D82A}">
                    <a16:rowId xmlns:a16="http://schemas.microsoft.com/office/drawing/2014/main" val="2340096052"/>
                  </a:ext>
                </a:extLst>
              </a:tr>
              <a:tr h="390984">
                <a:tc>
                  <a:txBody>
                    <a:bodyPr/>
                    <a:lstStyle/>
                    <a:p>
                      <a:r>
                        <a:rPr lang="en-US" sz="1600" dirty="0"/>
                        <a:t>Memory viewing</a:t>
                      </a:r>
                    </a:p>
                  </a:txBody>
                  <a:tcPr/>
                </a:tc>
                <a:tc>
                  <a:txBody>
                    <a:bodyPr/>
                    <a:lstStyle/>
                    <a:p>
                      <a:r>
                        <a:rPr lang="en-US" sz="1600"/>
                        <a:t>Memory View</a:t>
                      </a:r>
                    </a:p>
                  </a:txBody>
                  <a:tcPr/>
                </a:tc>
                <a:tc>
                  <a:txBody>
                    <a:bodyPr/>
                    <a:lstStyle/>
                    <a:p>
                      <a:r>
                        <a:rPr lang="en-US" sz="1600" err="1"/>
                        <a:t>esw</a:t>
                      </a:r>
                      <a:r>
                        <a:rPr lang="en-US" sz="1600"/>
                        <a:t> –</a:t>
                      </a:r>
                      <a:r>
                        <a:rPr lang="en-US" sz="1600" err="1"/>
                        <a:t>memread</a:t>
                      </a:r>
                      <a:r>
                        <a:rPr lang="en-US" sz="1600"/>
                        <a:t>,-</a:t>
                      </a:r>
                      <a:r>
                        <a:rPr lang="en-US" sz="1600" err="1"/>
                        <a:t>memwrite</a:t>
                      </a:r>
                      <a:r>
                        <a:rPr lang="en-US" sz="1600"/>
                        <a:t>, -examine</a:t>
                      </a:r>
                    </a:p>
                  </a:txBody>
                  <a:tcPr/>
                </a:tc>
                <a:extLst>
                  <a:ext uri="{0D108BD9-81ED-4DB2-BD59-A6C34878D82A}">
                    <a16:rowId xmlns:a16="http://schemas.microsoft.com/office/drawing/2014/main" val="1854857694"/>
                  </a:ext>
                </a:extLst>
              </a:tr>
              <a:tr h="654732">
                <a:tc>
                  <a:txBody>
                    <a:bodyPr/>
                    <a:lstStyle/>
                    <a:p>
                      <a:r>
                        <a:rPr lang="en-US" sz="1600" dirty="0"/>
                        <a:t>System IP register viewing</a:t>
                      </a:r>
                    </a:p>
                  </a:txBody>
                  <a:tcPr/>
                </a:tc>
                <a:tc>
                  <a:txBody>
                    <a:bodyPr/>
                    <a:lstStyle/>
                    <a:p>
                      <a:r>
                        <a:rPr lang="en-US" sz="1600"/>
                        <a:t>System View</a:t>
                      </a:r>
                    </a:p>
                  </a:txBody>
                  <a:tcPr/>
                </a:tc>
                <a:tc>
                  <a:txBody>
                    <a:bodyPr/>
                    <a:lstStyle/>
                    <a:p>
                      <a:r>
                        <a:rPr lang="en-US" sz="1600" dirty="0" err="1"/>
                        <a:t>esw</a:t>
                      </a:r>
                      <a:r>
                        <a:rPr lang="en-US" sz="1600" dirty="0"/>
                        <a:t> –print,-value, -info; value; deposit</a:t>
                      </a:r>
                    </a:p>
                  </a:txBody>
                  <a:tcPr/>
                </a:tc>
                <a:extLst>
                  <a:ext uri="{0D108BD9-81ED-4DB2-BD59-A6C34878D82A}">
                    <a16:rowId xmlns:a16="http://schemas.microsoft.com/office/drawing/2014/main" val="3918909961"/>
                  </a:ext>
                </a:extLst>
              </a:tr>
            </a:tbl>
          </a:graphicData>
        </a:graphic>
      </p:graphicFrame>
    </p:spTree>
    <p:extLst>
      <p:ext uri="{BB962C8B-B14F-4D97-AF65-F5344CB8AC3E}">
        <p14:creationId xmlns:p14="http://schemas.microsoft.com/office/powerpoint/2010/main" val="1750695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A130-A0C5-4B15-A982-F29A4FE69E73}"/>
              </a:ext>
            </a:extLst>
          </p:cNvPr>
          <p:cNvSpPr>
            <a:spLocks noGrp="1"/>
          </p:cNvSpPr>
          <p:nvPr>
            <p:ph type="title"/>
          </p:nvPr>
        </p:nvSpPr>
        <p:spPr/>
        <p:txBody>
          <a:bodyPr/>
          <a:lstStyle/>
          <a:p>
            <a:r>
              <a:rPr lang="en-US" dirty="0"/>
              <a:t>Software Debugging Features – Command Language Only Features</a:t>
            </a:r>
          </a:p>
        </p:txBody>
      </p:sp>
      <p:graphicFrame>
        <p:nvGraphicFramePr>
          <p:cNvPr id="5" name="Table 5">
            <a:extLst>
              <a:ext uri="{FF2B5EF4-FFF2-40B4-BE49-F238E27FC236}">
                <a16:creationId xmlns:a16="http://schemas.microsoft.com/office/drawing/2014/main" id="{19B9FFF6-C1D1-467A-A48D-F8B48CFFB6AA}"/>
              </a:ext>
            </a:extLst>
          </p:cNvPr>
          <p:cNvGraphicFramePr>
            <a:graphicFrameLocks noGrp="1"/>
          </p:cNvGraphicFramePr>
          <p:nvPr>
            <p:ph idx="1"/>
          </p:nvPr>
        </p:nvGraphicFramePr>
        <p:xfrm>
          <a:off x="446313" y="2073580"/>
          <a:ext cx="10701336" cy="1865993"/>
        </p:xfrm>
        <a:graphic>
          <a:graphicData uri="http://schemas.openxmlformats.org/drawingml/2006/table">
            <a:tbl>
              <a:tblPr firstRow="1" bandRow="1">
                <a:tableStyleId>{5C22544A-7EE6-4342-B048-85BDC9FD1C3A}</a:tableStyleId>
              </a:tblPr>
              <a:tblGrid>
                <a:gridCol w="4877139">
                  <a:extLst>
                    <a:ext uri="{9D8B030D-6E8A-4147-A177-3AD203B41FA5}">
                      <a16:colId xmlns:a16="http://schemas.microsoft.com/office/drawing/2014/main" val="426354773"/>
                    </a:ext>
                  </a:extLst>
                </a:gridCol>
                <a:gridCol w="5824197">
                  <a:extLst>
                    <a:ext uri="{9D8B030D-6E8A-4147-A177-3AD203B41FA5}">
                      <a16:colId xmlns:a16="http://schemas.microsoft.com/office/drawing/2014/main" val="1119369067"/>
                    </a:ext>
                  </a:extLst>
                </a:gridCol>
              </a:tblGrid>
              <a:tr h="482669">
                <a:tc>
                  <a:txBody>
                    <a:bodyPr/>
                    <a:lstStyle/>
                    <a:p>
                      <a:r>
                        <a:rPr lang="en-US"/>
                        <a:t>Feature</a:t>
                      </a:r>
                    </a:p>
                  </a:txBody>
                  <a:tcPr/>
                </a:tc>
                <a:tc>
                  <a:txBody>
                    <a:bodyPr/>
                    <a:lstStyle/>
                    <a:p>
                      <a:r>
                        <a:rPr lang="en-US"/>
                        <a:t>Command</a:t>
                      </a:r>
                    </a:p>
                  </a:txBody>
                  <a:tcPr/>
                </a:tc>
                <a:extLst>
                  <a:ext uri="{0D108BD9-81ED-4DB2-BD59-A6C34878D82A}">
                    <a16:rowId xmlns:a16="http://schemas.microsoft.com/office/drawing/2014/main" val="1408634093"/>
                  </a:ext>
                </a:extLst>
              </a:tr>
              <a:tr h="345831">
                <a:tc>
                  <a:txBody>
                    <a:bodyPr/>
                    <a:lstStyle/>
                    <a:p>
                      <a:r>
                        <a:rPr lang="en-US" sz="1600"/>
                        <a:t>Processor Control</a:t>
                      </a:r>
                    </a:p>
                  </a:txBody>
                  <a:tcPr/>
                </a:tc>
                <a:tc>
                  <a:txBody>
                    <a:bodyPr/>
                    <a:lstStyle/>
                    <a:p>
                      <a:r>
                        <a:rPr lang="en-US" sz="1600" err="1"/>
                        <a:t>esw</a:t>
                      </a:r>
                      <a:r>
                        <a:rPr lang="en-US" sz="1600"/>
                        <a:t> –halt, -resume, -reset</a:t>
                      </a:r>
                    </a:p>
                  </a:txBody>
                  <a:tcPr/>
                </a:tc>
                <a:extLst>
                  <a:ext uri="{0D108BD9-81ED-4DB2-BD59-A6C34878D82A}">
                    <a16:rowId xmlns:a16="http://schemas.microsoft.com/office/drawing/2014/main" val="1171016795"/>
                  </a:ext>
                </a:extLst>
              </a:tr>
              <a:tr h="345831">
                <a:tc>
                  <a:txBody>
                    <a:bodyPr/>
                    <a:lstStyle/>
                    <a:p>
                      <a:r>
                        <a:rPr lang="en-US" sz="1600"/>
                        <a:t>Scripting Language</a:t>
                      </a:r>
                    </a:p>
                  </a:txBody>
                  <a:tcPr/>
                </a:tc>
                <a:tc>
                  <a:txBody>
                    <a:bodyPr/>
                    <a:lstStyle/>
                    <a:p>
                      <a:r>
                        <a:rPr lang="en-US" sz="1600" dirty="0" err="1"/>
                        <a:t>xrun</a:t>
                      </a:r>
                      <a:r>
                        <a:rPr lang="en-US" sz="1600" dirty="0"/>
                        <a:t> –input, -</a:t>
                      </a:r>
                      <a:r>
                        <a:rPr lang="en-US" sz="1600" dirty="0" err="1"/>
                        <a:t>tcl</a:t>
                      </a:r>
                      <a:endParaRPr lang="en-US" sz="1600" dirty="0"/>
                    </a:p>
                  </a:txBody>
                  <a:tcPr/>
                </a:tc>
                <a:extLst>
                  <a:ext uri="{0D108BD9-81ED-4DB2-BD59-A6C34878D82A}">
                    <a16:rowId xmlns:a16="http://schemas.microsoft.com/office/drawing/2014/main" val="2036656411"/>
                  </a:ext>
                </a:extLst>
              </a:tr>
              <a:tr h="345831">
                <a:tc>
                  <a:txBody>
                    <a:bodyPr/>
                    <a:lstStyle/>
                    <a:p>
                      <a:r>
                        <a:rPr lang="en-US" sz="1600"/>
                        <a:t>Gearshift</a:t>
                      </a:r>
                    </a:p>
                  </a:txBody>
                  <a:tcPr/>
                </a:tc>
                <a:tc>
                  <a:txBody>
                    <a:bodyPr/>
                    <a:lstStyle/>
                    <a:p>
                      <a:r>
                        <a:rPr lang="en-US" sz="1600" err="1"/>
                        <a:t>esw</a:t>
                      </a:r>
                      <a:r>
                        <a:rPr lang="en-US" sz="1600"/>
                        <a:t> -gearshift</a:t>
                      </a:r>
                    </a:p>
                  </a:txBody>
                  <a:tcPr/>
                </a:tc>
                <a:extLst>
                  <a:ext uri="{0D108BD9-81ED-4DB2-BD59-A6C34878D82A}">
                    <a16:rowId xmlns:a16="http://schemas.microsoft.com/office/drawing/2014/main" val="746406201"/>
                  </a:ext>
                </a:extLst>
              </a:tr>
              <a:tr h="345831">
                <a:tc>
                  <a:txBody>
                    <a:bodyPr/>
                    <a:lstStyle/>
                    <a:p>
                      <a:r>
                        <a:rPr lang="en-US" sz="1600"/>
                        <a:t>Linux Kernel Module Debug</a:t>
                      </a:r>
                    </a:p>
                  </a:txBody>
                  <a:tcPr/>
                </a:tc>
                <a:tc>
                  <a:txBody>
                    <a:bodyPr/>
                    <a:lstStyle/>
                    <a:p>
                      <a:r>
                        <a:rPr lang="en-US" sz="1600" dirty="0" err="1"/>
                        <a:t>esw</a:t>
                      </a:r>
                      <a:r>
                        <a:rPr lang="en-US" sz="1600" dirty="0"/>
                        <a:t> –</a:t>
                      </a:r>
                      <a:r>
                        <a:rPr lang="en-US" sz="1600" dirty="0" err="1"/>
                        <a:t>osname</a:t>
                      </a:r>
                      <a:r>
                        <a:rPr lang="en-US" sz="1600" dirty="0"/>
                        <a:t>, -debug</a:t>
                      </a:r>
                    </a:p>
                  </a:txBody>
                  <a:tcPr/>
                </a:tc>
                <a:extLst>
                  <a:ext uri="{0D108BD9-81ED-4DB2-BD59-A6C34878D82A}">
                    <a16:rowId xmlns:a16="http://schemas.microsoft.com/office/drawing/2014/main" val="3728541192"/>
                  </a:ext>
                </a:extLst>
              </a:tr>
            </a:tbl>
          </a:graphicData>
        </a:graphic>
      </p:graphicFrame>
    </p:spTree>
    <p:extLst>
      <p:ext uri="{BB962C8B-B14F-4D97-AF65-F5344CB8AC3E}">
        <p14:creationId xmlns:p14="http://schemas.microsoft.com/office/powerpoint/2010/main" val="1601960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376EBB-7F2F-4DA9-AE92-455A199810BD}"/>
              </a:ext>
            </a:extLst>
          </p:cNvPr>
          <p:cNvSpPr>
            <a:spLocks noGrp="1"/>
          </p:cNvSpPr>
          <p:nvPr>
            <p:ph idx="1"/>
          </p:nvPr>
        </p:nvSpPr>
        <p:spPr/>
        <p:txBody>
          <a:bodyPr anchor="ctr"/>
          <a:lstStyle/>
          <a:p>
            <a:pPr marL="57150" indent="0" algn="ctr">
              <a:buNone/>
            </a:pPr>
            <a:r>
              <a:rPr lang="en-US" sz="4000"/>
              <a:t>Happy Debugging !!!</a:t>
            </a:r>
          </a:p>
        </p:txBody>
      </p:sp>
      <p:sp>
        <p:nvSpPr>
          <p:cNvPr id="4" name="Rectangle 3">
            <a:extLst>
              <a:ext uri="{FF2B5EF4-FFF2-40B4-BE49-F238E27FC236}">
                <a16:creationId xmlns:a16="http://schemas.microsoft.com/office/drawing/2014/main" id="{BF4615B9-C8E3-47D4-9BE2-565ED66A1B2B}"/>
              </a:ext>
            </a:extLst>
          </p:cNvPr>
          <p:cNvSpPr/>
          <p:nvPr/>
        </p:nvSpPr>
        <p:spPr>
          <a:xfrm>
            <a:off x="2328793" y="3736419"/>
            <a:ext cx="654346" cy="261610"/>
          </a:xfrm>
          <a:prstGeom prst="rect">
            <a:avLst/>
          </a:prstGeom>
        </p:spPr>
        <p:txBody>
          <a:bodyPr wrap="none" anchor="ctr">
            <a:spAutoFit/>
          </a:bodyPr>
          <a:lstStyle/>
          <a:p>
            <a:pPr algn="ctr"/>
            <a:r>
              <a:rPr lang="en-US" sz="1100" b="1">
                <a:solidFill>
                  <a:schemeClr val="tx1">
                    <a:lumMod val="50000"/>
                    <a:lumOff val="50000"/>
                  </a:schemeClr>
                </a:solidFill>
              </a:rPr>
              <a:t>Helium</a:t>
            </a:r>
          </a:p>
        </p:txBody>
      </p:sp>
      <p:pic>
        <p:nvPicPr>
          <p:cNvPr id="5" name="Content Placeholder 5">
            <a:extLst>
              <a:ext uri="{FF2B5EF4-FFF2-40B4-BE49-F238E27FC236}">
                <a16:creationId xmlns:a16="http://schemas.microsoft.com/office/drawing/2014/main" id="{8DC2B0FC-8474-421F-A2C8-F939763DCA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2"/>
          <a:stretch/>
        </p:blipFill>
        <p:spPr>
          <a:xfrm>
            <a:off x="2333648" y="3231012"/>
            <a:ext cx="807270" cy="546810"/>
          </a:xfrm>
          <a:prstGeom prst="rect">
            <a:avLst/>
          </a:prstGeom>
        </p:spPr>
      </p:pic>
      <p:pic>
        <p:nvPicPr>
          <p:cNvPr id="6" name="Picture 5">
            <a:extLst>
              <a:ext uri="{FF2B5EF4-FFF2-40B4-BE49-F238E27FC236}">
                <a16:creationId xmlns:a16="http://schemas.microsoft.com/office/drawing/2014/main" id="{8E6F2FD1-68DB-41EB-A3BB-30FA98A64019}"/>
              </a:ext>
            </a:extLst>
          </p:cNvPr>
          <p:cNvPicPr>
            <a:picLocks noChangeAspect="1"/>
          </p:cNvPicPr>
          <p:nvPr/>
        </p:nvPicPr>
        <p:blipFill rotWithShape="1">
          <a:blip r:embed="rId3"/>
          <a:srcRect l="31351" t="14117" r="9153" b="26299"/>
          <a:stretch/>
        </p:blipFill>
        <p:spPr>
          <a:xfrm>
            <a:off x="2362135" y="3245355"/>
            <a:ext cx="600275" cy="367290"/>
          </a:xfrm>
          <a:prstGeom prst="rect">
            <a:avLst/>
          </a:prstGeom>
        </p:spPr>
      </p:pic>
    </p:spTree>
    <p:extLst>
      <p:ext uri="{BB962C8B-B14F-4D97-AF65-F5344CB8AC3E}">
        <p14:creationId xmlns:p14="http://schemas.microsoft.com/office/powerpoint/2010/main" val="191657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CF19-524D-42AD-AEEC-D5E52DBEBD53}"/>
              </a:ext>
            </a:extLst>
          </p:cNvPr>
          <p:cNvSpPr>
            <a:spLocks noGrp="1"/>
          </p:cNvSpPr>
          <p:nvPr>
            <p:ph type="title"/>
          </p:nvPr>
        </p:nvSpPr>
        <p:spPr/>
        <p:txBody>
          <a:bodyPr/>
          <a:lstStyle/>
          <a:p>
            <a:r>
              <a:rPr lang="en-US" dirty="0"/>
              <a:t>Overview - Helium SW Debugger</a:t>
            </a:r>
          </a:p>
        </p:txBody>
      </p:sp>
      <p:sp>
        <p:nvSpPr>
          <p:cNvPr id="3" name="Text Placeholder 2">
            <a:extLst>
              <a:ext uri="{FF2B5EF4-FFF2-40B4-BE49-F238E27FC236}">
                <a16:creationId xmlns:a16="http://schemas.microsoft.com/office/drawing/2014/main" id="{DB872CD7-D014-4305-91CA-C47DCF88EB7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346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46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7DF4-BFF2-4A7B-B2B2-89A815D92671}"/>
              </a:ext>
            </a:extLst>
          </p:cNvPr>
          <p:cNvSpPr>
            <a:spLocks noGrp="1"/>
          </p:cNvSpPr>
          <p:nvPr>
            <p:ph type="title"/>
          </p:nvPr>
        </p:nvSpPr>
        <p:spPr/>
        <p:txBody>
          <a:bodyPr/>
          <a:lstStyle/>
          <a:p>
            <a:r>
              <a:rPr lang="en-US"/>
              <a:t>SW/HW Debug Scenarios</a:t>
            </a:r>
            <a:br>
              <a:rPr lang="en-US"/>
            </a:br>
            <a:endParaRPr lang="en-US"/>
          </a:p>
        </p:txBody>
      </p:sp>
      <p:sp>
        <p:nvSpPr>
          <p:cNvPr id="3" name="Text Placeholder 2">
            <a:extLst>
              <a:ext uri="{FF2B5EF4-FFF2-40B4-BE49-F238E27FC236}">
                <a16:creationId xmlns:a16="http://schemas.microsoft.com/office/drawing/2014/main" id="{1A1837DA-AC4F-4637-8988-D3227417C9FD}"/>
              </a:ext>
            </a:extLst>
          </p:cNvPr>
          <p:cNvSpPr>
            <a:spLocks noGrp="1"/>
          </p:cNvSpPr>
          <p:nvPr>
            <p:ph type="body" idx="1"/>
          </p:nvPr>
        </p:nvSpPr>
        <p:spPr/>
        <p:txBody>
          <a:bodyPr/>
          <a:lstStyle/>
          <a:p>
            <a:r>
              <a:rPr lang="en-US" dirty="0"/>
              <a:t>ARM-FM PPU access Hang scenario</a:t>
            </a:r>
          </a:p>
        </p:txBody>
      </p:sp>
    </p:spTree>
    <p:extLst>
      <p:ext uri="{BB962C8B-B14F-4D97-AF65-F5344CB8AC3E}">
        <p14:creationId xmlns:p14="http://schemas.microsoft.com/office/powerpoint/2010/main" val="2253628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E13E3BA3-6B6E-4CF4-AB17-88428667AAD7}"/>
              </a:ext>
            </a:extLst>
          </p:cNvPr>
          <p:cNvSpPr/>
          <p:nvPr/>
        </p:nvSpPr>
        <p:spPr>
          <a:xfrm>
            <a:off x="3434497" y="1605064"/>
            <a:ext cx="5039932" cy="453308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RTL</a:t>
            </a:r>
          </a:p>
        </p:txBody>
      </p:sp>
      <p:sp>
        <p:nvSpPr>
          <p:cNvPr id="4" name="Rectangle 3">
            <a:extLst>
              <a:ext uri="{FF2B5EF4-FFF2-40B4-BE49-F238E27FC236}">
                <a16:creationId xmlns:a16="http://schemas.microsoft.com/office/drawing/2014/main" id="{BA22552B-0061-4BA9-93C3-4F3DC9D4C0CF}"/>
              </a:ext>
            </a:extLst>
          </p:cNvPr>
          <p:cNvSpPr/>
          <p:nvPr/>
        </p:nvSpPr>
        <p:spPr>
          <a:xfrm>
            <a:off x="1206104" y="3256432"/>
            <a:ext cx="1877151" cy="1385520"/>
          </a:xfrm>
          <a:prstGeom prst="rect">
            <a:avLst/>
          </a:prstGeom>
          <a:solidFill>
            <a:srgbClr val="00A37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CPU-FM</a:t>
            </a:r>
          </a:p>
        </p:txBody>
      </p:sp>
      <p:sp>
        <p:nvSpPr>
          <p:cNvPr id="5" name="Rectangle 4">
            <a:extLst>
              <a:ext uri="{FF2B5EF4-FFF2-40B4-BE49-F238E27FC236}">
                <a16:creationId xmlns:a16="http://schemas.microsoft.com/office/drawing/2014/main" id="{1C6C547D-0381-4CBF-BA1E-56C685C27EF3}"/>
              </a:ext>
            </a:extLst>
          </p:cNvPr>
          <p:cNvSpPr/>
          <p:nvPr/>
        </p:nvSpPr>
        <p:spPr>
          <a:xfrm>
            <a:off x="3745148" y="1916349"/>
            <a:ext cx="1118681" cy="31517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CPU Wrapper</a:t>
            </a:r>
          </a:p>
        </p:txBody>
      </p:sp>
      <p:sp>
        <p:nvSpPr>
          <p:cNvPr id="6" name="Rectangle 5">
            <a:extLst>
              <a:ext uri="{FF2B5EF4-FFF2-40B4-BE49-F238E27FC236}">
                <a16:creationId xmlns:a16="http://schemas.microsoft.com/office/drawing/2014/main" id="{77CB430C-3B1C-4612-81F1-183C3628D317}"/>
              </a:ext>
            </a:extLst>
          </p:cNvPr>
          <p:cNvSpPr/>
          <p:nvPr/>
        </p:nvSpPr>
        <p:spPr>
          <a:xfrm>
            <a:off x="5584058" y="3558461"/>
            <a:ext cx="2115712" cy="1027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Interconnect</a:t>
            </a:r>
          </a:p>
        </p:txBody>
      </p:sp>
      <p:sp>
        <p:nvSpPr>
          <p:cNvPr id="7" name="Rectangle 6">
            <a:extLst>
              <a:ext uri="{FF2B5EF4-FFF2-40B4-BE49-F238E27FC236}">
                <a16:creationId xmlns:a16="http://schemas.microsoft.com/office/drawing/2014/main" id="{AF98A79F-1A8C-4058-8125-7E39EF2EFC01}"/>
              </a:ext>
            </a:extLst>
          </p:cNvPr>
          <p:cNvSpPr/>
          <p:nvPr/>
        </p:nvSpPr>
        <p:spPr>
          <a:xfrm>
            <a:off x="5561054" y="5136027"/>
            <a:ext cx="121595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PMU-SS</a:t>
            </a:r>
          </a:p>
        </p:txBody>
      </p:sp>
      <p:sp>
        <p:nvSpPr>
          <p:cNvPr id="8" name="Arrow: Right 7">
            <a:extLst>
              <a:ext uri="{FF2B5EF4-FFF2-40B4-BE49-F238E27FC236}">
                <a16:creationId xmlns:a16="http://schemas.microsoft.com/office/drawing/2014/main" id="{32A3FFFE-B36E-4DA0-8963-7521D34032BE}"/>
              </a:ext>
            </a:extLst>
          </p:cNvPr>
          <p:cNvSpPr/>
          <p:nvPr/>
        </p:nvSpPr>
        <p:spPr>
          <a:xfrm rot="16200000">
            <a:off x="5847625" y="4631387"/>
            <a:ext cx="565150" cy="48747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ED6DAC6-8558-4CCD-8530-B8D56A18C73D}"/>
              </a:ext>
            </a:extLst>
          </p:cNvPr>
          <p:cNvSpPr/>
          <p:nvPr/>
        </p:nvSpPr>
        <p:spPr>
          <a:xfrm rot="10800000">
            <a:off x="4882636" y="4191626"/>
            <a:ext cx="680939" cy="3334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Line 18">
            <a:extLst>
              <a:ext uri="{FF2B5EF4-FFF2-40B4-BE49-F238E27FC236}">
                <a16:creationId xmlns:a16="http://schemas.microsoft.com/office/drawing/2014/main" id="{37D60420-D867-4142-87F7-B90049FEDA31}"/>
              </a:ext>
            </a:extLst>
          </p:cNvPr>
          <p:cNvSpPr/>
          <p:nvPr/>
        </p:nvSpPr>
        <p:spPr>
          <a:xfrm>
            <a:off x="9305806" y="2509662"/>
            <a:ext cx="2355428" cy="457200"/>
          </a:xfrm>
          <a:prstGeom prst="borderCallout1">
            <a:avLst>
              <a:gd name="adj1" fmla="val 60012"/>
              <a:gd name="adj2" fmla="val 542"/>
              <a:gd name="adj3" fmla="val 576194"/>
              <a:gd name="adj4" fmla="val -10484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1. Power Management Unit running firmware to initialize SoC</a:t>
            </a:r>
          </a:p>
        </p:txBody>
      </p:sp>
      <p:sp>
        <p:nvSpPr>
          <p:cNvPr id="17" name="Arrow: Right 16">
            <a:extLst>
              <a:ext uri="{FF2B5EF4-FFF2-40B4-BE49-F238E27FC236}">
                <a16:creationId xmlns:a16="http://schemas.microsoft.com/office/drawing/2014/main" id="{DAA6AE4C-FB19-48B2-9844-23DA5A4E6DA1}"/>
              </a:ext>
            </a:extLst>
          </p:cNvPr>
          <p:cNvSpPr/>
          <p:nvPr/>
        </p:nvSpPr>
        <p:spPr>
          <a:xfrm rot="10800000">
            <a:off x="3131126" y="4209899"/>
            <a:ext cx="566151" cy="3736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llout: Line 18">
            <a:extLst>
              <a:ext uri="{FF2B5EF4-FFF2-40B4-BE49-F238E27FC236}">
                <a16:creationId xmlns:a16="http://schemas.microsoft.com/office/drawing/2014/main" id="{8C295903-8BC7-439A-84D0-984506FABB4A}"/>
              </a:ext>
            </a:extLst>
          </p:cNvPr>
          <p:cNvSpPr/>
          <p:nvPr/>
        </p:nvSpPr>
        <p:spPr>
          <a:xfrm>
            <a:off x="272373" y="1569137"/>
            <a:ext cx="2355428" cy="457200"/>
          </a:xfrm>
          <a:prstGeom prst="borderCallout1">
            <a:avLst>
              <a:gd name="adj1" fmla="val 55757"/>
              <a:gd name="adj2" fmla="val 100072"/>
              <a:gd name="adj3" fmla="val 369813"/>
              <a:gd name="adj4" fmla="val 11321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2. SW reads Mailbox Register and </a:t>
            </a:r>
            <a:r>
              <a:rPr lang="en-US" sz="1050" b="1">
                <a:solidFill>
                  <a:srgbClr val="FF0000"/>
                </a:solidFill>
              </a:rPr>
              <a:t>hangs</a:t>
            </a:r>
            <a:r>
              <a:rPr lang="en-US" sz="1000" b="1">
                <a:solidFill>
                  <a:schemeClr val="tx1"/>
                </a:solidFill>
              </a:rPr>
              <a:t> as read value != 1</a:t>
            </a:r>
          </a:p>
        </p:txBody>
      </p:sp>
      <p:sp>
        <p:nvSpPr>
          <p:cNvPr id="40" name="Callout: Line 18">
            <a:extLst>
              <a:ext uri="{FF2B5EF4-FFF2-40B4-BE49-F238E27FC236}">
                <a16:creationId xmlns:a16="http://schemas.microsoft.com/office/drawing/2014/main" id="{63D9C5CD-8A20-477A-B9F0-D4358B03D48D}"/>
              </a:ext>
            </a:extLst>
          </p:cNvPr>
          <p:cNvSpPr/>
          <p:nvPr/>
        </p:nvSpPr>
        <p:spPr>
          <a:xfrm>
            <a:off x="8777392" y="1981579"/>
            <a:ext cx="813350" cy="457200"/>
          </a:xfrm>
          <a:prstGeom prst="borderCallout1">
            <a:avLst>
              <a:gd name="adj1" fmla="val 60012"/>
              <a:gd name="adj2" fmla="val 542"/>
              <a:gd name="adj3" fmla="val 171939"/>
              <a:gd name="adj4" fmla="val -8239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PMU_UP</a:t>
            </a:r>
            <a:endParaRPr lang="en-US" sz="1000" b="1">
              <a:solidFill>
                <a:schemeClr val="tx1"/>
              </a:solidFill>
            </a:endParaRPr>
          </a:p>
        </p:txBody>
      </p:sp>
      <p:sp>
        <p:nvSpPr>
          <p:cNvPr id="41" name="Flowchart: Alternate Process 40">
            <a:extLst>
              <a:ext uri="{FF2B5EF4-FFF2-40B4-BE49-F238E27FC236}">
                <a16:creationId xmlns:a16="http://schemas.microsoft.com/office/drawing/2014/main" id="{47A13D76-7309-4AF2-B83E-90A773EBE815}"/>
              </a:ext>
            </a:extLst>
          </p:cNvPr>
          <p:cNvSpPr/>
          <p:nvPr/>
        </p:nvSpPr>
        <p:spPr>
          <a:xfrm>
            <a:off x="3762198" y="4105148"/>
            <a:ext cx="1062557" cy="487403"/>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Utility BFM</a:t>
            </a:r>
          </a:p>
        </p:txBody>
      </p:sp>
      <p:sp>
        <p:nvSpPr>
          <p:cNvPr id="42" name="Rectangle 41">
            <a:extLst>
              <a:ext uri="{FF2B5EF4-FFF2-40B4-BE49-F238E27FC236}">
                <a16:creationId xmlns:a16="http://schemas.microsoft.com/office/drawing/2014/main" id="{BF3E1635-D15C-403C-86D6-D32FC01D3EEC}"/>
              </a:ext>
            </a:extLst>
          </p:cNvPr>
          <p:cNvSpPr/>
          <p:nvPr/>
        </p:nvSpPr>
        <p:spPr>
          <a:xfrm>
            <a:off x="6283105" y="2529074"/>
            <a:ext cx="1341599"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SoC Rest of RTL</a:t>
            </a:r>
          </a:p>
        </p:txBody>
      </p:sp>
      <p:sp>
        <p:nvSpPr>
          <p:cNvPr id="43" name="Arrow: Right 42">
            <a:extLst>
              <a:ext uri="{FF2B5EF4-FFF2-40B4-BE49-F238E27FC236}">
                <a16:creationId xmlns:a16="http://schemas.microsoft.com/office/drawing/2014/main" id="{F9E6AF89-0699-40D6-A65E-9CC70844256F}"/>
              </a:ext>
            </a:extLst>
          </p:cNvPr>
          <p:cNvSpPr/>
          <p:nvPr/>
        </p:nvSpPr>
        <p:spPr>
          <a:xfrm rot="5400000">
            <a:off x="6706392" y="3090877"/>
            <a:ext cx="516107" cy="48749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Alternate Process 43">
            <a:extLst>
              <a:ext uri="{FF2B5EF4-FFF2-40B4-BE49-F238E27FC236}">
                <a16:creationId xmlns:a16="http://schemas.microsoft.com/office/drawing/2014/main" id="{0ED2B049-17A2-4FD5-8C11-08F51BB0DE6E}"/>
              </a:ext>
            </a:extLst>
          </p:cNvPr>
          <p:cNvSpPr/>
          <p:nvPr/>
        </p:nvSpPr>
        <p:spPr>
          <a:xfrm>
            <a:off x="1708480" y="4153000"/>
            <a:ext cx="1333248" cy="410713"/>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PPU registers</a:t>
            </a:r>
          </a:p>
        </p:txBody>
      </p:sp>
      <p:cxnSp>
        <p:nvCxnSpPr>
          <p:cNvPr id="57" name="Straight Arrow Connector 56">
            <a:extLst>
              <a:ext uri="{FF2B5EF4-FFF2-40B4-BE49-F238E27FC236}">
                <a16:creationId xmlns:a16="http://schemas.microsoft.com/office/drawing/2014/main" id="{56C6EB59-3171-4244-B7FF-B009443EAB12}"/>
              </a:ext>
            </a:extLst>
          </p:cNvPr>
          <p:cNvCxnSpPr>
            <a:cxnSpLocks/>
            <a:stCxn id="7" idx="3"/>
          </p:cNvCxnSpPr>
          <p:nvPr/>
        </p:nvCxnSpPr>
        <p:spPr>
          <a:xfrm>
            <a:off x="6777012" y="5418602"/>
            <a:ext cx="1559592"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FD878D-46E6-4828-A495-06C53D28A463}"/>
              </a:ext>
            </a:extLst>
          </p:cNvPr>
          <p:cNvCxnSpPr>
            <a:cxnSpLocks/>
          </p:cNvCxnSpPr>
          <p:nvPr/>
        </p:nvCxnSpPr>
        <p:spPr>
          <a:xfrm flipV="1">
            <a:off x="8336604" y="2811650"/>
            <a:ext cx="0" cy="2606952"/>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F9135D-09BF-4FCC-A014-1ADD00DCF9A0}"/>
              </a:ext>
            </a:extLst>
          </p:cNvPr>
          <p:cNvCxnSpPr>
            <a:endCxn id="42" idx="3"/>
          </p:cNvCxnSpPr>
          <p:nvPr/>
        </p:nvCxnSpPr>
        <p:spPr>
          <a:xfrm flipH="1">
            <a:off x="7624704" y="2811649"/>
            <a:ext cx="711900"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Callout: Line 18">
            <a:extLst>
              <a:ext uri="{FF2B5EF4-FFF2-40B4-BE49-F238E27FC236}">
                <a16:creationId xmlns:a16="http://schemas.microsoft.com/office/drawing/2014/main" id="{41DB7D9C-5464-4FBA-B516-C7AD046F689A}"/>
              </a:ext>
            </a:extLst>
          </p:cNvPr>
          <p:cNvSpPr/>
          <p:nvPr/>
        </p:nvSpPr>
        <p:spPr>
          <a:xfrm>
            <a:off x="9305806" y="3184798"/>
            <a:ext cx="2355428" cy="457200"/>
          </a:xfrm>
          <a:prstGeom prst="borderCallout1">
            <a:avLst>
              <a:gd name="adj1" fmla="val 60012"/>
              <a:gd name="adj2" fmla="val 542"/>
              <a:gd name="adj3" fmla="val 463428"/>
              <a:gd name="adj4" fmla="val -10484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3. PMU writes to PPU registers</a:t>
            </a:r>
          </a:p>
        </p:txBody>
      </p:sp>
      <p:sp>
        <p:nvSpPr>
          <p:cNvPr id="65" name="Arrow: Right 64">
            <a:extLst>
              <a:ext uri="{FF2B5EF4-FFF2-40B4-BE49-F238E27FC236}">
                <a16:creationId xmlns:a16="http://schemas.microsoft.com/office/drawing/2014/main" id="{7E5C0A66-C40F-4FC9-9772-66AA93C760D4}"/>
              </a:ext>
            </a:extLst>
          </p:cNvPr>
          <p:cNvSpPr/>
          <p:nvPr/>
        </p:nvSpPr>
        <p:spPr>
          <a:xfrm>
            <a:off x="3151422" y="3592679"/>
            <a:ext cx="566151" cy="3736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Alternate Process 65">
            <a:extLst>
              <a:ext uri="{FF2B5EF4-FFF2-40B4-BE49-F238E27FC236}">
                <a16:creationId xmlns:a16="http://schemas.microsoft.com/office/drawing/2014/main" id="{FC0265FE-DCB1-42C4-B62D-970C9D9CF490}"/>
              </a:ext>
            </a:extLst>
          </p:cNvPr>
          <p:cNvSpPr/>
          <p:nvPr/>
        </p:nvSpPr>
        <p:spPr>
          <a:xfrm>
            <a:off x="3780865" y="3478911"/>
            <a:ext cx="1062557" cy="487403"/>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M0 BFM</a:t>
            </a:r>
          </a:p>
        </p:txBody>
      </p:sp>
      <p:sp>
        <p:nvSpPr>
          <p:cNvPr id="67" name="Arrow: Right 66">
            <a:extLst>
              <a:ext uri="{FF2B5EF4-FFF2-40B4-BE49-F238E27FC236}">
                <a16:creationId xmlns:a16="http://schemas.microsoft.com/office/drawing/2014/main" id="{B8B29367-57CD-4DD7-B562-7B9C01FE1A95}"/>
              </a:ext>
            </a:extLst>
          </p:cNvPr>
          <p:cNvSpPr/>
          <p:nvPr/>
        </p:nvSpPr>
        <p:spPr>
          <a:xfrm>
            <a:off x="4931996" y="3594492"/>
            <a:ext cx="680939" cy="3334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allout: Line 18">
            <a:extLst>
              <a:ext uri="{FF2B5EF4-FFF2-40B4-BE49-F238E27FC236}">
                <a16:creationId xmlns:a16="http://schemas.microsoft.com/office/drawing/2014/main" id="{687B159B-EE9A-4B8A-B27D-721D1158030C}"/>
              </a:ext>
            </a:extLst>
          </p:cNvPr>
          <p:cNvSpPr/>
          <p:nvPr/>
        </p:nvSpPr>
        <p:spPr>
          <a:xfrm>
            <a:off x="9331823" y="3859934"/>
            <a:ext cx="2355428" cy="457200"/>
          </a:xfrm>
          <a:prstGeom prst="borderCallout1">
            <a:avLst>
              <a:gd name="adj1" fmla="val 60012"/>
              <a:gd name="adj2" fmla="val 542"/>
              <a:gd name="adj3" fmla="val 346407"/>
              <a:gd name="adj4" fmla="val -10566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4. PMU reads PPU status registers and </a:t>
            </a:r>
            <a:r>
              <a:rPr lang="en-US" sz="1000" b="1">
                <a:solidFill>
                  <a:srgbClr val="FF0000"/>
                </a:solidFill>
              </a:rPr>
              <a:t>hangs as status != 1</a:t>
            </a:r>
          </a:p>
        </p:txBody>
      </p:sp>
      <p:sp>
        <p:nvSpPr>
          <p:cNvPr id="71" name="Callout: Line 18">
            <a:extLst>
              <a:ext uri="{FF2B5EF4-FFF2-40B4-BE49-F238E27FC236}">
                <a16:creationId xmlns:a16="http://schemas.microsoft.com/office/drawing/2014/main" id="{033C9C8F-2D82-4851-ADDB-82C3DE3FA321}"/>
              </a:ext>
            </a:extLst>
          </p:cNvPr>
          <p:cNvSpPr/>
          <p:nvPr/>
        </p:nvSpPr>
        <p:spPr>
          <a:xfrm>
            <a:off x="9342219" y="4535070"/>
            <a:ext cx="2355428" cy="457200"/>
          </a:xfrm>
          <a:prstGeom prst="borderCallout1">
            <a:avLst>
              <a:gd name="adj1" fmla="val 60012"/>
              <a:gd name="adj2" fmla="val 542"/>
              <a:gd name="adj3" fmla="val 227258"/>
              <a:gd name="adj4" fmla="val -10566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5. Mailbox is not updated and hence SW hangs</a:t>
            </a:r>
          </a:p>
        </p:txBody>
      </p:sp>
      <p:sp>
        <p:nvSpPr>
          <p:cNvPr id="78" name="Oval 77">
            <a:extLst>
              <a:ext uri="{FF2B5EF4-FFF2-40B4-BE49-F238E27FC236}">
                <a16:creationId xmlns:a16="http://schemas.microsoft.com/office/drawing/2014/main" id="{4D3536CF-0516-4547-A440-289C5FCA282B}"/>
              </a:ext>
            </a:extLst>
          </p:cNvPr>
          <p:cNvSpPr/>
          <p:nvPr/>
        </p:nvSpPr>
        <p:spPr>
          <a:xfrm>
            <a:off x="11687251" y="2360750"/>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79" name="Oval 78">
            <a:extLst>
              <a:ext uri="{FF2B5EF4-FFF2-40B4-BE49-F238E27FC236}">
                <a16:creationId xmlns:a16="http://schemas.microsoft.com/office/drawing/2014/main" id="{67106E9E-C3D7-4AE7-9143-D920D8DB089A}"/>
              </a:ext>
            </a:extLst>
          </p:cNvPr>
          <p:cNvSpPr/>
          <p:nvPr/>
        </p:nvSpPr>
        <p:spPr>
          <a:xfrm>
            <a:off x="2696941" y="1515162"/>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80" name="Oval 79">
            <a:extLst>
              <a:ext uri="{FF2B5EF4-FFF2-40B4-BE49-F238E27FC236}">
                <a16:creationId xmlns:a16="http://schemas.microsoft.com/office/drawing/2014/main" id="{69B54F2D-1F38-4684-9B25-2E684E918D5C}"/>
              </a:ext>
            </a:extLst>
          </p:cNvPr>
          <p:cNvSpPr/>
          <p:nvPr/>
        </p:nvSpPr>
        <p:spPr>
          <a:xfrm>
            <a:off x="11687251" y="3027447"/>
            <a:ext cx="282102" cy="262340"/>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81" name="Oval 80">
            <a:extLst>
              <a:ext uri="{FF2B5EF4-FFF2-40B4-BE49-F238E27FC236}">
                <a16:creationId xmlns:a16="http://schemas.microsoft.com/office/drawing/2014/main" id="{8C7D751A-C03F-4519-9022-31C5FB62902C}"/>
              </a:ext>
            </a:extLst>
          </p:cNvPr>
          <p:cNvSpPr/>
          <p:nvPr/>
        </p:nvSpPr>
        <p:spPr>
          <a:xfrm>
            <a:off x="11697647" y="3759055"/>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sp>
        <p:nvSpPr>
          <p:cNvPr id="82" name="Oval 81">
            <a:extLst>
              <a:ext uri="{FF2B5EF4-FFF2-40B4-BE49-F238E27FC236}">
                <a16:creationId xmlns:a16="http://schemas.microsoft.com/office/drawing/2014/main" id="{AD74C08F-10EF-4F99-86CC-1AA62D5FBCA4}"/>
              </a:ext>
            </a:extLst>
          </p:cNvPr>
          <p:cNvSpPr/>
          <p:nvPr/>
        </p:nvSpPr>
        <p:spPr>
          <a:xfrm>
            <a:off x="11706707" y="4458900"/>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a:t>
            </a:r>
          </a:p>
        </p:txBody>
      </p:sp>
      <p:sp>
        <p:nvSpPr>
          <p:cNvPr id="86" name="Title 2">
            <a:extLst>
              <a:ext uri="{FF2B5EF4-FFF2-40B4-BE49-F238E27FC236}">
                <a16:creationId xmlns:a16="http://schemas.microsoft.com/office/drawing/2014/main" id="{E8E6F622-A39F-4C10-8056-423CC06307E1}"/>
              </a:ext>
            </a:extLst>
          </p:cNvPr>
          <p:cNvSpPr>
            <a:spLocks noGrp="1"/>
          </p:cNvSpPr>
          <p:nvPr>
            <p:ph type="title"/>
          </p:nvPr>
        </p:nvSpPr>
        <p:spPr>
          <a:xfrm>
            <a:off x="446313" y="485701"/>
            <a:ext cx="11310257" cy="753083"/>
          </a:xfrm>
        </p:spPr>
        <p:txBody>
          <a:bodyPr>
            <a:normAutofit/>
          </a:bodyPr>
          <a:lstStyle/>
          <a:p>
            <a:r>
              <a:rPr lang="en-US" sz="3600" b="1" dirty="0"/>
              <a:t>PPU Accesses Hang​</a:t>
            </a:r>
          </a:p>
        </p:txBody>
      </p:sp>
      <p:sp>
        <p:nvSpPr>
          <p:cNvPr id="91" name="Rectangle 90">
            <a:extLst>
              <a:ext uri="{FF2B5EF4-FFF2-40B4-BE49-F238E27FC236}">
                <a16:creationId xmlns:a16="http://schemas.microsoft.com/office/drawing/2014/main" id="{06464879-70C2-4F4F-B35E-4D13D710D0A0}"/>
              </a:ext>
            </a:extLst>
          </p:cNvPr>
          <p:cNvSpPr/>
          <p:nvPr/>
        </p:nvSpPr>
        <p:spPr>
          <a:xfrm>
            <a:off x="7097957" y="6575589"/>
            <a:ext cx="724878" cy="261610"/>
          </a:xfrm>
          <a:prstGeom prst="rect">
            <a:avLst/>
          </a:prstGeom>
        </p:spPr>
        <p:txBody>
          <a:bodyPr wrap="none" anchor="ctr">
            <a:spAutoFit/>
          </a:bodyPr>
          <a:lstStyle/>
          <a:p>
            <a:pPr algn="ctr"/>
            <a:r>
              <a:rPr lang="en-US" sz="1100" b="1">
                <a:solidFill>
                  <a:schemeClr val="tx1">
                    <a:lumMod val="50000"/>
                    <a:lumOff val="50000"/>
                  </a:schemeClr>
                </a:solidFill>
              </a:rPr>
              <a:t>Xcelium</a:t>
            </a:r>
          </a:p>
        </p:txBody>
      </p:sp>
      <p:pic>
        <p:nvPicPr>
          <p:cNvPr id="92" name="Content Placeholder 5">
            <a:extLst>
              <a:ext uri="{FF2B5EF4-FFF2-40B4-BE49-F238E27FC236}">
                <a16:creationId xmlns:a16="http://schemas.microsoft.com/office/drawing/2014/main" id="{D16F31E1-043F-44EA-9A93-2A6DE5E757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2"/>
          <a:stretch/>
        </p:blipFill>
        <p:spPr>
          <a:xfrm>
            <a:off x="7138078" y="6070182"/>
            <a:ext cx="807270" cy="546810"/>
          </a:xfrm>
          <a:prstGeom prst="rect">
            <a:avLst/>
          </a:prstGeom>
        </p:spPr>
      </p:pic>
      <p:sp>
        <p:nvSpPr>
          <p:cNvPr id="93" name="Rectangle 92">
            <a:extLst>
              <a:ext uri="{FF2B5EF4-FFF2-40B4-BE49-F238E27FC236}">
                <a16:creationId xmlns:a16="http://schemas.microsoft.com/office/drawing/2014/main" id="{A4E257C1-78EF-4B02-82B2-5299351683DE}"/>
              </a:ext>
            </a:extLst>
          </p:cNvPr>
          <p:cNvSpPr/>
          <p:nvPr/>
        </p:nvSpPr>
        <p:spPr>
          <a:xfrm>
            <a:off x="7808060" y="6512831"/>
            <a:ext cx="152055" cy="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BE1B286E-4F16-424A-AEA4-6B858DA05018}"/>
              </a:ext>
            </a:extLst>
          </p:cNvPr>
          <p:cNvPicPr>
            <a:picLocks noChangeAspect="1"/>
          </p:cNvPicPr>
          <p:nvPr/>
        </p:nvPicPr>
        <p:blipFill rotWithShape="1">
          <a:blip r:embed="rId3"/>
          <a:srcRect l="31351" t="14117" r="9153" b="26299"/>
          <a:stretch/>
        </p:blipFill>
        <p:spPr>
          <a:xfrm>
            <a:off x="7166565" y="6084525"/>
            <a:ext cx="600275" cy="367290"/>
          </a:xfrm>
          <a:prstGeom prst="rect">
            <a:avLst/>
          </a:prstGeom>
        </p:spPr>
      </p:pic>
      <p:pic>
        <p:nvPicPr>
          <p:cNvPr id="98" name="Picture 97">
            <a:extLst>
              <a:ext uri="{FF2B5EF4-FFF2-40B4-BE49-F238E27FC236}">
                <a16:creationId xmlns:a16="http://schemas.microsoft.com/office/drawing/2014/main" id="{149C8A66-9E4A-4036-B91B-087415C31B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8" t="4422" r="4168" b="2011"/>
          <a:stretch/>
        </p:blipFill>
        <p:spPr>
          <a:xfrm>
            <a:off x="7156333" y="6049139"/>
            <a:ext cx="631050" cy="395516"/>
          </a:xfrm>
          <a:prstGeom prst="rect">
            <a:avLst/>
          </a:prstGeom>
        </p:spPr>
      </p:pic>
      <p:pic>
        <p:nvPicPr>
          <p:cNvPr id="99" name="Picture 98">
            <a:extLst>
              <a:ext uri="{FF2B5EF4-FFF2-40B4-BE49-F238E27FC236}">
                <a16:creationId xmlns:a16="http://schemas.microsoft.com/office/drawing/2014/main" id="{EDC74926-9D03-4B30-9534-48C4BDEA4BD0}"/>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0879" y="5585742"/>
            <a:ext cx="862092" cy="1099371"/>
          </a:xfrm>
          <a:prstGeom prst="rect">
            <a:avLst/>
          </a:prstGeom>
        </p:spPr>
      </p:pic>
      <p:sp>
        <p:nvSpPr>
          <p:cNvPr id="100" name="Rectangle 99">
            <a:extLst>
              <a:ext uri="{FF2B5EF4-FFF2-40B4-BE49-F238E27FC236}">
                <a16:creationId xmlns:a16="http://schemas.microsoft.com/office/drawing/2014/main" id="{54282AB1-9264-4907-BC70-D91AAD26D6FC}"/>
              </a:ext>
            </a:extLst>
          </p:cNvPr>
          <p:cNvSpPr/>
          <p:nvPr/>
        </p:nvSpPr>
        <p:spPr>
          <a:xfrm>
            <a:off x="7787383" y="6605269"/>
            <a:ext cx="851468" cy="259576"/>
          </a:xfrm>
          <a:prstGeom prst="rect">
            <a:avLst/>
          </a:prstGeom>
        </p:spPr>
        <p:txBody>
          <a:bodyPr wrap="none" anchor="ctr">
            <a:spAutoFit/>
          </a:bodyPr>
          <a:lstStyle/>
          <a:p>
            <a:pPr algn="ctr"/>
            <a:r>
              <a:rPr lang="en-US" sz="1100" b="1">
                <a:solidFill>
                  <a:schemeClr val="tx1">
                    <a:lumMod val="50000"/>
                    <a:lumOff val="50000"/>
                  </a:schemeClr>
                </a:solidFill>
              </a:rPr>
              <a:t>Palladium</a:t>
            </a:r>
            <a:endParaRPr lang="en-US" sz="1200" b="1">
              <a:solidFill>
                <a:schemeClr val="tx1">
                  <a:lumMod val="50000"/>
                  <a:lumOff val="50000"/>
                </a:schemeClr>
              </a:solidFill>
            </a:endParaRPr>
          </a:p>
        </p:txBody>
      </p:sp>
      <p:sp>
        <p:nvSpPr>
          <p:cNvPr id="101" name="Rectangle 100">
            <a:extLst>
              <a:ext uri="{FF2B5EF4-FFF2-40B4-BE49-F238E27FC236}">
                <a16:creationId xmlns:a16="http://schemas.microsoft.com/office/drawing/2014/main" id="{783DCAB3-2F4C-4670-85CF-26355B7EA687}"/>
              </a:ext>
            </a:extLst>
          </p:cNvPr>
          <p:cNvSpPr/>
          <p:nvPr/>
        </p:nvSpPr>
        <p:spPr>
          <a:xfrm>
            <a:off x="752912" y="5016153"/>
            <a:ext cx="654346" cy="261610"/>
          </a:xfrm>
          <a:prstGeom prst="rect">
            <a:avLst/>
          </a:prstGeom>
        </p:spPr>
        <p:txBody>
          <a:bodyPr wrap="none" anchor="ctr">
            <a:spAutoFit/>
          </a:bodyPr>
          <a:lstStyle/>
          <a:p>
            <a:pPr algn="ctr"/>
            <a:r>
              <a:rPr lang="en-US" sz="1100" b="1">
                <a:solidFill>
                  <a:schemeClr val="tx1">
                    <a:lumMod val="50000"/>
                    <a:lumOff val="50000"/>
                  </a:schemeClr>
                </a:solidFill>
              </a:rPr>
              <a:t>Helium</a:t>
            </a:r>
          </a:p>
        </p:txBody>
      </p:sp>
      <p:pic>
        <p:nvPicPr>
          <p:cNvPr id="102" name="Content Placeholder 5">
            <a:extLst>
              <a:ext uri="{FF2B5EF4-FFF2-40B4-BE49-F238E27FC236}">
                <a16:creationId xmlns:a16="http://schemas.microsoft.com/office/drawing/2014/main" id="{84AE4CFC-D241-4C27-96A9-E7492415DB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2"/>
          <a:stretch/>
        </p:blipFill>
        <p:spPr>
          <a:xfrm>
            <a:off x="757767" y="4510746"/>
            <a:ext cx="807270" cy="546810"/>
          </a:xfrm>
          <a:prstGeom prst="rect">
            <a:avLst/>
          </a:prstGeom>
        </p:spPr>
      </p:pic>
      <p:pic>
        <p:nvPicPr>
          <p:cNvPr id="103" name="Picture 102">
            <a:extLst>
              <a:ext uri="{FF2B5EF4-FFF2-40B4-BE49-F238E27FC236}">
                <a16:creationId xmlns:a16="http://schemas.microsoft.com/office/drawing/2014/main" id="{5597FEDE-FDCB-4638-9C33-DEE13738BF9D}"/>
              </a:ext>
            </a:extLst>
          </p:cNvPr>
          <p:cNvPicPr>
            <a:picLocks noChangeAspect="1"/>
          </p:cNvPicPr>
          <p:nvPr/>
        </p:nvPicPr>
        <p:blipFill rotWithShape="1">
          <a:blip r:embed="rId3"/>
          <a:srcRect l="31351" t="14117" r="9153" b="26299"/>
          <a:stretch/>
        </p:blipFill>
        <p:spPr>
          <a:xfrm>
            <a:off x="786254" y="4525089"/>
            <a:ext cx="600275" cy="367290"/>
          </a:xfrm>
          <a:prstGeom prst="rect">
            <a:avLst/>
          </a:prstGeom>
        </p:spPr>
      </p:pic>
    </p:spTree>
    <p:extLst>
      <p:ext uri="{BB962C8B-B14F-4D97-AF65-F5344CB8AC3E}">
        <p14:creationId xmlns:p14="http://schemas.microsoft.com/office/powerpoint/2010/main" val="4080430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2F814F8-FFD4-4A35-9A51-1C466208C31F}"/>
              </a:ext>
            </a:extLst>
          </p:cNvPr>
          <p:cNvSpPr/>
          <p:nvPr/>
        </p:nvSpPr>
        <p:spPr>
          <a:xfrm>
            <a:off x="429484" y="1113418"/>
            <a:ext cx="11564467" cy="355989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69" name="Rectangle 468">
            <a:extLst>
              <a:ext uri="{FF2B5EF4-FFF2-40B4-BE49-F238E27FC236}">
                <a16:creationId xmlns:a16="http://schemas.microsoft.com/office/drawing/2014/main" id="{E50F29B9-3D3F-4937-A21E-823F56341D47}"/>
              </a:ext>
            </a:extLst>
          </p:cNvPr>
          <p:cNvSpPr/>
          <p:nvPr/>
        </p:nvSpPr>
        <p:spPr>
          <a:xfrm>
            <a:off x="429484" y="4780761"/>
            <a:ext cx="11564467" cy="195530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00"/>
          </a:p>
        </p:txBody>
      </p:sp>
      <p:sp>
        <p:nvSpPr>
          <p:cNvPr id="2" name="Content Placeholder 1">
            <a:extLst>
              <a:ext uri="{FF2B5EF4-FFF2-40B4-BE49-F238E27FC236}">
                <a16:creationId xmlns:a16="http://schemas.microsoft.com/office/drawing/2014/main" id="{5B086C93-A3ED-4C71-8558-B22FA6599DB2}"/>
              </a:ext>
            </a:extLst>
          </p:cNvPr>
          <p:cNvSpPr>
            <a:spLocks noGrp="1"/>
          </p:cNvSpPr>
          <p:nvPr>
            <p:ph idx="1"/>
          </p:nvPr>
        </p:nvSpPr>
        <p:spPr>
          <a:xfrm>
            <a:off x="446313" y="1297313"/>
            <a:ext cx="11310257" cy="4840224"/>
          </a:xfrm>
        </p:spPr>
        <p:txBody>
          <a:bodyPr/>
          <a:lstStyle/>
          <a:p>
            <a:r>
              <a:rPr lang="en-US"/>
              <a:t>     </a:t>
            </a:r>
          </a:p>
        </p:txBody>
      </p:sp>
      <p:sp>
        <p:nvSpPr>
          <p:cNvPr id="3" name="Title 2">
            <a:extLst>
              <a:ext uri="{FF2B5EF4-FFF2-40B4-BE49-F238E27FC236}">
                <a16:creationId xmlns:a16="http://schemas.microsoft.com/office/drawing/2014/main" id="{01AEAC26-AD86-4AEC-8496-0A86920A1CF6}"/>
              </a:ext>
            </a:extLst>
          </p:cNvPr>
          <p:cNvSpPr>
            <a:spLocks noGrp="1"/>
          </p:cNvSpPr>
          <p:nvPr>
            <p:ph type="title"/>
          </p:nvPr>
        </p:nvSpPr>
        <p:spPr>
          <a:xfrm>
            <a:off x="446313" y="230795"/>
            <a:ext cx="11310257" cy="666871"/>
          </a:xfrm>
        </p:spPr>
        <p:txBody>
          <a:bodyPr/>
          <a:lstStyle/>
          <a:p>
            <a:r>
              <a:rPr lang="en-US" sz="3600" b="1" dirty="0"/>
              <a:t>Hybrid Block Diagram – CPU Wrapper Connections</a:t>
            </a:r>
          </a:p>
        </p:txBody>
      </p:sp>
      <p:cxnSp>
        <p:nvCxnSpPr>
          <p:cNvPr id="178" name="Straight Arrow Connector 177">
            <a:extLst>
              <a:ext uri="{FF2B5EF4-FFF2-40B4-BE49-F238E27FC236}">
                <a16:creationId xmlns:a16="http://schemas.microsoft.com/office/drawing/2014/main" id="{BBD97AB9-401B-4A10-8195-956A22B4A8C3}"/>
              </a:ext>
            </a:extLst>
          </p:cNvPr>
          <p:cNvCxnSpPr>
            <a:cxnSpLocks/>
          </p:cNvCxnSpPr>
          <p:nvPr/>
        </p:nvCxnSpPr>
        <p:spPr>
          <a:xfrm flipV="1">
            <a:off x="7536657" y="2194195"/>
            <a:ext cx="0" cy="4445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B83867F0-2F6B-45B3-955D-4762C26452B8}"/>
              </a:ext>
            </a:extLst>
          </p:cNvPr>
          <p:cNvCxnSpPr>
            <a:cxnSpLocks/>
          </p:cNvCxnSpPr>
          <p:nvPr/>
        </p:nvCxnSpPr>
        <p:spPr>
          <a:xfrm flipV="1">
            <a:off x="9300385" y="2163620"/>
            <a:ext cx="0" cy="46770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BD7B986C-61AB-4884-8E90-DEE79241E214}"/>
              </a:ext>
            </a:extLst>
          </p:cNvPr>
          <p:cNvCxnSpPr>
            <a:cxnSpLocks/>
          </p:cNvCxnSpPr>
          <p:nvPr/>
        </p:nvCxnSpPr>
        <p:spPr>
          <a:xfrm>
            <a:off x="2804351" y="2781307"/>
            <a:ext cx="7361" cy="8953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F674559-2B3A-41EA-A004-910B98C560C3}"/>
              </a:ext>
            </a:extLst>
          </p:cNvPr>
          <p:cNvCxnSpPr>
            <a:cxnSpLocks/>
          </p:cNvCxnSpPr>
          <p:nvPr/>
        </p:nvCxnSpPr>
        <p:spPr>
          <a:xfrm>
            <a:off x="5910429" y="2800242"/>
            <a:ext cx="0" cy="32654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AC7DEFA2-257F-4673-A0FD-2BB70930913F}"/>
              </a:ext>
            </a:extLst>
          </p:cNvPr>
          <p:cNvSpPr/>
          <p:nvPr/>
        </p:nvSpPr>
        <p:spPr>
          <a:xfrm>
            <a:off x="10723305" y="4130845"/>
            <a:ext cx="777736" cy="20486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kern="0" err="1">
                <a:solidFill>
                  <a:schemeClr val="bg1"/>
                </a:solidFill>
                <a:latin typeface="Arial" panose="020B0604020202020204" pitchFamily="34" charset="0"/>
                <a:cs typeface="Arial" panose="020B0604020202020204" pitchFamily="34" charset="0"/>
              </a:rPr>
              <a:t>ufs_card</a:t>
            </a:r>
            <a:endParaRPr lang="en-US" kern="0">
              <a:solidFill>
                <a:schemeClr val="bg1"/>
              </a:solidFill>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2A902849-E2E3-4E88-9F2B-B8AACC1BB9A8}"/>
              </a:ext>
            </a:extLst>
          </p:cNvPr>
          <p:cNvSpPr/>
          <p:nvPr/>
        </p:nvSpPr>
        <p:spPr>
          <a:xfrm>
            <a:off x="10599604" y="3243776"/>
            <a:ext cx="1004673" cy="39419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 </a:t>
            </a:r>
            <a:r>
              <a:rPr lang="en-US" kern="0" err="1">
                <a:solidFill>
                  <a:schemeClr val="bg1"/>
                </a:solidFill>
                <a:latin typeface="Arial" panose="020B0604020202020204" pitchFamily="34" charset="0"/>
                <a:cs typeface="Arial" panose="020B0604020202020204" pitchFamily="34" charset="0"/>
              </a:rPr>
              <a:t>ufs_host</a:t>
            </a:r>
            <a:endParaRPr lang="en-US" kern="0">
              <a:solidFill>
                <a:schemeClr val="bg1"/>
              </a:solidFill>
              <a:latin typeface="Arial" panose="020B0604020202020204" pitchFamily="34" charset="0"/>
              <a:cs typeface="Arial" panose="020B0604020202020204" pitchFamily="34" charset="0"/>
            </a:endParaRPr>
          </a:p>
        </p:txBody>
      </p:sp>
      <p:cxnSp>
        <p:nvCxnSpPr>
          <p:cNvPr id="184" name="Straight Arrow Connector 183">
            <a:extLst>
              <a:ext uri="{FF2B5EF4-FFF2-40B4-BE49-F238E27FC236}">
                <a16:creationId xmlns:a16="http://schemas.microsoft.com/office/drawing/2014/main" id="{2689EBB5-9973-4AFE-9CE3-D78210B8CF88}"/>
              </a:ext>
            </a:extLst>
          </p:cNvPr>
          <p:cNvCxnSpPr>
            <a:cxnSpLocks/>
          </p:cNvCxnSpPr>
          <p:nvPr/>
        </p:nvCxnSpPr>
        <p:spPr>
          <a:xfrm>
            <a:off x="11060735" y="3612977"/>
            <a:ext cx="1440" cy="527514"/>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5" name="Rectangle 354">
            <a:extLst>
              <a:ext uri="{FF2B5EF4-FFF2-40B4-BE49-F238E27FC236}">
                <a16:creationId xmlns:a16="http://schemas.microsoft.com/office/drawing/2014/main" id="{2DA9302E-3186-4D23-BD42-BA93E988C4CB}"/>
              </a:ext>
            </a:extLst>
          </p:cNvPr>
          <p:cNvSpPr/>
          <p:nvPr/>
        </p:nvSpPr>
        <p:spPr>
          <a:xfrm>
            <a:off x="8879917" y="1660916"/>
            <a:ext cx="783194" cy="48130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VirtioP9Device</a:t>
            </a:r>
          </a:p>
        </p:txBody>
      </p:sp>
      <p:sp>
        <p:nvSpPr>
          <p:cNvPr id="358" name="Rectangle 357">
            <a:extLst>
              <a:ext uri="{FF2B5EF4-FFF2-40B4-BE49-F238E27FC236}">
                <a16:creationId xmlns:a16="http://schemas.microsoft.com/office/drawing/2014/main" id="{FE78282E-349F-47E4-89D0-4B9284895523}"/>
              </a:ext>
            </a:extLst>
          </p:cNvPr>
          <p:cNvSpPr/>
          <p:nvPr/>
        </p:nvSpPr>
        <p:spPr>
          <a:xfrm>
            <a:off x="9818145" y="1611573"/>
            <a:ext cx="1686970" cy="33135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sz="1200" kern="0">
              <a:solidFill>
                <a:schemeClr val="bg1"/>
              </a:solidFill>
              <a:latin typeface="Arial" panose="020B0604020202020204" pitchFamily="34" charset="0"/>
              <a:cs typeface="Arial" panose="020B0604020202020204" pitchFamily="34" charset="0"/>
            </a:endParaRPr>
          </a:p>
        </p:txBody>
      </p:sp>
      <p:sp>
        <p:nvSpPr>
          <p:cNvPr id="364" name="Rectangle 363">
            <a:extLst>
              <a:ext uri="{FF2B5EF4-FFF2-40B4-BE49-F238E27FC236}">
                <a16:creationId xmlns:a16="http://schemas.microsoft.com/office/drawing/2014/main" id="{312FCB1A-FE1B-475D-8012-E67608BE0C3B}"/>
              </a:ext>
            </a:extLst>
          </p:cNvPr>
          <p:cNvSpPr/>
          <p:nvPr/>
        </p:nvSpPr>
        <p:spPr>
          <a:xfrm>
            <a:off x="4242811" y="5137241"/>
            <a:ext cx="1667618" cy="5363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 gic600_bridge</a:t>
            </a:r>
          </a:p>
        </p:txBody>
      </p:sp>
      <p:sp>
        <p:nvSpPr>
          <p:cNvPr id="365" name="Rectangle 364">
            <a:extLst>
              <a:ext uri="{FF2B5EF4-FFF2-40B4-BE49-F238E27FC236}">
                <a16:creationId xmlns:a16="http://schemas.microsoft.com/office/drawing/2014/main" id="{A5044908-4EE4-4E5B-BF81-2E6A8D1220A0}"/>
              </a:ext>
            </a:extLst>
          </p:cNvPr>
          <p:cNvSpPr/>
          <p:nvPr/>
        </p:nvSpPr>
        <p:spPr>
          <a:xfrm>
            <a:off x="575111" y="5127632"/>
            <a:ext cx="3597842" cy="154305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endParaRPr lang="en-US" sz="1200" kern="0">
              <a:solidFill>
                <a:schemeClr val="bg1"/>
              </a:solidFill>
              <a:latin typeface="Arial" panose="020B0604020202020204" pitchFamily="34" charset="0"/>
              <a:cs typeface="Arial" panose="020B0604020202020204" pitchFamily="34" charset="0"/>
            </a:endParaRPr>
          </a:p>
          <a:p>
            <a:pPr algn="ctr"/>
            <a:r>
              <a:rPr lang="en-US" sz="1200" kern="0" err="1">
                <a:solidFill>
                  <a:schemeClr val="bg1"/>
                </a:solidFill>
                <a:latin typeface="Arial" panose="020B0604020202020204" pitchFamily="34" charset="0"/>
                <a:cs typeface="Arial" panose="020B0604020202020204" pitchFamily="34" charset="0"/>
              </a:rPr>
              <a:t>ARMTheodulDynamIQ</a:t>
            </a:r>
            <a:r>
              <a:rPr lang="en-US" sz="1200" kern="0">
                <a:solidFill>
                  <a:schemeClr val="bg1"/>
                </a:solidFill>
                <a:latin typeface="Arial" panose="020B0604020202020204" pitchFamily="34" charset="0"/>
                <a:cs typeface="Arial" panose="020B0604020202020204" pitchFamily="34" charset="0"/>
              </a:rPr>
              <a:t> </a:t>
            </a:r>
            <a:r>
              <a:rPr lang="en-US" sz="1200" kern="0">
                <a:solidFill>
                  <a:schemeClr val="bg1"/>
                </a:solidFill>
                <a:latin typeface="Arial" panose="020B0604020202020204" pitchFamily="34" charset="0"/>
                <a:ea typeface="+mn-ea"/>
                <a:cs typeface="Arial" panose="020B0604020202020204" pitchFamily="34" charset="0"/>
              </a:rPr>
              <a:t>Wrapper</a:t>
            </a:r>
          </a:p>
          <a:p>
            <a:pPr algn="ctr"/>
            <a:endParaRPr lang="en-US" sz="1200" kern="0">
              <a:solidFill>
                <a:schemeClr val="bg1"/>
              </a:solidFill>
              <a:latin typeface="Arial" panose="020B0604020202020204" pitchFamily="34" charset="0"/>
              <a:ea typeface="+mn-ea"/>
              <a:cs typeface="Arial" panose="020B0604020202020204" pitchFamily="34" charset="0"/>
            </a:endParaRPr>
          </a:p>
        </p:txBody>
      </p:sp>
      <p:sp>
        <p:nvSpPr>
          <p:cNvPr id="368" name="Rectangle 367">
            <a:extLst>
              <a:ext uri="{FF2B5EF4-FFF2-40B4-BE49-F238E27FC236}">
                <a16:creationId xmlns:a16="http://schemas.microsoft.com/office/drawing/2014/main" id="{C260AA50-022B-47DF-B4DA-54080226160D}"/>
              </a:ext>
            </a:extLst>
          </p:cNvPr>
          <p:cNvSpPr/>
          <p:nvPr/>
        </p:nvSpPr>
        <p:spPr>
          <a:xfrm>
            <a:off x="1002259" y="2944656"/>
            <a:ext cx="1194372" cy="599984"/>
          </a:xfrm>
          <a:prstGeom prst="rect">
            <a:avLst/>
          </a:prstGeom>
          <a:gradFill>
            <a:gsLst>
              <a:gs pos="54000">
                <a:schemeClr val="bg2">
                  <a:lumMod val="75000"/>
                </a:schemeClr>
              </a:gs>
              <a:gs pos="44000">
                <a:schemeClr val="accent2"/>
              </a:gs>
            </a:gsLst>
          </a:gra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err="1">
                <a:solidFill>
                  <a:schemeClr val="bg1"/>
                </a:solidFill>
                <a:latin typeface="Arial" panose="020B0604020202020204" pitchFamily="34" charset="0"/>
                <a:cs typeface="Arial" panose="020B0604020202020204" pitchFamily="34" charset="0"/>
              </a:rPr>
              <a:t>ARMTheodulDynamIQ_rtlcpu_adapter</a:t>
            </a:r>
            <a:endParaRPr lang="en-US" sz="1200" kern="0">
              <a:solidFill>
                <a:schemeClr val="bg1"/>
              </a:solidFill>
              <a:latin typeface="Arial" panose="020B0604020202020204" pitchFamily="34" charset="0"/>
              <a:cs typeface="Arial" panose="020B0604020202020204" pitchFamily="34" charset="0"/>
            </a:endParaRPr>
          </a:p>
        </p:txBody>
      </p:sp>
      <p:sp>
        <p:nvSpPr>
          <p:cNvPr id="369" name="Rectangle 368">
            <a:extLst>
              <a:ext uri="{FF2B5EF4-FFF2-40B4-BE49-F238E27FC236}">
                <a16:creationId xmlns:a16="http://schemas.microsoft.com/office/drawing/2014/main" id="{20983AC7-ED2C-493F-9896-98321EDF881E}"/>
              </a:ext>
            </a:extLst>
          </p:cNvPr>
          <p:cNvSpPr/>
          <p:nvPr/>
        </p:nvSpPr>
        <p:spPr>
          <a:xfrm>
            <a:off x="1825625" y="4069121"/>
            <a:ext cx="1154614" cy="348899"/>
          </a:xfrm>
          <a:prstGeom prst="rect">
            <a:avLst/>
          </a:prstGeom>
          <a:gradFill>
            <a:gsLst>
              <a:gs pos="53000">
                <a:schemeClr val="accent2"/>
              </a:gs>
              <a:gs pos="54000">
                <a:schemeClr val="accent5">
                  <a:satMod val="110000"/>
                  <a:lumMod val="100000"/>
                  <a:shade val="100000"/>
                </a:schemeClr>
              </a:gs>
              <a:gs pos="56000">
                <a:schemeClr val="bg2">
                  <a:lumMod val="75000"/>
                </a:schemeClr>
              </a:gs>
            </a:gsLst>
          </a:gra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chi_tlm2rtl</a:t>
            </a:r>
          </a:p>
        </p:txBody>
      </p:sp>
      <p:sp>
        <p:nvSpPr>
          <p:cNvPr id="392" name="Rectangle 391">
            <a:extLst>
              <a:ext uri="{FF2B5EF4-FFF2-40B4-BE49-F238E27FC236}">
                <a16:creationId xmlns:a16="http://schemas.microsoft.com/office/drawing/2014/main" id="{ED5ED2EA-87BD-4BCA-A842-B1733DA0168F}"/>
              </a:ext>
            </a:extLst>
          </p:cNvPr>
          <p:cNvSpPr/>
          <p:nvPr/>
        </p:nvSpPr>
        <p:spPr>
          <a:xfrm>
            <a:off x="3747769" y="3283431"/>
            <a:ext cx="1144696" cy="455551"/>
          </a:xfrm>
          <a:prstGeom prst="rect">
            <a:avLst/>
          </a:prstGeom>
          <a:gradFill>
            <a:gsLst>
              <a:gs pos="0">
                <a:srgbClr val="2C7F6D"/>
              </a:gs>
              <a:gs pos="50000">
                <a:schemeClr val="accent2"/>
              </a:gs>
              <a:gs pos="50000">
                <a:schemeClr val="accent5">
                  <a:satMod val="110000"/>
                  <a:lumMod val="100000"/>
                  <a:shade val="100000"/>
                </a:schemeClr>
              </a:gs>
              <a:gs pos="52000">
                <a:schemeClr val="bg2">
                  <a:lumMod val="75000"/>
                </a:schemeClr>
              </a:gs>
            </a:gsLst>
          </a:gra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gic600_bridge</a:t>
            </a:r>
          </a:p>
        </p:txBody>
      </p:sp>
      <p:cxnSp>
        <p:nvCxnSpPr>
          <p:cNvPr id="403" name="Straight Arrow Connector 402">
            <a:extLst>
              <a:ext uri="{FF2B5EF4-FFF2-40B4-BE49-F238E27FC236}">
                <a16:creationId xmlns:a16="http://schemas.microsoft.com/office/drawing/2014/main" id="{45E5DC72-193B-4935-87A9-5D8D2F674B77}"/>
              </a:ext>
            </a:extLst>
          </p:cNvPr>
          <p:cNvCxnSpPr>
            <a:cxnSpLocks/>
          </p:cNvCxnSpPr>
          <p:nvPr/>
        </p:nvCxnSpPr>
        <p:spPr>
          <a:xfrm>
            <a:off x="2303435" y="4377829"/>
            <a:ext cx="1" cy="96938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5E9C8559-4E15-44D9-BF6B-C533CC9840D2}"/>
              </a:ext>
            </a:extLst>
          </p:cNvPr>
          <p:cNvCxnSpPr>
            <a:cxnSpLocks/>
          </p:cNvCxnSpPr>
          <p:nvPr/>
        </p:nvCxnSpPr>
        <p:spPr>
          <a:xfrm>
            <a:off x="2420243" y="2075031"/>
            <a:ext cx="0" cy="59621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545806E9-2CA3-463F-A15D-1C624F919718}"/>
              </a:ext>
            </a:extLst>
          </p:cNvPr>
          <p:cNvCxnSpPr>
            <a:cxnSpLocks/>
          </p:cNvCxnSpPr>
          <p:nvPr/>
        </p:nvCxnSpPr>
        <p:spPr>
          <a:xfrm flipV="1">
            <a:off x="858045" y="2087751"/>
            <a:ext cx="0" cy="16746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7" name="Rectangle 426">
            <a:extLst>
              <a:ext uri="{FF2B5EF4-FFF2-40B4-BE49-F238E27FC236}">
                <a16:creationId xmlns:a16="http://schemas.microsoft.com/office/drawing/2014/main" id="{A34A6E0D-423D-41BC-A0D7-6A660EA0B65B}"/>
              </a:ext>
            </a:extLst>
          </p:cNvPr>
          <p:cNvSpPr/>
          <p:nvPr/>
        </p:nvSpPr>
        <p:spPr>
          <a:xfrm>
            <a:off x="575110" y="3777768"/>
            <a:ext cx="931044" cy="333166"/>
          </a:xfrm>
          <a:prstGeom prst="rect">
            <a:avLst/>
          </a:prstGeom>
          <a:gradFill>
            <a:gsLst>
              <a:gs pos="49000">
                <a:srgbClr val="00A376"/>
              </a:gs>
              <a:gs pos="50000">
                <a:schemeClr val="bg2">
                  <a:lumMod val="75000"/>
                </a:schemeClr>
              </a:gs>
              <a:gs pos="54000">
                <a:schemeClr val="bg2">
                  <a:lumMod val="75000"/>
                </a:schemeClr>
              </a:gs>
            </a:gsLst>
          </a:gra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axi_rtl2tlm</a:t>
            </a:r>
          </a:p>
        </p:txBody>
      </p:sp>
      <p:cxnSp>
        <p:nvCxnSpPr>
          <p:cNvPr id="429" name="Straight Arrow Connector 428">
            <a:extLst>
              <a:ext uri="{FF2B5EF4-FFF2-40B4-BE49-F238E27FC236}">
                <a16:creationId xmlns:a16="http://schemas.microsoft.com/office/drawing/2014/main" id="{2BDD6C76-38BF-4AFD-908F-F0FBA510CDD9}"/>
              </a:ext>
            </a:extLst>
          </p:cNvPr>
          <p:cNvCxnSpPr>
            <a:cxnSpLocks/>
          </p:cNvCxnSpPr>
          <p:nvPr/>
        </p:nvCxnSpPr>
        <p:spPr>
          <a:xfrm flipV="1">
            <a:off x="893763" y="4069121"/>
            <a:ext cx="0" cy="13014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0" name="TextBox 2">
            <a:extLst>
              <a:ext uri="{FF2B5EF4-FFF2-40B4-BE49-F238E27FC236}">
                <a16:creationId xmlns:a16="http://schemas.microsoft.com/office/drawing/2014/main" id="{04289C42-2B4E-4B7C-8B8B-28E6CF531E46}"/>
              </a:ext>
            </a:extLst>
          </p:cNvPr>
          <p:cNvSpPr txBox="1"/>
          <p:nvPr/>
        </p:nvSpPr>
        <p:spPr>
          <a:xfrm>
            <a:off x="11081558" y="4813685"/>
            <a:ext cx="860079" cy="271482"/>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a:t>RTL</a:t>
            </a:r>
          </a:p>
        </p:txBody>
      </p:sp>
      <p:sp>
        <p:nvSpPr>
          <p:cNvPr id="474" name="Rectangle 473">
            <a:extLst>
              <a:ext uri="{FF2B5EF4-FFF2-40B4-BE49-F238E27FC236}">
                <a16:creationId xmlns:a16="http://schemas.microsoft.com/office/drawing/2014/main" id="{635ED712-2291-4CEA-A813-B9DF5B694EC8}"/>
              </a:ext>
            </a:extLst>
          </p:cNvPr>
          <p:cNvSpPr/>
          <p:nvPr/>
        </p:nvSpPr>
        <p:spPr>
          <a:xfrm>
            <a:off x="2572210" y="3663567"/>
            <a:ext cx="1049391" cy="326720"/>
          </a:xfrm>
          <a:prstGeom prst="rect">
            <a:avLst/>
          </a:prstGeom>
          <a:gradFill>
            <a:gsLst>
              <a:gs pos="58000">
                <a:schemeClr val="bg2">
                  <a:lumMod val="75000"/>
                </a:schemeClr>
              </a:gs>
              <a:gs pos="50000">
                <a:schemeClr val="accent2"/>
              </a:gs>
            </a:gsLst>
          </a:gra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axi_tlm2rtl</a:t>
            </a:r>
          </a:p>
        </p:txBody>
      </p:sp>
      <p:cxnSp>
        <p:nvCxnSpPr>
          <p:cNvPr id="477" name="Straight Arrow Connector 476">
            <a:extLst>
              <a:ext uri="{FF2B5EF4-FFF2-40B4-BE49-F238E27FC236}">
                <a16:creationId xmlns:a16="http://schemas.microsoft.com/office/drawing/2014/main" id="{9096D802-3796-406C-A039-437CEE192DB9}"/>
              </a:ext>
            </a:extLst>
          </p:cNvPr>
          <p:cNvCxnSpPr>
            <a:cxnSpLocks/>
          </p:cNvCxnSpPr>
          <p:nvPr/>
        </p:nvCxnSpPr>
        <p:spPr>
          <a:xfrm>
            <a:off x="2317718" y="2800242"/>
            <a:ext cx="0" cy="12575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90D986F2-00B1-49B7-B61B-FCD20804C06F}"/>
              </a:ext>
            </a:extLst>
          </p:cNvPr>
          <p:cNvCxnSpPr>
            <a:cxnSpLocks/>
          </p:cNvCxnSpPr>
          <p:nvPr/>
        </p:nvCxnSpPr>
        <p:spPr>
          <a:xfrm>
            <a:off x="3135610" y="3999605"/>
            <a:ext cx="3379" cy="138520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1" name="Rectangle 490">
            <a:extLst>
              <a:ext uri="{FF2B5EF4-FFF2-40B4-BE49-F238E27FC236}">
                <a16:creationId xmlns:a16="http://schemas.microsoft.com/office/drawing/2014/main" id="{6B79B4D2-0C65-4D1E-AC20-0AB44AB4AA84}"/>
              </a:ext>
            </a:extLst>
          </p:cNvPr>
          <p:cNvSpPr/>
          <p:nvPr/>
        </p:nvSpPr>
        <p:spPr>
          <a:xfrm>
            <a:off x="6784161" y="3220091"/>
            <a:ext cx="882546" cy="237728"/>
          </a:xfrm>
          <a:prstGeom prst="rect">
            <a:avLst/>
          </a:prstGeom>
          <a:solidFill>
            <a:srgbClr val="00A376"/>
          </a:solidFill>
          <a:ln w="9525" cap="flat" cmpd="sng" algn="ctr">
            <a:solidFill>
              <a:srgbClr val="5C5C5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sp>
        <p:nvSpPr>
          <p:cNvPr id="492" name="Rectangle 491">
            <a:extLst>
              <a:ext uri="{FF2B5EF4-FFF2-40B4-BE49-F238E27FC236}">
                <a16:creationId xmlns:a16="http://schemas.microsoft.com/office/drawing/2014/main" id="{22F83907-4F9B-4260-9E45-ECE90D76752F}"/>
              </a:ext>
            </a:extLst>
          </p:cNvPr>
          <p:cNvSpPr/>
          <p:nvPr/>
        </p:nvSpPr>
        <p:spPr>
          <a:xfrm>
            <a:off x="6873098" y="3323443"/>
            <a:ext cx="882546" cy="237728"/>
          </a:xfrm>
          <a:prstGeom prst="rect">
            <a:avLst/>
          </a:prstGeom>
          <a:solidFill>
            <a:srgbClr val="00A376"/>
          </a:solidFill>
          <a:ln w="9525" cap="flat" cmpd="sng" algn="ctr">
            <a:solidFill>
              <a:srgbClr val="5C5C5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sp>
        <p:nvSpPr>
          <p:cNvPr id="493" name="Rectangle 492">
            <a:extLst>
              <a:ext uri="{FF2B5EF4-FFF2-40B4-BE49-F238E27FC236}">
                <a16:creationId xmlns:a16="http://schemas.microsoft.com/office/drawing/2014/main" id="{5BA51DFB-B4A3-448C-AA66-6039D2F0DB23}"/>
              </a:ext>
            </a:extLst>
          </p:cNvPr>
          <p:cNvSpPr/>
          <p:nvPr/>
        </p:nvSpPr>
        <p:spPr>
          <a:xfrm>
            <a:off x="7046368" y="3424453"/>
            <a:ext cx="860414" cy="297058"/>
          </a:xfrm>
          <a:prstGeom prst="rect">
            <a:avLst/>
          </a:prstGeom>
          <a:solidFill>
            <a:srgbClr val="00A376"/>
          </a:solidFill>
          <a:ln w="9525" cap="flat" cmpd="sng" algn="ctr">
            <a:solidFill>
              <a:srgbClr val="5C5C5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sp>
        <p:nvSpPr>
          <p:cNvPr id="494" name="Rectangle 493">
            <a:extLst>
              <a:ext uri="{FF2B5EF4-FFF2-40B4-BE49-F238E27FC236}">
                <a16:creationId xmlns:a16="http://schemas.microsoft.com/office/drawing/2014/main" id="{FA45115F-0709-4F44-B751-4CB11127B3C7}"/>
              </a:ext>
            </a:extLst>
          </p:cNvPr>
          <p:cNvSpPr/>
          <p:nvPr/>
        </p:nvSpPr>
        <p:spPr>
          <a:xfrm>
            <a:off x="8385810" y="3258699"/>
            <a:ext cx="843323" cy="379267"/>
          </a:xfrm>
          <a:prstGeom prst="rect">
            <a:avLst/>
          </a:prstGeom>
          <a:solidFill>
            <a:srgbClr val="00A3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a:p>
            <a:pPr algn="ctr"/>
            <a:endParaRPr lang="en-US" kern="0">
              <a:solidFill>
                <a:schemeClr val="bg1"/>
              </a:solidFill>
              <a:latin typeface="Arial" panose="020B0604020202020204" pitchFamily="34" charset="0"/>
              <a:cs typeface="Arial" panose="020B0604020202020204" pitchFamily="34" charset="0"/>
            </a:endParaRPr>
          </a:p>
        </p:txBody>
      </p:sp>
      <p:sp>
        <p:nvSpPr>
          <p:cNvPr id="495" name="Rectangle 494">
            <a:extLst>
              <a:ext uri="{FF2B5EF4-FFF2-40B4-BE49-F238E27FC236}">
                <a16:creationId xmlns:a16="http://schemas.microsoft.com/office/drawing/2014/main" id="{D77C5A58-6328-4638-AA9A-C02E7080E45F}"/>
              </a:ext>
            </a:extLst>
          </p:cNvPr>
          <p:cNvSpPr/>
          <p:nvPr/>
        </p:nvSpPr>
        <p:spPr>
          <a:xfrm>
            <a:off x="8467048" y="3369109"/>
            <a:ext cx="843323" cy="379267"/>
          </a:xfrm>
          <a:prstGeom prst="rect">
            <a:avLst/>
          </a:prstGeom>
          <a:solidFill>
            <a:srgbClr val="00A3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a:p>
            <a:pPr algn="ctr"/>
            <a:endParaRPr lang="en-US" kern="0">
              <a:solidFill>
                <a:schemeClr val="bg1"/>
              </a:solidFill>
              <a:latin typeface="Arial" panose="020B0604020202020204" pitchFamily="34" charset="0"/>
              <a:cs typeface="Arial" panose="020B0604020202020204" pitchFamily="34" charset="0"/>
            </a:endParaRPr>
          </a:p>
        </p:txBody>
      </p:sp>
      <p:sp>
        <p:nvSpPr>
          <p:cNvPr id="496" name="Rectangle 495">
            <a:extLst>
              <a:ext uri="{FF2B5EF4-FFF2-40B4-BE49-F238E27FC236}">
                <a16:creationId xmlns:a16="http://schemas.microsoft.com/office/drawing/2014/main" id="{2731C8A5-E101-490F-A56D-16E4D908B5C5}"/>
              </a:ext>
            </a:extLst>
          </p:cNvPr>
          <p:cNvSpPr/>
          <p:nvPr/>
        </p:nvSpPr>
        <p:spPr>
          <a:xfrm>
            <a:off x="8537893" y="3492996"/>
            <a:ext cx="843323" cy="379267"/>
          </a:xfrm>
          <a:prstGeom prst="rect">
            <a:avLst/>
          </a:prstGeom>
          <a:solidFill>
            <a:srgbClr val="00A3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sp>
        <p:nvSpPr>
          <p:cNvPr id="497" name="Rectangle 496">
            <a:extLst>
              <a:ext uri="{FF2B5EF4-FFF2-40B4-BE49-F238E27FC236}">
                <a16:creationId xmlns:a16="http://schemas.microsoft.com/office/drawing/2014/main" id="{90CC9B00-5A99-4EF2-B993-BDC6D6B43B25}"/>
              </a:ext>
            </a:extLst>
          </p:cNvPr>
          <p:cNvSpPr/>
          <p:nvPr/>
        </p:nvSpPr>
        <p:spPr>
          <a:xfrm>
            <a:off x="9712988" y="3286131"/>
            <a:ext cx="704681" cy="304062"/>
          </a:xfrm>
          <a:prstGeom prst="rect">
            <a:avLst/>
          </a:prstGeom>
          <a:solidFill>
            <a:srgbClr val="00A376"/>
          </a:solidFill>
          <a:ln w="9525" cap="flat" cmpd="sng" algn="ctr">
            <a:solidFill>
              <a:schemeClr val="accent1">
                <a:shade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sp>
        <p:nvSpPr>
          <p:cNvPr id="498" name="Rectangle 497">
            <a:extLst>
              <a:ext uri="{FF2B5EF4-FFF2-40B4-BE49-F238E27FC236}">
                <a16:creationId xmlns:a16="http://schemas.microsoft.com/office/drawing/2014/main" id="{D8620EE8-FF45-4D35-996D-B8C25FAFA662}"/>
              </a:ext>
            </a:extLst>
          </p:cNvPr>
          <p:cNvSpPr/>
          <p:nvPr/>
        </p:nvSpPr>
        <p:spPr>
          <a:xfrm>
            <a:off x="9776233" y="3397008"/>
            <a:ext cx="704681" cy="304062"/>
          </a:xfrm>
          <a:prstGeom prst="rect">
            <a:avLst/>
          </a:prstGeom>
          <a:solidFill>
            <a:srgbClr val="00A376"/>
          </a:solidFill>
          <a:ln w="9525" cap="flat" cmpd="sng" algn="ctr">
            <a:solidFill>
              <a:schemeClr val="accent1">
                <a:shade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a:p>
            <a:pPr algn="ctr"/>
            <a:endParaRPr lang="en-US" kern="0">
              <a:solidFill>
                <a:schemeClr val="bg1"/>
              </a:solidFill>
              <a:latin typeface="Arial" panose="020B0604020202020204" pitchFamily="34" charset="0"/>
              <a:cs typeface="Arial" panose="020B0604020202020204" pitchFamily="34" charset="0"/>
            </a:endParaRPr>
          </a:p>
        </p:txBody>
      </p:sp>
      <p:sp>
        <p:nvSpPr>
          <p:cNvPr id="499" name="Rectangle 498">
            <a:extLst>
              <a:ext uri="{FF2B5EF4-FFF2-40B4-BE49-F238E27FC236}">
                <a16:creationId xmlns:a16="http://schemas.microsoft.com/office/drawing/2014/main" id="{E52F969F-A8B3-476A-8E72-AB9B8C95BCF1}"/>
              </a:ext>
            </a:extLst>
          </p:cNvPr>
          <p:cNvSpPr/>
          <p:nvPr/>
        </p:nvSpPr>
        <p:spPr>
          <a:xfrm>
            <a:off x="9826068" y="3528379"/>
            <a:ext cx="704681" cy="353715"/>
          </a:xfrm>
          <a:prstGeom prst="rect">
            <a:avLst/>
          </a:prstGeom>
          <a:solidFill>
            <a:srgbClr val="00A376"/>
          </a:solidFill>
          <a:ln w="9525" cap="flat" cmpd="sng" algn="ctr">
            <a:solidFill>
              <a:schemeClr val="accent1">
                <a:shade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a:p>
            <a:pPr algn="ctr"/>
            <a:r>
              <a:rPr lang="en-US" kern="0" err="1">
                <a:solidFill>
                  <a:schemeClr val="bg1"/>
                </a:solidFill>
                <a:latin typeface="Arial" panose="020B0604020202020204" pitchFamily="34" charset="0"/>
                <a:cs typeface="Arial" panose="020B0604020202020204" pitchFamily="34" charset="0"/>
              </a:rPr>
              <a:t>ter</a:t>
            </a:r>
            <a:endParaRPr lang="en-US" kern="0">
              <a:solidFill>
                <a:schemeClr val="bg1"/>
              </a:solidFill>
              <a:latin typeface="Arial" panose="020B0604020202020204" pitchFamily="34" charset="0"/>
              <a:cs typeface="Arial" panose="020B0604020202020204" pitchFamily="34" charset="0"/>
            </a:endParaRPr>
          </a:p>
        </p:txBody>
      </p:sp>
      <p:cxnSp>
        <p:nvCxnSpPr>
          <p:cNvPr id="510" name="Straight Arrow Connector 509">
            <a:extLst>
              <a:ext uri="{FF2B5EF4-FFF2-40B4-BE49-F238E27FC236}">
                <a16:creationId xmlns:a16="http://schemas.microsoft.com/office/drawing/2014/main" id="{3BEAA0E9-9E79-495E-8ADC-E55E3C5CA4EB}"/>
              </a:ext>
            </a:extLst>
          </p:cNvPr>
          <p:cNvCxnSpPr>
            <a:cxnSpLocks/>
          </p:cNvCxnSpPr>
          <p:nvPr/>
        </p:nvCxnSpPr>
        <p:spPr>
          <a:xfrm>
            <a:off x="9358850" y="3600441"/>
            <a:ext cx="413939" cy="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FB286C01-56B2-4789-886F-AF93E3D2893D}"/>
              </a:ext>
            </a:extLst>
          </p:cNvPr>
          <p:cNvCxnSpPr>
            <a:cxnSpLocks/>
          </p:cNvCxnSpPr>
          <p:nvPr/>
        </p:nvCxnSpPr>
        <p:spPr>
          <a:xfrm flipV="1">
            <a:off x="3621601" y="1948019"/>
            <a:ext cx="0" cy="69740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4" name="Rectangle 523">
            <a:extLst>
              <a:ext uri="{FF2B5EF4-FFF2-40B4-BE49-F238E27FC236}">
                <a16:creationId xmlns:a16="http://schemas.microsoft.com/office/drawing/2014/main" id="{EB20CC02-3C57-4EA0-8953-95048E8F586E}"/>
              </a:ext>
            </a:extLst>
          </p:cNvPr>
          <p:cNvSpPr/>
          <p:nvPr/>
        </p:nvSpPr>
        <p:spPr>
          <a:xfrm rot="16200000">
            <a:off x="364171" y="5690953"/>
            <a:ext cx="1081644" cy="428078"/>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 AXI Slave Utility BFM</a:t>
            </a:r>
          </a:p>
        </p:txBody>
      </p:sp>
      <p:sp>
        <p:nvSpPr>
          <p:cNvPr id="525" name="Rectangle 524">
            <a:extLst>
              <a:ext uri="{FF2B5EF4-FFF2-40B4-BE49-F238E27FC236}">
                <a16:creationId xmlns:a16="http://schemas.microsoft.com/office/drawing/2014/main" id="{E01FDC0C-0EBE-40C2-8565-D912990452D3}"/>
              </a:ext>
            </a:extLst>
          </p:cNvPr>
          <p:cNvSpPr/>
          <p:nvPr/>
        </p:nvSpPr>
        <p:spPr>
          <a:xfrm rot="16200000">
            <a:off x="1092890" y="5608181"/>
            <a:ext cx="1036122" cy="56270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Signal Adapter</a:t>
            </a:r>
          </a:p>
        </p:txBody>
      </p:sp>
      <p:sp>
        <p:nvSpPr>
          <p:cNvPr id="526" name="Rectangle 525">
            <a:extLst>
              <a:ext uri="{FF2B5EF4-FFF2-40B4-BE49-F238E27FC236}">
                <a16:creationId xmlns:a16="http://schemas.microsoft.com/office/drawing/2014/main" id="{68EB5B1A-7774-4421-B505-05A2DD5B3F88}"/>
              </a:ext>
            </a:extLst>
          </p:cNvPr>
          <p:cNvSpPr/>
          <p:nvPr/>
        </p:nvSpPr>
        <p:spPr>
          <a:xfrm rot="16200000">
            <a:off x="1826968" y="5686937"/>
            <a:ext cx="1036662" cy="432402"/>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CHI Master BFM</a:t>
            </a:r>
          </a:p>
        </p:txBody>
      </p:sp>
      <p:sp>
        <p:nvSpPr>
          <p:cNvPr id="527" name="Rectangle 526">
            <a:extLst>
              <a:ext uri="{FF2B5EF4-FFF2-40B4-BE49-F238E27FC236}">
                <a16:creationId xmlns:a16="http://schemas.microsoft.com/office/drawing/2014/main" id="{AC431F36-7C7F-4DA3-B617-779786AEBC00}"/>
              </a:ext>
            </a:extLst>
          </p:cNvPr>
          <p:cNvSpPr/>
          <p:nvPr/>
        </p:nvSpPr>
        <p:spPr>
          <a:xfrm rot="16200000">
            <a:off x="2587263" y="5697014"/>
            <a:ext cx="1074343" cy="423257"/>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AXI </a:t>
            </a:r>
            <a:r>
              <a:rPr lang="en-US" sz="1200" kern="0" err="1">
                <a:solidFill>
                  <a:schemeClr val="bg1"/>
                </a:solidFill>
                <a:latin typeface="Arial" panose="020B0604020202020204" pitchFamily="34" charset="0"/>
                <a:cs typeface="Arial" panose="020B0604020202020204" pitchFamily="34" charset="0"/>
              </a:rPr>
              <a:t>Periph</a:t>
            </a:r>
            <a:r>
              <a:rPr lang="en-US" sz="1200" kern="0">
                <a:solidFill>
                  <a:schemeClr val="bg1"/>
                </a:solidFill>
                <a:latin typeface="Arial" panose="020B0604020202020204" pitchFamily="34" charset="0"/>
                <a:cs typeface="Arial" panose="020B0604020202020204" pitchFamily="34" charset="0"/>
              </a:rPr>
              <a:t> Master BFM</a:t>
            </a:r>
          </a:p>
        </p:txBody>
      </p:sp>
      <p:sp>
        <p:nvSpPr>
          <p:cNvPr id="531" name="Rectangle 530">
            <a:extLst>
              <a:ext uri="{FF2B5EF4-FFF2-40B4-BE49-F238E27FC236}">
                <a16:creationId xmlns:a16="http://schemas.microsoft.com/office/drawing/2014/main" id="{625D257C-7A0A-473A-B8DF-DDB96B770DC8}"/>
              </a:ext>
            </a:extLst>
          </p:cNvPr>
          <p:cNvSpPr/>
          <p:nvPr/>
        </p:nvSpPr>
        <p:spPr>
          <a:xfrm>
            <a:off x="7242264" y="5118090"/>
            <a:ext cx="4233171" cy="15259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a:solidFill>
                  <a:schemeClr val="bg1"/>
                </a:solidFill>
                <a:latin typeface="Arial" panose="020B0604020202020204" pitchFamily="34" charset="0"/>
                <a:cs typeface="Arial" panose="020B0604020202020204" pitchFamily="34" charset="0"/>
              </a:rPr>
              <a:t>SOC RTL</a:t>
            </a:r>
            <a:endParaRPr lang="en-US" sz="1200" kern="0">
              <a:solidFill>
                <a:schemeClr val="bg1"/>
              </a:solidFill>
              <a:latin typeface="Arial" panose="020B0604020202020204" pitchFamily="34" charset="0"/>
              <a:ea typeface="+mn-ea"/>
              <a:cs typeface="Arial" panose="020B0604020202020204" pitchFamily="34" charset="0"/>
            </a:endParaRPr>
          </a:p>
          <a:p>
            <a:pPr algn="ctr"/>
            <a:endParaRPr lang="en-US" sz="1200" kern="0">
              <a:solidFill>
                <a:schemeClr val="bg1"/>
              </a:solidFill>
              <a:latin typeface="Arial" panose="020B0604020202020204" pitchFamily="34" charset="0"/>
              <a:ea typeface="+mn-ea"/>
              <a:cs typeface="Arial" panose="020B0604020202020204" pitchFamily="34" charset="0"/>
            </a:endParaRPr>
          </a:p>
        </p:txBody>
      </p:sp>
      <p:cxnSp>
        <p:nvCxnSpPr>
          <p:cNvPr id="532" name="Straight Arrow Connector 531">
            <a:extLst>
              <a:ext uri="{FF2B5EF4-FFF2-40B4-BE49-F238E27FC236}">
                <a16:creationId xmlns:a16="http://schemas.microsoft.com/office/drawing/2014/main" id="{F638194D-A660-4B2D-912C-88523030E3AE}"/>
              </a:ext>
            </a:extLst>
          </p:cNvPr>
          <p:cNvCxnSpPr>
            <a:cxnSpLocks/>
          </p:cNvCxnSpPr>
          <p:nvPr/>
        </p:nvCxnSpPr>
        <p:spPr>
          <a:xfrm>
            <a:off x="4213953" y="6321432"/>
            <a:ext cx="3092389"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4" name="Straight Arrow Connector 533">
            <a:extLst>
              <a:ext uri="{FF2B5EF4-FFF2-40B4-BE49-F238E27FC236}">
                <a16:creationId xmlns:a16="http://schemas.microsoft.com/office/drawing/2014/main" id="{3222D6E1-CE55-41C7-8414-77760D9225E6}"/>
              </a:ext>
            </a:extLst>
          </p:cNvPr>
          <p:cNvCxnSpPr>
            <a:cxnSpLocks/>
            <a:stCxn id="364" idx="3"/>
          </p:cNvCxnSpPr>
          <p:nvPr/>
        </p:nvCxnSpPr>
        <p:spPr>
          <a:xfrm flipV="1">
            <a:off x="5910429" y="5384807"/>
            <a:ext cx="1357445" cy="2062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17AC20-2ED4-4BBF-BC46-BFFFBA1CB523}"/>
              </a:ext>
            </a:extLst>
          </p:cNvPr>
          <p:cNvCxnSpPr>
            <a:cxnSpLocks/>
          </p:cNvCxnSpPr>
          <p:nvPr/>
        </p:nvCxnSpPr>
        <p:spPr>
          <a:xfrm flipH="1">
            <a:off x="6198482" y="2072126"/>
            <a:ext cx="3861" cy="543607"/>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04A3424E-A380-4443-A608-A1EA740258A9}"/>
              </a:ext>
            </a:extLst>
          </p:cNvPr>
          <p:cNvGrpSpPr/>
          <p:nvPr/>
        </p:nvGrpSpPr>
        <p:grpSpPr>
          <a:xfrm>
            <a:off x="576607" y="1168614"/>
            <a:ext cx="11373769" cy="4190145"/>
            <a:chOff x="576607" y="968582"/>
            <a:chExt cx="11373769" cy="4190145"/>
          </a:xfrm>
        </p:grpSpPr>
        <p:grpSp>
          <p:nvGrpSpPr>
            <p:cNvPr id="19" name="Group 18">
              <a:extLst>
                <a:ext uri="{FF2B5EF4-FFF2-40B4-BE49-F238E27FC236}">
                  <a16:creationId xmlns:a16="http://schemas.microsoft.com/office/drawing/2014/main" id="{671B4805-C243-46C7-A386-775F6EEB39AC}"/>
                </a:ext>
              </a:extLst>
            </p:cNvPr>
            <p:cNvGrpSpPr/>
            <p:nvPr/>
          </p:nvGrpSpPr>
          <p:grpSpPr>
            <a:xfrm>
              <a:off x="576607" y="968582"/>
              <a:ext cx="11373769" cy="3037644"/>
              <a:chOff x="576607" y="968582"/>
              <a:chExt cx="11373769" cy="3037644"/>
            </a:xfrm>
          </p:grpSpPr>
          <p:grpSp>
            <p:nvGrpSpPr>
              <p:cNvPr id="133" name="Group 132">
                <a:extLst>
                  <a:ext uri="{FF2B5EF4-FFF2-40B4-BE49-F238E27FC236}">
                    <a16:creationId xmlns:a16="http://schemas.microsoft.com/office/drawing/2014/main" id="{722940EC-ACB2-4A0D-8B0C-77B85F1099FC}"/>
                  </a:ext>
                </a:extLst>
              </p:cNvPr>
              <p:cNvGrpSpPr/>
              <p:nvPr/>
            </p:nvGrpSpPr>
            <p:grpSpPr>
              <a:xfrm>
                <a:off x="576607" y="968582"/>
                <a:ext cx="11373769" cy="3037644"/>
                <a:chOff x="-2470378" y="747668"/>
                <a:chExt cx="16706853" cy="5042271"/>
              </a:xfrm>
            </p:grpSpPr>
            <p:sp>
              <p:nvSpPr>
                <p:cNvPr id="161" name="Rectangle 160">
                  <a:extLst>
                    <a:ext uri="{FF2B5EF4-FFF2-40B4-BE49-F238E27FC236}">
                      <a16:creationId xmlns:a16="http://schemas.microsoft.com/office/drawing/2014/main" id="{A14F86B0-25CD-4ABD-BA14-4C3DD2631857}"/>
                    </a:ext>
                  </a:extLst>
                </p:cNvPr>
                <p:cNvSpPr/>
                <p:nvPr/>
              </p:nvSpPr>
              <p:spPr>
                <a:xfrm>
                  <a:off x="11171356" y="4908989"/>
                  <a:ext cx="1030414" cy="478506"/>
                </a:xfrm>
                <a:prstGeom prst="rect">
                  <a:avLst/>
                </a:prstGeom>
                <a:solidFill>
                  <a:srgbClr val="00A376"/>
                </a:solidFill>
                <a:ln w="9525" cap="flat" cmpd="sng" algn="ctr">
                  <a:solidFill>
                    <a:schemeClr val="accent1">
                      <a:shade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term</a:t>
                  </a:r>
                </a:p>
              </p:txBody>
            </p:sp>
            <p:sp>
              <p:nvSpPr>
                <p:cNvPr id="140" name="TextBox 2">
                  <a:extLst>
                    <a:ext uri="{FF2B5EF4-FFF2-40B4-BE49-F238E27FC236}">
                      <a16:creationId xmlns:a16="http://schemas.microsoft.com/office/drawing/2014/main" id="{6418479F-45D6-439A-A833-1BDC3990D389}"/>
                    </a:ext>
                  </a:extLst>
                </p:cNvPr>
                <p:cNvSpPr txBox="1"/>
                <p:nvPr/>
              </p:nvSpPr>
              <p:spPr>
                <a:xfrm>
                  <a:off x="12995898" y="747668"/>
                  <a:ext cx="1240577" cy="477951"/>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a:t>Virtual</a:t>
                  </a:r>
                </a:p>
              </p:txBody>
            </p:sp>
            <p:sp>
              <p:nvSpPr>
                <p:cNvPr id="142" name="Left-Right Arrow 8">
                  <a:extLst>
                    <a:ext uri="{FF2B5EF4-FFF2-40B4-BE49-F238E27FC236}">
                      <a16:creationId xmlns:a16="http://schemas.microsoft.com/office/drawing/2014/main" id="{2E98FE80-31AC-47A5-8933-49527E0948B6}"/>
                    </a:ext>
                  </a:extLst>
                </p:cNvPr>
                <p:cNvSpPr>
                  <a:spLocks noChangeArrowheads="1"/>
                </p:cNvSpPr>
                <p:nvPr/>
              </p:nvSpPr>
              <p:spPr bwMode="gray">
                <a:xfrm>
                  <a:off x="-1159999" y="3066098"/>
                  <a:ext cx="15383639" cy="537420"/>
                </a:xfrm>
                <a:prstGeom prst="leftRightArrow">
                  <a:avLst>
                    <a:gd name="adj1" fmla="val 50000"/>
                    <a:gd name="adj2" fmla="val 49996"/>
                  </a:avLst>
                </a:prstGeom>
                <a:solidFill>
                  <a:srgbClr val="00A3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err="1">
                      <a:solidFill>
                        <a:schemeClr val="bg1"/>
                      </a:solidFill>
                      <a:latin typeface="Arial" panose="020B0604020202020204" pitchFamily="34" charset="0"/>
                      <a:cs typeface="Arial" panose="020B0604020202020204" pitchFamily="34" charset="0"/>
                    </a:rPr>
                    <a:t>crouter</a:t>
                  </a:r>
                  <a:endParaRPr lang="en-US" kern="0">
                    <a:solidFill>
                      <a:schemeClr val="bg1"/>
                    </a:solidFill>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A504B282-CAF2-4EE7-9868-2124AE3A7360}"/>
                    </a:ext>
                  </a:extLst>
                </p:cNvPr>
                <p:cNvSpPr/>
                <p:nvPr/>
              </p:nvSpPr>
              <p:spPr>
                <a:xfrm>
                  <a:off x="3578157" y="1690699"/>
                  <a:ext cx="1384956" cy="58266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a:p>
                  <a:pPr algn="ctr"/>
                  <a:r>
                    <a:rPr lang="en-US" kern="0">
                      <a:solidFill>
                        <a:schemeClr val="bg1"/>
                      </a:solidFill>
                      <a:latin typeface="Arial" panose="020B0604020202020204" pitchFamily="34" charset="0"/>
                      <a:cs typeface="Arial" panose="020B0604020202020204" pitchFamily="34" charset="0"/>
                    </a:rPr>
                    <a:t>loader</a:t>
                  </a:r>
                </a:p>
                <a:p>
                  <a:pPr algn="ctr"/>
                  <a:endParaRPr lang="en-US" kern="0">
                    <a:solidFill>
                      <a:schemeClr val="bg1"/>
                    </a:solidFill>
                    <a:latin typeface="Arial" panose="020B0604020202020204" pitchFamily="34" charset="0"/>
                    <a:cs typeface="Arial" panose="020B0604020202020204" pitchFamily="34" charset="0"/>
                  </a:endParaRPr>
                </a:p>
              </p:txBody>
            </p:sp>
            <p:cxnSp>
              <p:nvCxnSpPr>
                <p:cNvPr id="144" name="Straight Arrow Connector 143">
                  <a:extLst>
                    <a:ext uri="{FF2B5EF4-FFF2-40B4-BE49-F238E27FC236}">
                      <a16:creationId xmlns:a16="http://schemas.microsoft.com/office/drawing/2014/main" id="{E7464987-06D2-4322-A2F3-50AD40A1DA2D}"/>
                    </a:ext>
                  </a:extLst>
                </p:cNvPr>
                <p:cNvCxnSpPr>
                  <a:cxnSpLocks/>
                </p:cNvCxnSpPr>
                <p:nvPr/>
              </p:nvCxnSpPr>
              <p:spPr>
                <a:xfrm>
                  <a:off x="4404642" y="2294763"/>
                  <a:ext cx="3120" cy="94716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40BB564D-B8FD-4586-8DDB-0E358E8E8461}"/>
                    </a:ext>
                  </a:extLst>
                </p:cNvPr>
                <p:cNvSpPr/>
                <p:nvPr/>
              </p:nvSpPr>
              <p:spPr>
                <a:xfrm>
                  <a:off x="5152008" y="1664926"/>
                  <a:ext cx="1613986" cy="59232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pl111_km (</a:t>
                  </a:r>
                  <a:r>
                    <a:rPr lang="en-US" kern="0" err="1">
                      <a:solidFill>
                        <a:schemeClr val="bg1"/>
                      </a:solidFill>
                      <a:latin typeface="Arial" panose="020B0604020202020204" pitchFamily="34" charset="0"/>
                      <a:cs typeface="Arial" panose="020B0604020202020204" pitchFamily="34" charset="0"/>
                    </a:rPr>
                    <a:t>lcdc</a:t>
                  </a:r>
                  <a:r>
                    <a:rPr lang="en-US" kern="0">
                      <a:solidFill>
                        <a:schemeClr val="bg1"/>
                      </a:solidFill>
                      <a:latin typeface="Arial" panose="020B0604020202020204" pitchFamily="34" charset="0"/>
                      <a:cs typeface="Arial" panose="020B0604020202020204" pitchFamily="34" charset="0"/>
                    </a:rPr>
                    <a:t>)</a:t>
                  </a:r>
                </a:p>
              </p:txBody>
            </p:sp>
            <p:sp>
              <p:nvSpPr>
                <p:cNvPr id="146" name="Rectangle 145">
                  <a:extLst>
                    <a:ext uri="{FF2B5EF4-FFF2-40B4-BE49-F238E27FC236}">
                      <a16:creationId xmlns:a16="http://schemas.microsoft.com/office/drawing/2014/main" id="{B41CF3D2-4E25-4448-83A5-2215C907CDF2}"/>
                    </a:ext>
                  </a:extLst>
                </p:cNvPr>
                <p:cNvSpPr/>
                <p:nvPr/>
              </p:nvSpPr>
              <p:spPr>
                <a:xfrm>
                  <a:off x="1400019" y="1502080"/>
                  <a:ext cx="2066101" cy="553194"/>
                </a:xfrm>
                <a:prstGeom prst="rect">
                  <a:avLst/>
                </a:prstGeom>
                <a:solidFill>
                  <a:srgbClr val="00A3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GIC600</a:t>
                  </a:r>
                </a:p>
              </p:txBody>
            </p:sp>
            <p:grpSp>
              <p:nvGrpSpPr>
                <p:cNvPr id="147" name="Group 146">
                  <a:extLst>
                    <a:ext uri="{FF2B5EF4-FFF2-40B4-BE49-F238E27FC236}">
                      <a16:creationId xmlns:a16="http://schemas.microsoft.com/office/drawing/2014/main" id="{4C4E8ADD-EEEF-4B8E-86B9-1403CCEC70C0}"/>
                    </a:ext>
                  </a:extLst>
                </p:cNvPr>
                <p:cNvGrpSpPr/>
                <p:nvPr/>
              </p:nvGrpSpPr>
              <p:grpSpPr>
                <a:xfrm>
                  <a:off x="-2470378" y="1339660"/>
                  <a:ext cx="3153621" cy="1930323"/>
                  <a:chOff x="-2470378" y="1339660"/>
                  <a:chExt cx="3153621" cy="1930323"/>
                </a:xfrm>
              </p:grpSpPr>
              <p:sp>
                <p:nvSpPr>
                  <p:cNvPr id="174" name="Rectangle 173">
                    <a:extLst>
                      <a:ext uri="{FF2B5EF4-FFF2-40B4-BE49-F238E27FC236}">
                        <a16:creationId xmlns:a16="http://schemas.microsoft.com/office/drawing/2014/main" id="{8D08D757-F7F2-4E4C-9341-324251FC3E21}"/>
                      </a:ext>
                    </a:extLst>
                  </p:cNvPr>
                  <p:cNvSpPr/>
                  <p:nvPr/>
                </p:nvSpPr>
                <p:spPr>
                  <a:xfrm>
                    <a:off x="-2470378" y="1339660"/>
                    <a:ext cx="3153621" cy="918511"/>
                  </a:xfrm>
                  <a:prstGeom prst="rect">
                    <a:avLst/>
                  </a:prstGeom>
                  <a:solidFill>
                    <a:srgbClr val="00A3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ARMKleinx1CT </a:t>
                    </a:r>
                  </a:p>
                </p:txBody>
              </p:sp>
              <p:cxnSp>
                <p:nvCxnSpPr>
                  <p:cNvPr id="175" name="Straight Arrow Connector 174">
                    <a:extLst>
                      <a:ext uri="{FF2B5EF4-FFF2-40B4-BE49-F238E27FC236}">
                        <a16:creationId xmlns:a16="http://schemas.microsoft.com/office/drawing/2014/main" id="{150B2337-0449-4A20-B26C-B80FE83981FE}"/>
                      </a:ext>
                    </a:extLst>
                  </p:cNvPr>
                  <p:cNvCxnSpPr>
                    <a:cxnSpLocks/>
                  </p:cNvCxnSpPr>
                  <p:nvPr/>
                </p:nvCxnSpPr>
                <p:spPr>
                  <a:xfrm>
                    <a:off x="-521783" y="2258172"/>
                    <a:ext cx="1" cy="101181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28C259E0-4C0B-4AF9-8731-2A63D168CA79}"/>
                    </a:ext>
                  </a:extLst>
                </p:cNvPr>
                <p:cNvCxnSpPr>
                  <a:cxnSpLocks/>
                  <a:stCxn id="146" idx="1"/>
                </p:cNvCxnSpPr>
                <p:nvPr/>
              </p:nvCxnSpPr>
              <p:spPr>
                <a:xfrm flipH="1">
                  <a:off x="714992" y="1778677"/>
                  <a:ext cx="685027" cy="977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F1995D2-9324-4E30-9579-3CFA2C76C4D0}"/>
                    </a:ext>
                  </a:extLst>
                </p:cNvPr>
                <p:cNvCxnSpPr>
                  <a:cxnSpLocks/>
                </p:cNvCxnSpPr>
                <p:nvPr/>
              </p:nvCxnSpPr>
              <p:spPr>
                <a:xfrm>
                  <a:off x="8349230" y="4602127"/>
                  <a:ext cx="605279" cy="2"/>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49D7F46A-14C7-4781-84F1-F0A6D5719E10}"/>
                    </a:ext>
                  </a:extLst>
                </p:cNvPr>
                <p:cNvSpPr/>
                <p:nvPr/>
              </p:nvSpPr>
              <p:spPr>
                <a:xfrm>
                  <a:off x="4473326" y="5184724"/>
                  <a:ext cx="1692485" cy="605215"/>
                </a:xfrm>
                <a:prstGeom prst="rect">
                  <a:avLst/>
                </a:prstGeom>
                <a:solidFill>
                  <a:srgbClr val="00A3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err="1">
                      <a:solidFill>
                        <a:schemeClr val="bg1"/>
                      </a:solidFill>
                      <a:latin typeface="Arial" panose="020B0604020202020204" pitchFamily="34" charset="0"/>
                      <a:cs typeface="Arial" panose="020B0604020202020204" pitchFamily="34" charset="0"/>
                    </a:rPr>
                    <a:t>slirp_wrapper</a:t>
                  </a:r>
                  <a:endParaRPr lang="en-US" kern="0">
                    <a:solidFill>
                      <a:schemeClr val="bg1"/>
                    </a:solidFill>
                    <a:latin typeface="Arial" panose="020B0604020202020204" pitchFamily="34" charset="0"/>
                    <a:cs typeface="Arial" panose="020B0604020202020204" pitchFamily="34" charset="0"/>
                  </a:endParaRPr>
                </a:p>
              </p:txBody>
            </p:sp>
            <p:cxnSp>
              <p:nvCxnSpPr>
                <p:cNvPr id="153" name="Straight Arrow Connector 152">
                  <a:extLst>
                    <a:ext uri="{FF2B5EF4-FFF2-40B4-BE49-F238E27FC236}">
                      <a16:creationId xmlns:a16="http://schemas.microsoft.com/office/drawing/2014/main" id="{0315F642-A177-4869-A8E8-D4FBB1DA0828}"/>
                    </a:ext>
                  </a:extLst>
                </p:cNvPr>
                <p:cNvCxnSpPr>
                  <a:cxnSpLocks/>
                  <a:stCxn id="135" idx="2"/>
                  <a:endCxn id="152" idx="0"/>
                </p:cNvCxnSpPr>
                <p:nvPr/>
              </p:nvCxnSpPr>
              <p:spPr>
                <a:xfrm flipH="1">
                  <a:off x="5319569" y="4532548"/>
                  <a:ext cx="1" cy="652176"/>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7C80DEFF-4802-40BB-AE06-A168A279BD22}"/>
                    </a:ext>
                  </a:extLst>
                </p:cNvPr>
                <p:cNvSpPr/>
                <p:nvPr/>
              </p:nvSpPr>
              <p:spPr>
                <a:xfrm>
                  <a:off x="9340941" y="4831781"/>
                  <a:ext cx="1233142" cy="596857"/>
                </a:xfrm>
                <a:prstGeom prst="rect">
                  <a:avLst/>
                </a:prstGeom>
                <a:solidFill>
                  <a:srgbClr val="00A37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err="1">
                      <a:solidFill>
                        <a:schemeClr val="bg1"/>
                      </a:solidFill>
                      <a:latin typeface="Arial" panose="020B0604020202020204" pitchFamily="34" charset="0"/>
                      <a:cs typeface="Arial" panose="020B0604020202020204" pitchFamily="34" charset="0"/>
                    </a:rPr>
                    <a:t>ttymonitor</a:t>
                  </a:r>
                  <a:endParaRPr lang="en-US" kern="0">
                    <a:solidFill>
                      <a:schemeClr val="bg1"/>
                    </a:solidFill>
                    <a:latin typeface="Arial" panose="020B0604020202020204" pitchFamily="34" charset="0"/>
                    <a:cs typeface="Arial" panose="020B0604020202020204" pitchFamily="34" charset="0"/>
                  </a:endParaRPr>
                </a:p>
              </p:txBody>
            </p:sp>
            <p:cxnSp>
              <p:nvCxnSpPr>
                <p:cNvPr id="162" name="Straight Arrow Connector 161">
                  <a:extLst>
                    <a:ext uri="{FF2B5EF4-FFF2-40B4-BE49-F238E27FC236}">
                      <a16:creationId xmlns:a16="http://schemas.microsoft.com/office/drawing/2014/main" id="{45FCB7BB-C57D-4B5D-961C-9F0DFB6B3B13}"/>
                    </a:ext>
                  </a:extLst>
                </p:cNvPr>
                <p:cNvCxnSpPr>
                  <a:cxnSpLocks/>
                </p:cNvCxnSpPr>
                <p:nvPr/>
              </p:nvCxnSpPr>
              <p:spPr>
                <a:xfrm>
                  <a:off x="7196465" y="3398182"/>
                  <a:ext cx="0" cy="75478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E9A475C4-6198-4DC9-B5C1-4381260F7E10}"/>
                    </a:ext>
                  </a:extLst>
                </p:cNvPr>
                <p:cNvSpPr/>
                <p:nvPr/>
              </p:nvSpPr>
              <p:spPr>
                <a:xfrm>
                  <a:off x="7143665" y="4778206"/>
                  <a:ext cx="1379294" cy="461320"/>
                </a:xfrm>
                <a:prstGeom prst="rect">
                  <a:avLst/>
                </a:prstGeom>
                <a:solidFill>
                  <a:srgbClr val="00A376"/>
                </a:solidFill>
                <a:ln w="9525" cap="flat" cmpd="sng" algn="ctr">
                  <a:solidFill>
                    <a:srgbClr val="5C5C5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err="1">
                      <a:solidFill>
                        <a:schemeClr val="bg1"/>
                      </a:solidFill>
                      <a:latin typeface="Arial" panose="020B0604020202020204" pitchFamily="34" charset="0"/>
                      <a:cs typeface="Arial" panose="020B0604020202020204" pitchFamily="34" charset="0"/>
                    </a:rPr>
                    <a:t>uart</a:t>
                  </a:r>
                  <a:endParaRPr lang="en-US" kern="0">
                    <a:solidFill>
                      <a:schemeClr val="bg1"/>
                    </a:solidFill>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F8F1104-AD9B-4FDF-9831-8C5319C96131}"/>
                    </a:ext>
                  </a:extLst>
                </p:cNvPr>
                <p:cNvSpPr/>
                <p:nvPr/>
              </p:nvSpPr>
              <p:spPr>
                <a:xfrm>
                  <a:off x="6838519" y="1692427"/>
                  <a:ext cx="1804754" cy="36732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1C17F1ED-BF4C-4AC8-B470-8C6A068E678A}"/>
                    </a:ext>
                  </a:extLst>
                </p:cNvPr>
                <p:cNvSpPr/>
                <p:nvPr/>
              </p:nvSpPr>
              <p:spPr>
                <a:xfrm>
                  <a:off x="6884545" y="1850847"/>
                  <a:ext cx="1897535" cy="34078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kern="0">
                    <a:solidFill>
                      <a:schemeClr val="bg1"/>
                    </a:solidFill>
                    <a:latin typeface="Arial" panose="020B0604020202020204" pitchFamily="34" charset="0"/>
                    <a:cs typeface="Arial" panose="020B0604020202020204" pitchFamily="34" charset="0"/>
                  </a:endParaRPr>
                </a:p>
              </p:txBody>
            </p:sp>
          </p:grpSp>
          <p:cxnSp>
            <p:nvCxnSpPr>
              <p:cNvPr id="134" name="Straight Arrow Connector 133">
                <a:extLst>
                  <a:ext uri="{FF2B5EF4-FFF2-40B4-BE49-F238E27FC236}">
                    <a16:creationId xmlns:a16="http://schemas.microsoft.com/office/drawing/2014/main" id="{FF2712C7-7506-4D2D-A332-990445D4F0E6}"/>
                  </a:ext>
                </a:extLst>
              </p:cNvPr>
              <p:cNvCxnSpPr>
                <a:cxnSpLocks/>
              </p:cNvCxnSpPr>
              <p:nvPr/>
            </p:nvCxnSpPr>
            <p:spPr>
              <a:xfrm flipH="1">
                <a:off x="10889298" y="2547240"/>
                <a:ext cx="1" cy="55156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CD8DBE5-2AD0-4AF3-9013-10A63959E0F3}"/>
                  </a:ext>
                </a:extLst>
              </p:cNvPr>
              <p:cNvSpPr/>
              <p:nvPr/>
            </p:nvSpPr>
            <p:spPr>
              <a:xfrm>
                <a:off x="5129527" y="2888574"/>
                <a:ext cx="1500713" cy="360155"/>
              </a:xfrm>
              <a:prstGeom prst="rect">
                <a:avLst/>
              </a:prstGeom>
              <a:solidFill>
                <a:srgbClr val="00A37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smc91c111_ethernet</a:t>
                </a:r>
              </a:p>
            </p:txBody>
          </p:sp>
          <p:sp>
            <p:nvSpPr>
              <p:cNvPr id="137" name="Rectangle 136">
                <a:extLst>
                  <a:ext uri="{FF2B5EF4-FFF2-40B4-BE49-F238E27FC236}">
                    <a16:creationId xmlns:a16="http://schemas.microsoft.com/office/drawing/2014/main" id="{AC1593CF-C794-4C3F-9FD8-6B83194381D9}"/>
                  </a:ext>
                </a:extLst>
              </p:cNvPr>
              <p:cNvSpPr/>
              <p:nvPr/>
            </p:nvSpPr>
            <p:spPr>
              <a:xfrm>
                <a:off x="7008457" y="1749368"/>
                <a:ext cx="1254589" cy="26358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kern="0">
                    <a:solidFill>
                      <a:schemeClr val="bg1"/>
                    </a:solidFill>
                    <a:latin typeface="Arial" panose="020B0604020202020204" pitchFamily="34" charset="0"/>
                    <a:cs typeface="Arial" panose="020B0604020202020204" pitchFamily="34" charset="0"/>
                  </a:rPr>
                  <a:t> </a:t>
                </a:r>
                <a:r>
                  <a:rPr lang="en-US" kern="0" err="1">
                    <a:solidFill>
                      <a:schemeClr val="bg1"/>
                    </a:solidFill>
                    <a:latin typeface="Arial" panose="020B0604020202020204" pitchFamily="34" charset="0"/>
                    <a:cs typeface="Arial" panose="020B0604020202020204" pitchFamily="34" charset="0"/>
                  </a:rPr>
                  <a:t>simple_memory</a:t>
                </a:r>
                <a:endParaRPr lang="en-US" kern="0">
                  <a:solidFill>
                    <a:schemeClr val="bg1"/>
                  </a:solidFill>
                  <a:latin typeface="Arial" panose="020B0604020202020204" pitchFamily="34" charset="0"/>
                  <a:cs typeface="Arial" panose="020B0604020202020204" pitchFamily="34" charset="0"/>
                </a:endParaRPr>
              </a:p>
            </p:txBody>
          </p:sp>
        </p:grpSp>
        <p:cxnSp>
          <p:nvCxnSpPr>
            <p:cNvPr id="360" name="Straight Arrow Connector 359">
              <a:extLst>
                <a:ext uri="{FF2B5EF4-FFF2-40B4-BE49-F238E27FC236}">
                  <a16:creationId xmlns:a16="http://schemas.microsoft.com/office/drawing/2014/main" id="{83F0CF7D-8D78-4CA0-861E-6A07E078507A}"/>
                </a:ext>
              </a:extLst>
            </p:cNvPr>
            <p:cNvCxnSpPr>
              <a:cxnSpLocks/>
            </p:cNvCxnSpPr>
            <p:nvPr/>
          </p:nvCxnSpPr>
          <p:spPr>
            <a:xfrm>
              <a:off x="10723305" y="2012952"/>
              <a:ext cx="0" cy="471805"/>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472D44DE-2AFE-4E38-8412-B185D3F65A17}"/>
                </a:ext>
              </a:extLst>
            </p:cNvPr>
            <p:cNvGrpSpPr/>
            <p:nvPr/>
          </p:nvGrpSpPr>
          <p:grpSpPr>
            <a:xfrm>
              <a:off x="1097401" y="1891455"/>
              <a:ext cx="219075" cy="889819"/>
              <a:chOff x="1097401" y="1891455"/>
              <a:chExt cx="219075" cy="889819"/>
            </a:xfrm>
          </p:grpSpPr>
          <p:cxnSp>
            <p:nvCxnSpPr>
              <p:cNvPr id="385" name="Straight Arrow Connector 384">
                <a:extLst>
                  <a:ext uri="{FF2B5EF4-FFF2-40B4-BE49-F238E27FC236}">
                    <a16:creationId xmlns:a16="http://schemas.microsoft.com/office/drawing/2014/main" id="{46B8744C-C740-41C9-BF73-606C1214BCD4}"/>
                  </a:ext>
                </a:extLst>
              </p:cNvPr>
              <p:cNvCxnSpPr/>
              <p:nvPr/>
            </p:nvCxnSpPr>
            <p:spPr>
              <a:xfrm>
                <a:off x="1316476" y="1891455"/>
                <a:ext cx="0" cy="8898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EE0A179B-0D25-4141-94D5-C2B4B0402C53}"/>
                  </a:ext>
                </a:extLst>
              </p:cNvPr>
              <p:cNvCxnSpPr/>
              <p:nvPr/>
            </p:nvCxnSpPr>
            <p:spPr>
              <a:xfrm>
                <a:off x="1097401" y="1891455"/>
                <a:ext cx="0" cy="8898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7ABB49E8-3EE6-4220-938C-6DF593977805}"/>
                  </a:ext>
                </a:extLst>
              </p:cNvPr>
              <p:cNvCxnSpPr/>
              <p:nvPr/>
            </p:nvCxnSpPr>
            <p:spPr>
              <a:xfrm>
                <a:off x="1211701" y="1891455"/>
                <a:ext cx="0" cy="8898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8DF06AA-9DD3-46A6-9224-5B0A18F6375F}"/>
                </a:ext>
              </a:extLst>
            </p:cNvPr>
            <p:cNvGrpSpPr/>
            <p:nvPr/>
          </p:nvGrpSpPr>
          <p:grpSpPr>
            <a:xfrm>
              <a:off x="4503782" y="3521478"/>
              <a:ext cx="219075" cy="1424755"/>
              <a:chOff x="4503782" y="3521478"/>
              <a:chExt cx="219075" cy="1424755"/>
            </a:xfrm>
          </p:grpSpPr>
          <p:cxnSp>
            <p:nvCxnSpPr>
              <p:cNvPr id="382" name="Straight Arrow Connector 381">
                <a:extLst>
                  <a:ext uri="{FF2B5EF4-FFF2-40B4-BE49-F238E27FC236}">
                    <a16:creationId xmlns:a16="http://schemas.microsoft.com/office/drawing/2014/main" id="{21F17A5E-87AC-4AB6-8BFE-F401DD50EE8A}"/>
                  </a:ext>
                </a:extLst>
              </p:cNvPr>
              <p:cNvCxnSpPr/>
              <p:nvPr/>
            </p:nvCxnSpPr>
            <p:spPr>
              <a:xfrm>
                <a:off x="4722857" y="3521478"/>
                <a:ext cx="0" cy="1424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02EC6F1F-982D-4631-AD30-88B5446DADE4}"/>
                  </a:ext>
                </a:extLst>
              </p:cNvPr>
              <p:cNvCxnSpPr/>
              <p:nvPr/>
            </p:nvCxnSpPr>
            <p:spPr>
              <a:xfrm>
                <a:off x="4503782" y="3521478"/>
                <a:ext cx="0" cy="1424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6289BE09-C938-466D-8240-BEE919479F7A}"/>
                  </a:ext>
                </a:extLst>
              </p:cNvPr>
              <p:cNvCxnSpPr/>
              <p:nvPr/>
            </p:nvCxnSpPr>
            <p:spPr>
              <a:xfrm>
                <a:off x="4618082" y="3521478"/>
                <a:ext cx="0" cy="1424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EED2DBA-DE10-485F-ABC9-013F1EA5E645}"/>
                </a:ext>
              </a:extLst>
            </p:cNvPr>
            <p:cNvGrpSpPr/>
            <p:nvPr/>
          </p:nvGrpSpPr>
          <p:grpSpPr>
            <a:xfrm>
              <a:off x="3935155" y="1756333"/>
              <a:ext cx="219075" cy="1311758"/>
              <a:chOff x="3935155" y="1756333"/>
              <a:chExt cx="219075" cy="1311758"/>
            </a:xfrm>
          </p:grpSpPr>
          <p:cxnSp>
            <p:nvCxnSpPr>
              <p:cNvPr id="379" name="Straight Arrow Connector 378">
                <a:extLst>
                  <a:ext uri="{FF2B5EF4-FFF2-40B4-BE49-F238E27FC236}">
                    <a16:creationId xmlns:a16="http://schemas.microsoft.com/office/drawing/2014/main" id="{C507402E-157B-46DB-A834-DB97DE77DF0E}"/>
                  </a:ext>
                </a:extLst>
              </p:cNvPr>
              <p:cNvCxnSpPr>
                <a:cxnSpLocks/>
              </p:cNvCxnSpPr>
              <p:nvPr/>
            </p:nvCxnSpPr>
            <p:spPr>
              <a:xfrm>
                <a:off x="4154230" y="1756333"/>
                <a:ext cx="0" cy="13117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681CDFED-1307-4750-B4C6-C638478D6950}"/>
                  </a:ext>
                </a:extLst>
              </p:cNvPr>
              <p:cNvCxnSpPr>
                <a:cxnSpLocks/>
              </p:cNvCxnSpPr>
              <p:nvPr/>
            </p:nvCxnSpPr>
            <p:spPr>
              <a:xfrm>
                <a:off x="3935155" y="1756333"/>
                <a:ext cx="0" cy="13117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C652D71E-3F32-4437-AAAE-FFB091AC1B6C}"/>
                  </a:ext>
                </a:extLst>
              </p:cNvPr>
              <p:cNvCxnSpPr>
                <a:cxnSpLocks/>
              </p:cNvCxnSpPr>
              <p:nvPr/>
            </p:nvCxnSpPr>
            <p:spPr>
              <a:xfrm>
                <a:off x="4049455" y="1756333"/>
                <a:ext cx="0" cy="131175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FB40260-2182-434B-96CF-58DB0DEB1ED6}"/>
                </a:ext>
              </a:extLst>
            </p:cNvPr>
            <p:cNvGrpSpPr/>
            <p:nvPr/>
          </p:nvGrpSpPr>
          <p:grpSpPr>
            <a:xfrm>
              <a:off x="1547812" y="3360126"/>
              <a:ext cx="219075" cy="1798601"/>
              <a:chOff x="1547812" y="3360126"/>
              <a:chExt cx="219075" cy="1798601"/>
            </a:xfrm>
          </p:grpSpPr>
          <p:cxnSp>
            <p:nvCxnSpPr>
              <p:cNvPr id="376" name="Straight Arrow Connector 375">
                <a:extLst>
                  <a:ext uri="{FF2B5EF4-FFF2-40B4-BE49-F238E27FC236}">
                    <a16:creationId xmlns:a16="http://schemas.microsoft.com/office/drawing/2014/main" id="{D570FBDD-6E94-4519-A8D2-DF6D9528BC00}"/>
                  </a:ext>
                </a:extLst>
              </p:cNvPr>
              <p:cNvCxnSpPr/>
              <p:nvPr/>
            </p:nvCxnSpPr>
            <p:spPr>
              <a:xfrm>
                <a:off x="1766887" y="3360126"/>
                <a:ext cx="0" cy="17986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74FB6EED-8E47-4D47-BDAA-D4FE4F6D2067}"/>
                  </a:ext>
                </a:extLst>
              </p:cNvPr>
              <p:cNvCxnSpPr/>
              <p:nvPr/>
            </p:nvCxnSpPr>
            <p:spPr>
              <a:xfrm>
                <a:off x="1547812" y="3360126"/>
                <a:ext cx="0" cy="17986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8010F614-AF15-4760-955B-72FCE6EF2D00}"/>
                  </a:ext>
                </a:extLst>
              </p:cNvPr>
              <p:cNvCxnSpPr/>
              <p:nvPr/>
            </p:nvCxnSpPr>
            <p:spPr>
              <a:xfrm>
                <a:off x="1662112" y="3360126"/>
                <a:ext cx="0" cy="17986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97" name="Rectangle 96">
            <a:extLst>
              <a:ext uri="{FF2B5EF4-FFF2-40B4-BE49-F238E27FC236}">
                <a16:creationId xmlns:a16="http://schemas.microsoft.com/office/drawing/2014/main" id="{39B1924F-C673-4609-82E4-23176D7A0427}"/>
              </a:ext>
            </a:extLst>
          </p:cNvPr>
          <p:cNvSpPr/>
          <p:nvPr/>
        </p:nvSpPr>
        <p:spPr>
          <a:xfrm>
            <a:off x="9879820" y="1760345"/>
            <a:ext cx="1686970" cy="33135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sz="1200" kern="0">
              <a:solidFill>
                <a:schemeClr val="bg1"/>
              </a:solidFill>
              <a:latin typeface="Arial" panose="020B0604020202020204" pitchFamily="34" charset="0"/>
              <a:cs typeface="Arial" panose="020B0604020202020204" pitchFamily="34" charset="0"/>
            </a:endParaRPr>
          </a:p>
        </p:txBody>
      </p:sp>
      <p:sp>
        <p:nvSpPr>
          <p:cNvPr id="359" name="Rectangle 358">
            <a:extLst>
              <a:ext uri="{FF2B5EF4-FFF2-40B4-BE49-F238E27FC236}">
                <a16:creationId xmlns:a16="http://schemas.microsoft.com/office/drawing/2014/main" id="{3A602267-2221-44CF-B8DD-D54F02319A39}"/>
              </a:ext>
            </a:extLst>
          </p:cNvPr>
          <p:cNvSpPr/>
          <p:nvPr/>
        </p:nvSpPr>
        <p:spPr>
          <a:xfrm>
            <a:off x="9991865" y="1950036"/>
            <a:ext cx="1686970" cy="33135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kern="0" err="1">
                <a:solidFill>
                  <a:schemeClr val="bg1"/>
                </a:solidFill>
                <a:latin typeface="Arial" panose="020B0604020202020204" pitchFamily="34" charset="0"/>
                <a:cs typeface="Arial" panose="020B0604020202020204" pitchFamily="34" charset="0"/>
              </a:rPr>
              <a:t>VirtioBlockDevice</a:t>
            </a:r>
            <a:r>
              <a:rPr lang="en-US" sz="1200" kern="0">
                <a:solidFill>
                  <a:schemeClr val="bg1"/>
                </a:solidFill>
                <a:latin typeface="Arial" panose="020B0604020202020204" pitchFamily="34" charset="0"/>
                <a:cs typeface="Arial" panose="020B0604020202020204" pitchFamily="34" charset="0"/>
              </a:rPr>
              <a:t> </a:t>
            </a:r>
          </a:p>
        </p:txBody>
      </p:sp>
      <p:sp>
        <p:nvSpPr>
          <p:cNvPr id="7" name="Freeform 6">
            <a:extLst>
              <a:ext uri="{FF2B5EF4-FFF2-40B4-BE49-F238E27FC236}">
                <a16:creationId xmlns:a16="http://schemas.microsoft.com/office/drawing/2014/main" id="{8EC02DD6-07E7-D740-A651-D29CCA340532}"/>
              </a:ext>
            </a:extLst>
          </p:cNvPr>
          <p:cNvSpPr/>
          <p:nvPr/>
        </p:nvSpPr>
        <p:spPr>
          <a:xfrm>
            <a:off x="471488" y="1297313"/>
            <a:ext cx="6975387" cy="5477633"/>
          </a:xfrm>
          <a:custGeom>
            <a:avLst/>
            <a:gdLst>
              <a:gd name="connsiteX0" fmla="*/ 14287 w 7043737"/>
              <a:gd name="connsiteY0" fmla="*/ 0 h 5514975"/>
              <a:gd name="connsiteX1" fmla="*/ 2443162 w 7043737"/>
              <a:gd name="connsiteY1" fmla="*/ 71437 h 5514975"/>
              <a:gd name="connsiteX2" fmla="*/ 3729037 w 7043737"/>
              <a:gd name="connsiteY2" fmla="*/ 3429000 h 5514975"/>
              <a:gd name="connsiteX3" fmla="*/ 3786187 w 7043737"/>
              <a:gd name="connsiteY3" fmla="*/ 4657725 h 5514975"/>
              <a:gd name="connsiteX4" fmla="*/ 7029450 w 7043737"/>
              <a:gd name="connsiteY4" fmla="*/ 4686300 h 5514975"/>
              <a:gd name="connsiteX5" fmla="*/ 7043737 w 7043737"/>
              <a:gd name="connsiteY5" fmla="*/ 5314950 h 5514975"/>
              <a:gd name="connsiteX6" fmla="*/ 3886200 w 7043737"/>
              <a:gd name="connsiteY6" fmla="*/ 5314950 h 5514975"/>
              <a:gd name="connsiteX7" fmla="*/ 3671887 w 7043737"/>
              <a:gd name="connsiteY7" fmla="*/ 5514975 h 5514975"/>
              <a:gd name="connsiteX8" fmla="*/ 0 w 7043737"/>
              <a:gd name="connsiteY8" fmla="*/ 5514975 h 5514975"/>
              <a:gd name="connsiteX9" fmla="*/ 14287 w 7043737"/>
              <a:gd name="connsiteY9" fmla="*/ 0 h 551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3737" h="5514975">
                <a:moveTo>
                  <a:pt x="14287" y="0"/>
                </a:moveTo>
                <a:lnTo>
                  <a:pt x="2443162" y="71437"/>
                </a:lnTo>
                <a:lnTo>
                  <a:pt x="3729037" y="3429000"/>
                </a:lnTo>
                <a:lnTo>
                  <a:pt x="3786187" y="4657725"/>
                </a:lnTo>
                <a:lnTo>
                  <a:pt x="7029450" y="4686300"/>
                </a:lnTo>
                <a:lnTo>
                  <a:pt x="7043737" y="5314950"/>
                </a:lnTo>
                <a:lnTo>
                  <a:pt x="3886200" y="5314950"/>
                </a:lnTo>
                <a:lnTo>
                  <a:pt x="3671887" y="5514975"/>
                </a:lnTo>
                <a:lnTo>
                  <a:pt x="0" y="5514975"/>
                </a:lnTo>
                <a:cubicBezTo>
                  <a:pt x="4762" y="3676650"/>
                  <a:pt x="9525" y="1838325"/>
                  <a:pt x="14287" y="0"/>
                </a:cubicBezTo>
                <a:close/>
              </a:path>
            </a:pathLst>
          </a:custGeom>
          <a:noFill/>
          <a:ln w="412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467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ounded Rectangle 21">
            <a:extLst>
              <a:ext uri="{FF2B5EF4-FFF2-40B4-BE49-F238E27FC236}">
                <a16:creationId xmlns:a16="http://schemas.microsoft.com/office/drawing/2014/main" id="{36CBB97F-DA47-4025-A2E6-026EF118B093}"/>
              </a:ext>
            </a:extLst>
          </p:cNvPr>
          <p:cNvSpPr/>
          <p:nvPr/>
        </p:nvSpPr>
        <p:spPr bwMode="gray">
          <a:xfrm>
            <a:off x="1507106" y="1520187"/>
            <a:ext cx="3349177" cy="4418592"/>
          </a:xfrm>
          <a:prstGeom prst="roundRect">
            <a:avLst>
              <a:gd name="adj" fmla="val 9596"/>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endParaRPr lang="en-US" sz="1400">
              <a:solidFill>
                <a:srgbClr val="000000"/>
              </a:solidFill>
              <a:latin typeface="Arial" panose="020B0604020202020204" pitchFamily="34" charset="0"/>
              <a:cs typeface="Arial" panose="020B0604020202020204" pitchFamily="34" charset="0"/>
            </a:endParaRPr>
          </a:p>
          <a:p>
            <a:r>
              <a:rPr lang="en-US" sz="1400">
                <a:solidFill>
                  <a:srgbClr val="000000"/>
                </a:solidFill>
                <a:latin typeface="Arial" panose="020B0604020202020204" pitchFamily="34" charset="0"/>
                <a:cs typeface="Arial" panose="020B0604020202020204" pitchFamily="34" charset="0"/>
              </a:rPr>
              <a:t>(RTL CPU Wrapper in SoC)</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565158"/>
            <a:ext cx="11310257" cy="577850"/>
          </a:xfrm>
        </p:spPr>
        <p:txBody>
          <a:bodyPr/>
          <a:lstStyle/>
          <a:p>
            <a:r>
              <a:rPr lang="en-US" sz="3600" b="1" dirty="0">
                <a:cs typeface="Arial"/>
              </a:rPr>
              <a:t>Klein CPU RTL Wrapper in SoC Hybrid</a:t>
            </a:r>
            <a:endParaRPr lang="en-US" sz="3600" b="1" dirty="0">
              <a:solidFill>
                <a:schemeClr val="accent6"/>
              </a:solidFill>
              <a:cs typeface="Arial"/>
            </a:endParaRPr>
          </a:p>
        </p:txBody>
      </p:sp>
      <p:grpSp>
        <p:nvGrpSpPr>
          <p:cNvPr id="6" name="Group 5">
            <a:extLst>
              <a:ext uri="{FF2B5EF4-FFF2-40B4-BE49-F238E27FC236}">
                <a16:creationId xmlns:a16="http://schemas.microsoft.com/office/drawing/2014/main" id="{90FF8BAE-F29A-473D-B32E-10B273F18083}"/>
              </a:ext>
            </a:extLst>
          </p:cNvPr>
          <p:cNvGrpSpPr/>
          <p:nvPr/>
        </p:nvGrpSpPr>
        <p:grpSpPr>
          <a:xfrm>
            <a:off x="136473" y="1520187"/>
            <a:ext cx="11491563" cy="4418592"/>
            <a:chOff x="136473" y="1520187"/>
            <a:chExt cx="11491563" cy="4418592"/>
          </a:xfrm>
        </p:grpSpPr>
        <p:sp>
          <p:nvSpPr>
            <p:cNvPr id="35" name="Rounded Rectangle 21">
              <a:extLst>
                <a:ext uri="{FF2B5EF4-FFF2-40B4-BE49-F238E27FC236}">
                  <a16:creationId xmlns:a16="http://schemas.microsoft.com/office/drawing/2014/main" id="{76489A66-BB9C-4663-BE19-F0FC4BE427BD}"/>
                </a:ext>
              </a:extLst>
            </p:cNvPr>
            <p:cNvSpPr/>
            <p:nvPr/>
          </p:nvSpPr>
          <p:spPr bwMode="gray">
            <a:xfrm>
              <a:off x="5672621" y="1520187"/>
              <a:ext cx="5955415" cy="4418592"/>
            </a:xfrm>
            <a:prstGeom prst="roundRect">
              <a:avLst>
                <a:gd name="adj" fmla="val 9596"/>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b"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a:p>
              <a:pPr algn="r"/>
              <a:r>
                <a:rPr lang="en-US">
                  <a:solidFill>
                    <a:srgbClr val="000000"/>
                  </a:solidFill>
                  <a:latin typeface="Arial" panose="020B0604020202020204" pitchFamily="34" charset="0"/>
                  <a:cs typeface="Arial" panose="020B0604020202020204" pitchFamily="34" charset="0"/>
                </a:rPr>
                <a:t>Virtual Platform</a:t>
              </a:r>
            </a:p>
          </p:txBody>
        </p:sp>
        <p:sp>
          <p:nvSpPr>
            <p:cNvPr id="21" name="Rounded Rectangle 10">
              <a:extLst>
                <a:ext uri="{FF2B5EF4-FFF2-40B4-BE49-F238E27FC236}">
                  <a16:creationId xmlns:a16="http://schemas.microsoft.com/office/drawing/2014/main" id="{23225FBB-8D7D-4288-B13B-2E53EF9AB0B6}"/>
                </a:ext>
              </a:extLst>
            </p:cNvPr>
            <p:cNvSpPr/>
            <p:nvPr/>
          </p:nvSpPr>
          <p:spPr bwMode="gray">
            <a:xfrm>
              <a:off x="1912888" y="1896577"/>
              <a:ext cx="2430304" cy="681208"/>
            </a:xfrm>
            <a:prstGeom prst="roundRect">
              <a:avLst>
                <a:gd name="adj" fmla="val 9596"/>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solidFill>
                    <a:schemeClr val="bg1"/>
                  </a:solidFill>
                  <a:latin typeface="Arial" panose="020B0604020202020204" pitchFamily="34" charset="0"/>
                  <a:cs typeface="Arial" panose="020B0604020202020204" pitchFamily="34" charset="0"/>
                </a:rPr>
                <a:t>CHI-e Master AVIP</a:t>
              </a:r>
            </a:p>
            <a:p>
              <a:pPr algn="ctr"/>
              <a:r>
                <a:rPr lang="en-US" sz="1400" err="1">
                  <a:solidFill>
                    <a:schemeClr val="bg1"/>
                  </a:solidFill>
                  <a:latin typeface="Arial" panose="020B0604020202020204" pitchFamily="34" charset="0"/>
                  <a:cs typeface="Arial" panose="020B0604020202020204" pitchFamily="34" charset="0"/>
                </a:rPr>
                <a:t>cdn_chi_e_rnf_bfm</a:t>
              </a:r>
              <a:endParaRPr lang="en-US">
                <a:solidFill>
                  <a:schemeClr val="bg1"/>
                </a:solidFill>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p:txBody>
        </p:sp>
        <p:sp>
          <p:nvSpPr>
            <p:cNvPr id="29" name="Rounded Rectangle 10">
              <a:extLst>
                <a:ext uri="{FF2B5EF4-FFF2-40B4-BE49-F238E27FC236}">
                  <a16:creationId xmlns:a16="http://schemas.microsoft.com/office/drawing/2014/main" id="{7240B2DA-CB85-4F6B-9020-8470DD6F9840}"/>
                </a:ext>
              </a:extLst>
            </p:cNvPr>
            <p:cNvSpPr/>
            <p:nvPr/>
          </p:nvSpPr>
          <p:spPr bwMode="gray">
            <a:xfrm>
              <a:off x="1912888" y="4341591"/>
              <a:ext cx="2440894" cy="900074"/>
            </a:xfrm>
            <a:prstGeom prst="roundRect">
              <a:avLst>
                <a:gd name="adj" fmla="val 9596"/>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700" err="1">
                  <a:solidFill>
                    <a:schemeClr val="bg1"/>
                  </a:solidFill>
                  <a:latin typeface="Arial"/>
                  <a:cs typeface="Arial"/>
                </a:rPr>
                <a:t>ARMTheodulDynamIQ</a:t>
              </a:r>
              <a:r>
                <a:rPr lang="en-US">
                  <a:solidFill>
                    <a:schemeClr val="bg1"/>
                  </a:solidFill>
                  <a:latin typeface="Arial"/>
                  <a:cs typeface="Arial"/>
                </a:rPr>
                <a:t> Signal Adapter</a:t>
              </a:r>
            </a:p>
          </p:txBody>
        </p:sp>
        <p:sp>
          <p:nvSpPr>
            <p:cNvPr id="41" name="Rectangle 40">
              <a:extLst>
                <a:ext uri="{FF2B5EF4-FFF2-40B4-BE49-F238E27FC236}">
                  <a16:creationId xmlns:a16="http://schemas.microsoft.com/office/drawing/2014/main" id="{C325DC67-175F-49E6-98F1-5DB588FE0A23}"/>
                </a:ext>
              </a:extLst>
            </p:cNvPr>
            <p:cNvSpPr/>
            <p:nvPr/>
          </p:nvSpPr>
          <p:spPr>
            <a:xfrm>
              <a:off x="7803452" y="1829241"/>
              <a:ext cx="1325599" cy="142475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err="1"/>
                <a:t>Crouter</a:t>
              </a:r>
              <a:endParaRPr lang="en-US" sz="1400"/>
            </a:p>
            <a:p>
              <a:pPr algn="ctr"/>
              <a:r>
                <a:rPr lang="en-US" sz="1400"/>
                <a:t>(Virtual Interconnect)</a:t>
              </a:r>
            </a:p>
          </p:txBody>
        </p:sp>
        <p:sp>
          <p:nvSpPr>
            <p:cNvPr id="22" name="Rounded Rectangle 10">
              <a:extLst>
                <a:ext uri="{FF2B5EF4-FFF2-40B4-BE49-F238E27FC236}">
                  <a16:creationId xmlns:a16="http://schemas.microsoft.com/office/drawing/2014/main" id="{2250E0AE-51D5-4137-9309-684FB264286B}"/>
                </a:ext>
              </a:extLst>
            </p:cNvPr>
            <p:cNvSpPr/>
            <p:nvPr/>
          </p:nvSpPr>
          <p:spPr bwMode="gray">
            <a:xfrm>
              <a:off x="1902297" y="2639460"/>
              <a:ext cx="2440894" cy="707791"/>
            </a:xfrm>
            <a:prstGeom prst="roundRect">
              <a:avLst>
                <a:gd name="adj" fmla="val 9596"/>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solidFill>
                    <a:schemeClr val="bg1"/>
                  </a:solidFill>
                  <a:latin typeface="Arial" panose="020B0604020202020204" pitchFamily="34" charset="0"/>
                  <a:cs typeface="Arial" panose="020B0604020202020204" pitchFamily="34" charset="0"/>
                </a:rPr>
                <a:t>AXI-5 Master AVIP</a:t>
              </a:r>
            </a:p>
            <a:p>
              <a:pPr algn="ctr"/>
              <a:r>
                <a:rPr lang="en-US" sz="1400">
                  <a:solidFill>
                    <a:schemeClr val="bg1"/>
                  </a:solidFill>
                  <a:latin typeface="Arial" panose="020B0604020202020204" pitchFamily="34" charset="0"/>
                  <a:cs typeface="Arial" panose="020B0604020202020204" pitchFamily="34" charset="0"/>
                </a:rPr>
                <a:t>vr_axi_5_master_bfm</a:t>
              </a:r>
            </a:p>
            <a:p>
              <a:endParaRPr lang="en-US" sz="120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0E9D245-429C-4193-B33A-D24C59F07CE3}"/>
                </a:ext>
              </a:extLst>
            </p:cNvPr>
            <p:cNvSpPr/>
            <p:nvPr/>
          </p:nvSpPr>
          <p:spPr>
            <a:xfrm>
              <a:off x="10564027" y="1778952"/>
              <a:ext cx="895368" cy="346271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sz="1200"/>
            </a:p>
            <a:p>
              <a:pPr algn="ctr"/>
              <a:endParaRPr lang="en-US" sz="1200"/>
            </a:p>
            <a:p>
              <a:pPr algn="ctr"/>
              <a:endParaRPr lang="en-US" sz="1200"/>
            </a:p>
            <a:p>
              <a:pPr algn="ctr"/>
              <a:r>
                <a:rPr lang="en-US" sz="1200" kern="0">
                  <a:solidFill>
                    <a:schemeClr val="bg1"/>
                  </a:solidFill>
                  <a:latin typeface="Arial" panose="020B0604020202020204" pitchFamily="34" charset="0"/>
                  <a:cs typeface="Arial" panose="020B0604020202020204" pitchFamily="34" charset="0"/>
                </a:rPr>
                <a:t>ARMKleinx1CT </a:t>
              </a:r>
            </a:p>
            <a:p>
              <a:pPr algn="ctr"/>
              <a:r>
                <a:rPr lang="en-US" sz="1200"/>
                <a:t>Fast Model</a:t>
              </a:r>
            </a:p>
          </p:txBody>
        </p:sp>
        <p:cxnSp>
          <p:nvCxnSpPr>
            <p:cNvPr id="14" name="Straight Arrow Connector 13">
              <a:extLst>
                <a:ext uri="{FF2B5EF4-FFF2-40B4-BE49-F238E27FC236}">
                  <a16:creationId xmlns:a16="http://schemas.microsoft.com/office/drawing/2014/main" id="{C030151B-A9EA-4548-A266-1028D7949203}"/>
                </a:ext>
              </a:extLst>
            </p:cNvPr>
            <p:cNvCxnSpPr>
              <a:cxnSpLocks/>
            </p:cNvCxnSpPr>
            <p:nvPr/>
          </p:nvCxnSpPr>
          <p:spPr>
            <a:xfrm>
              <a:off x="4353782" y="4629358"/>
              <a:ext cx="619965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2E6CB499-1924-4251-806E-00BEBCE1C51F}"/>
                </a:ext>
              </a:extLst>
            </p:cNvPr>
            <p:cNvCxnSpPr>
              <a:cxnSpLocks/>
            </p:cNvCxnSpPr>
            <p:nvPr/>
          </p:nvCxnSpPr>
          <p:spPr>
            <a:xfrm flipH="1">
              <a:off x="4353783" y="4839327"/>
              <a:ext cx="61996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DCBA8C10-698C-4525-99FC-9AB73CD2419C}"/>
                </a:ext>
              </a:extLst>
            </p:cNvPr>
            <p:cNvCxnSpPr>
              <a:cxnSpLocks/>
            </p:cNvCxnSpPr>
            <p:nvPr/>
          </p:nvCxnSpPr>
          <p:spPr>
            <a:xfrm>
              <a:off x="4353782" y="4732720"/>
              <a:ext cx="619965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95F9A99C-30EA-40AB-AA76-3E980B1A5DF2}"/>
                </a:ext>
              </a:extLst>
            </p:cNvPr>
            <p:cNvCxnSpPr>
              <a:cxnSpLocks/>
            </p:cNvCxnSpPr>
            <p:nvPr/>
          </p:nvCxnSpPr>
          <p:spPr>
            <a:xfrm flipH="1">
              <a:off x="4353784" y="4932610"/>
              <a:ext cx="61996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CC563E3A-EB0C-47F2-B687-C4130E7FD13F}"/>
                </a:ext>
              </a:extLst>
            </p:cNvPr>
            <p:cNvCxnSpPr>
              <a:cxnSpLocks/>
            </p:cNvCxnSpPr>
            <p:nvPr/>
          </p:nvCxnSpPr>
          <p:spPr>
            <a:xfrm>
              <a:off x="4353782" y="4531607"/>
              <a:ext cx="62102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9259312B-7367-48A0-A859-51F2F355F2D7}"/>
                </a:ext>
              </a:extLst>
            </p:cNvPr>
            <p:cNvCxnSpPr>
              <a:cxnSpLocks/>
            </p:cNvCxnSpPr>
            <p:nvPr/>
          </p:nvCxnSpPr>
          <p:spPr>
            <a:xfrm flipH="1">
              <a:off x="4353783" y="5048635"/>
              <a:ext cx="61996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Rectangle 25">
              <a:extLst>
                <a:ext uri="{FF2B5EF4-FFF2-40B4-BE49-F238E27FC236}">
                  <a16:creationId xmlns:a16="http://schemas.microsoft.com/office/drawing/2014/main" id="{F57B6821-6C00-44C2-8F91-3F1B7AB31DB8}"/>
                </a:ext>
              </a:extLst>
            </p:cNvPr>
            <p:cNvSpPr/>
            <p:nvPr/>
          </p:nvSpPr>
          <p:spPr>
            <a:xfrm>
              <a:off x="5907918" y="4369449"/>
              <a:ext cx="2619373" cy="79631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t>ARMTheodulDynamIQ Signal Adapter</a:t>
              </a:r>
            </a:p>
          </p:txBody>
        </p:sp>
        <p:sp>
          <p:nvSpPr>
            <p:cNvPr id="36" name="Arrow: Right 35">
              <a:extLst>
                <a:ext uri="{FF2B5EF4-FFF2-40B4-BE49-F238E27FC236}">
                  <a16:creationId xmlns:a16="http://schemas.microsoft.com/office/drawing/2014/main" id="{6732178D-4CDF-472A-B2C8-EA1E8F32A3E2}"/>
                </a:ext>
              </a:extLst>
            </p:cNvPr>
            <p:cNvSpPr/>
            <p:nvPr/>
          </p:nvSpPr>
          <p:spPr>
            <a:xfrm rot="10800000">
              <a:off x="4343191" y="2735448"/>
              <a:ext cx="3460261" cy="3370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6FC210-BC91-4534-A6E9-2B72CEEC2DAE}"/>
                </a:ext>
              </a:extLst>
            </p:cNvPr>
            <p:cNvSpPr/>
            <p:nvPr/>
          </p:nvSpPr>
          <p:spPr>
            <a:xfrm>
              <a:off x="5855892" y="2619153"/>
              <a:ext cx="1556375" cy="61735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axi_tlm2rtl Adapter</a:t>
              </a:r>
            </a:p>
          </p:txBody>
        </p:sp>
        <p:sp>
          <p:nvSpPr>
            <p:cNvPr id="48" name="Arrow: Right 47">
              <a:extLst>
                <a:ext uri="{FF2B5EF4-FFF2-40B4-BE49-F238E27FC236}">
                  <a16:creationId xmlns:a16="http://schemas.microsoft.com/office/drawing/2014/main" id="{F3ACD366-2ED3-4823-BBEA-08E670B806F5}"/>
                </a:ext>
              </a:extLst>
            </p:cNvPr>
            <p:cNvSpPr/>
            <p:nvPr/>
          </p:nvSpPr>
          <p:spPr>
            <a:xfrm rot="10800000">
              <a:off x="4343189" y="1993853"/>
              <a:ext cx="3460260" cy="31928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95B93C2-0E4A-4266-945A-B427B394AB2A}"/>
                </a:ext>
              </a:extLst>
            </p:cNvPr>
            <p:cNvSpPr/>
            <p:nvPr/>
          </p:nvSpPr>
          <p:spPr>
            <a:xfrm>
              <a:off x="5855892" y="1852107"/>
              <a:ext cx="1556375" cy="61619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chi_tlm2rtl Adapter</a:t>
              </a:r>
            </a:p>
          </p:txBody>
        </p:sp>
        <p:sp>
          <p:nvSpPr>
            <p:cNvPr id="49" name="Arrow: Right 48">
              <a:extLst>
                <a:ext uri="{FF2B5EF4-FFF2-40B4-BE49-F238E27FC236}">
                  <a16:creationId xmlns:a16="http://schemas.microsoft.com/office/drawing/2014/main" id="{E373B9D7-329E-4338-AFC1-042EDD0A47ED}"/>
                </a:ext>
              </a:extLst>
            </p:cNvPr>
            <p:cNvSpPr/>
            <p:nvPr/>
          </p:nvSpPr>
          <p:spPr>
            <a:xfrm rot="10800000">
              <a:off x="9148169" y="2011299"/>
              <a:ext cx="1405266" cy="34503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2DFD94B9-A6D3-48E7-85BD-FCCBB5BD7AA8}"/>
                </a:ext>
              </a:extLst>
            </p:cNvPr>
            <p:cNvSpPr/>
            <p:nvPr/>
          </p:nvSpPr>
          <p:spPr>
            <a:xfrm rot="10800000">
              <a:off x="9148169" y="2713351"/>
              <a:ext cx="1405267" cy="33310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10">
              <a:extLst>
                <a:ext uri="{FF2B5EF4-FFF2-40B4-BE49-F238E27FC236}">
                  <a16:creationId xmlns:a16="http://schemas.microsoft.com/office/drawing/2014/main" id="{D58366EA-D9EF-4194-A113-F0775228342A}"/>
                </a:ext>
              </a:extLst>
            </p:cNvPr>
            <p:cNvSpPr/>
            <p:nvPr/>
          </p:nvSpPr>
          <p:spPr bwMode="gray">
            <a:xfrm>
              <a:off x="1886742" y="3413371"/>
              <a:ext cx="2456449" cy="766139"/>
            </a:xfrm>
            <a:prstGeom prst="roundRect">
              <a:avLst>
                <a:gd name="adj" fmla="val 9596"/>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solidFill>
                    <a:schemeClr val="bg1"/>
                  </a:solidFill>
                  <a:latin typeface="Arial" panose="020B0604020202020204" pitchFamily="34" charset="0"/>
                  <a:cs typeface="Arial" panose="020B0604020202020204" pitchFamily="34" charset="0"/>
                </a:rPr>
                <a:t>AXI-5 Slave AVIP</a:t>
              </a:r>
            </a:p>
            <a:p>
              <a:pPr algn="ctr"/>
              <a:r>
                <a:rPr lang="en-US" sz="1400">
                  <a:solidFill>
                    <a:schemeClr val="bg1"/>
                  </a:solidFill>
                  <a:latin typeface="Arial" panose="020B0604020202020204" pitchFamily="34" charset="0"/>
                  <a:cs typeface="Arial" panose="020B0604020202020204" pitchFamily="34" charset="0"/>
                </a:rPr>
                <a:t>vr</a:t>
              </a:r>
              <a:r>
                <a:rPr lang="en-US">
                  <a:solidFill>
                    <a:schemeClr val="bg1"/>
                  </a:solidFill>
                  <a:latin typeface="Arial" panose="020B0604020202020204" pitchFamily="34" charset="0"/>
                  <a:cs typeface="Arial" panose="020B0604020202020204" pitchFamily="34" charset="0"/>
                </a:rPr>
                <a:t>_</a:t>
              </a:r>
              <a:r>
                <a:rPr lang="en-US" sz="1400">
                  <a:solidFill>
                    <a:schemeClr val="bg1"/>
                  </a:solidFill>
                  <a:latin typeface="Arial" panose="020B0604020202020204" pitchFamily="34" charset="0"/>
                  <a:cs typeface="Arial" panose="020B0604020202020204" pitchFamily="34" charset="0"/>
                </a:rPr>
                <a:t>axi_5_slave_bfm</a:t>
              </a:r>
            </a:p>
            <a:p>
              <a:endParaRPr lang="en-US" sz="1200">
                <a:latin typeface="Arial" panose="020B0604020202020204" pitchFamily="34" charset="0"/>
                <a:cs typeface="Arial" panose="020B0604020202020204" pitchFamily="34" charset="0"/>
              </a:endParaRPr>
            </a:p>
          </p:txBody>
        </p:sp>
        <p:sp>
          <p:nvSpPr>
            <p:cNvPr id="24" name="Arrow: Right 23">
              <a:extLst>
                <a:ext uri="{FF2B5EF4-FFF2-40B4-BE49-F238E27FC236}">
                  <a16:creationId xmlns:a16="http://schemas.microsoft.com/office/drawing/2014/main" id="{58444490-5D98-40BB-947D-D19CBEEFFD48}"/>
                </a:ext>
              </a:extLst>
            </p:cNvPr>
            <p:cNvSpPr/>
            <p:nvPr/>
          </p:nvSpPr>
          <p:spPr>
            <a:xfrm>
              <a:off x="4353782" y="3587158"/>
              <a:ext cx="6242213" cy="41847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A3223A-6A80-4989-B2DC-342E255C76FB}"/>
                </a:ext>
              </a:extLst>
            </p:cNvPr>
            <p:cNvSpPr/>
            <p:nvPr/>
          </p:nvSpPr>
          <p:spPr>
            <a:xfrm>
              <a:off x="5855892" y="3492748"/>
              <a:ext cx="1556375" cy="61735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axi_rtl2tlm Adapter</a:t>
              </a:r>
            </a:p>
          </p:txBody>
        </p:sp>
        <p:sp>
          <p:nvSpPr>
            <p:cNvPr id="2" name="TextBox 1">
              <a:extLst>
                <a:ext uri="{FF2B5EF4-FFF2-40B4-BE49-F238E27FC236}">
                  <a16:creationId xmlns:a16="http://schemas.microsoft.com/office/drawing/2014/main" id="{BB8036B8-651B-4CE3-B327-6E9F125C36AA}"/>
                </a:ext>
              </a:extLst>
            </p:cNvPr>
            <p:cNvSpPr txBox="1"/>
            <p:nvPr/>
          </p:nvSpPr>
          <p:spPr>
            <a:xfrm>
              <a:off x="9581678" y="1822441"/>
              <a:ext cx="1056077" cy="307777"/>
            </a:xfrm>
            <a:prstGeom prst="rect">
              <a:avLst/>
            </a:prstGeom>
            <a:noFill/>
          </p:spPr>
          <p:txBody>
            <a:bodyPr wrap="square" rtlCol="0">
              <a:spAutoFit/>
            </a:bodyPr>
            <a:lstStyle/>
            <a:p>
              <a:r>
                <a:rPr lang="en-US" sz="1400"/>
                <a:t>pvbus_m0</a:t>
              </a:r>
            </a:p>
          </p:txBody>
        </p:sp>
        <p:sp>
          <p:nvSpPr>
            <p:cNvPr id="31" name="TextBox 30">
              <a:extLst>
                <a:ext uri="{FF2B5EF4-FFF2-40B4-BE49-F238E27FC236}">
                  <a16:creationId xmlns:a16="http://schemas.microsoft.com/office/drawing/2014/main" id="{79526A5C-FB9A-49A3-BCF9-0D39957287EA}"/>
                </a:ext>
              </a:extLst>
            </p:cNvPr>
            <p:cNvSpPr txBox="1"/>
            <p:nvPr/>
          </p:nvSpPr>
          <p:spPr>
            <a:xfrm>
              <a:off x="9115940" y="2468088"/>
              <a:ext cx="1504051" cy="307777"/>
            </a:xfrm>
            <a:prstGeom prst="rect">
              <a:avLst/>
            </a:prstGeom>
            <a:noFill/>
          </p:spPr>
          <p:txBody>
            <a:bodyPr wrap="square" rtlCol="0">
              <a:spAutoFit/>
            </a:bodyPr>
            <a:lstStyle/>
            <a:p>
              <a:r>
                <a:rPr lang="en-US" sz="1400" err="1"/>
                <a:t>pvbus_periph_m</a:t>
              </a:r>
              <a:endParaRPr lang="en-US" sz="1400"/>
            </a:p>
          </p:txBody>
        </p:sp>
        <p:sp>
          <p:nvSpPr>
            <p:cNvPr id="33" name="TextBox 32">
              <a:extLst>
                <a:ext uri="{FF2B5EF4-FFF2-40B4-BE49-F238E27FC236}">
                  <a16:creationId xmlns:a16="http://schemas.microsoft.com/office/drawing/2014/main" id="{4DC14903-CEE5-44C6-A13F-6FBDE7B927B4}"/>
                </a:ext>
              </a:extLst>
            </p:cNvPr>
            <p:cNvSpPr txBox="1"/>
            <p:nvPr/>
          </p:nvSpPr>
          <p:spPr>
            <a:xfrm>
              <a:off x="9287639" y="3445664"/>
              <a:ext cx="1160652" cy="307777"/>
            </a:xfrm>
            <a:prstGeom prst="rect">
              <a:avLst/>
            </a:prstGeom>
            <a:noFill/>
          </p:spPr>
          <p:txBody>
            <a:bodyPr wrap="square" rtlCol="0">
              <a:spAutoFit/>
            </a:bodyPr>
            <a:lstStyle/>
            <a:p>
              <a:r>
                <a:rPr lang="en-US" sz="1400" err="1"/>
                <a:t>utility_bus_s</a:t>
              </a:r>
              <a:endParaRPr lang="en-US" sz="1400"/>
            </a:p>
          </p:txBody>
        </p:sp>
        <p:sp>
          <p:nvSpPr>
            <p:cNvPr id="39" name="Rectangle 38">
              <a:extLst>
                <a:ext uri="{FF2B5EF4-FFF2-40B4-BE49-F238E27FC236}">
                  <a16:creationId xmlns:a16="http://schemas.microsoft.com/office/drawing/2014/main" id="{51286EE1-0A08-4916-B95F-052DAFCF6CF1}"/>
                </a:ext>
              </a:extLst>
            </p:cNvPr>
            <p:cNvSpPr/>
            <p:nvPr/>
          </p:nvSpPr>
          <p:spPr>
            <a:xfrm>
              <a:off x="4796639" y="1863223"/>
              <a:ext cx="933985" cy="17942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err="1"/>
                <a:t>rtl_path</a:t>
              </a:r>
              <a:endParaRPr lang="en-US" sz="1600"/>
            </a:p>
          </p:txBody>
        </p:sp>
        <p:sp>
          <p:nvSpPr>
            <p:cNvPr id="44" name="Rectangle 43">
              <a:extLst>
                <a:ext uri="{FF2B5EF4-FFF2-40B4-BE49-F238E27FC236}">
                  <a16:creationId xmlns:a16="http://schemas.microsoft.com/office/drawing/2014/main" id="{3CCA7E24-527A-42F9-8066-E3A78A8D963E}"/>
                </a:ext>
              </a:extLst>
            </p:cNvPr>
            <p:cNvSpPr/>
            <p:nvPr/>
          </p:nvSpPr>
          <p:spPr>
            <a:xfrm>
              <a:off x="4794600" y="2607694"/>
              <a:ext cx="933985" cy="17942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err="1"/>
                <a:t>rtl_path</a:t>
              </a:r>
              <a:endParaRPr lang="en-US" sz="1600"/>
            </a:p>
          </p:txBody>
        </p:sp>
        <p:sp>
          <p:nvSpPr>
            <p:cNvPr id="45" name="Rectangle 44">
              <a:extLst>
                <a:ext uri="{FF2B5EF4-FFF2-40B4-BE49-F238E27FC236}">
                  <a16:creationId xmlns:a16="http://schemas.microsoft.com/office/drawing/2014/main" id="{48DD093E-71C0-4428-A954-61BFD7A0F70F}"/>
                </a:ext>
              </a:extLst>
            </p:cNvPr>
            <p:cNvSpPr/>
            <p:nvPr/>
          </p:nvSpPr>
          <p:spPr>
            <a:xfrm>
              <a:off x="4794600" y="3479981"/>
              <a:ext cx="933985" cy="17942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err="1"/>
                <a:t>rtl_path</a:t>
              </a:r>
              <a:endParaRPr lang="en-US" sz="1600"/>
            </a:p>
          </p:txBody>
        </p:sp>
        <p:sp>
          <p:nvSpPr>
            <p:cNvPr id="5" name="Arrow: Left 4">
              <a:extLst>
                <a:ext uri="{FF2B5EF4-FFF2-40B4-BE49-F238E27FC236}">
                  <a16:creationId xmlns:a16="http://schemas.microsoft.com/office/drawing/2014/main" id="{51B7E9CE-5F9E-419C-9C49-5B001F81F3DB}"/>
                </a:ext>
              </a:extLst>
            </p:cNvPr>
            <p:cNvSpPr/>
            <p:nvPr/>
          </p:nvSpPr>
          <p:spPr>
            <a:xfrm>
              <a:off x="1207583" y="2026725"/>
              <a:ext cx="679159" cy="482414"/>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Left 42">
              <a:extLst>
                <a:ext uri="{FF2B5EF4-FFF2-40B4-BE49-F238E27FC236}">
                  <a16:creationId xmlns:a16="http://schemas.microsoft.com/office/drawing/2014/main" id="{9209696F-8FF2-4AC4-A776-714D1F9A53A2}"/>
                </a:ext>
              </a:extLst>
            </p:cNvPr>
            <p:cNvSpPr/>
            <p:nvPr/>
          </p:nvSpPr>
          <p:spPr>
            <a:xfrm>
              <a:off x="1199030" y="2749493"/>
              <a:ext cx="679159" cy="482414"/>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DAA3C628-4C62-478E-AC88-93CC6E4E428C}"/>
                </a:ext>
              </a:extLst>
            </p:cNvPr>
            <p:cNvSpPr/>
            <p:nvPr/>
          </p:nvSpPr>
          <p:spPr>
            <a:xfrm rot="10800000">
              <a:off x="1220946" y="3555189"/>
              <a:ext cx="654610" cy="482414"/>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a:extLst>
                <a:ext uri="{FF2B5EF4-FFF2-40B4-BE49-F238E27FC236}">
                  <a16:creationId xmlns:a16="http://schemas.microsoft.com/office/drawing/2014/main" id="{8A5E05BD-3591-412E-A4E7-321D03B9A82B}"/>
                </a:ext>
              </a:extLst>
            </p:cNvPr>
            <p:cNvSpPr/>
            <p:nvPr/>
          </p:nvSpPr>
          <p:spPr>
            <a:xfrm>
              <a:off x="136473" y="3613083"/>
              <a:ext cx="1062557" cy="410713"/>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Utility port</a:t>
              </a:r>
            </a:p>
          </p:txBody>
        </p:sp>
        <p:sp>
          <p:nvSpPr>
            <p:cNvPr id="56" name="Flowchart: Alternate Process 55">
              <a:extLst>
                <a:ext uri="{FF2B5EF4-FFF2-40B4-BE49-F238E27FC236}">
                  <a16:creationId xmlns:a16="http://schemas.microsoft.com/office/drawing/2014/main" id="{2CDEACA6-E77E-46E3-A6ED-E275A5F810DB}"/>
                </a:ext>
              </a:extLst>
            </p:cNvPr>
            <p:cNvSpPr/>
            <p:nvPr/>
          </p:nvSpPr>
          <p:spPr>
            <a:xfrm>
              <a:off x="137969" y="2056239"/>
              <a:ext cx="1062557" cy="410713"/>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M0 Port</a:t>
              </a:r>
            </a:p>
          </p:txBody>
        </p:sp>
        <p:sp>
          <p:nvSpPr>
            <p:cNvPr id="57" name="Flowchart: Alternate Process 56">
              <a:extLst>
                <a:ext uri="{FF2B5EF4-FFF2-40B4-BE49-F238E27FC236}">
                  <a16:creationId xmlns:a16="http://schemas.microsoft.com/office/drawing/2014/main" id="{776F5197-F3F7-4F74-A8C5-B8DF46E79166}"/>
                </a:ext>
              </a:extLst>
            </p:cNvPr>
            <p:cNvSpPr/>
            <p:nvPr/>
          </p:nvSpPr>
          <p:spPr>
            <a:xfrm>
              <a:off x="137139" y="2798016"/>
              <a:ext cx="1062557" cy="410713"/>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MP Port</a:t>
              </a:r>
            </a:p>
          </p:txBody>
        </p:sp>
        <p:sp>
          <p:nvSpPr>
            <p:cNvPr id="63" name="Rectangle 62">
              <a:extLst>
                <a:ext uri="{FF2B5EF4-FFF2-40B4-BE49-F238E27FC236}">
                  <a16:creationId xmlns:a16="http://schemas.microsoft.com/office/drawing/2014/main" id="{B41B8641-DBCE-487F-BF73-96650762C8C5}"/>
                </a:ext>
              </a:extLst>
            </p:cNvPr>
            <p:cNvSpPr/>
            <p:nvPr/>
          </p:nvSpPr>
          <p:spPr>
            <a:xfrm>
              <a:off x="4794600" y="4321558"/>
              <a:ext cx="933985" cy="17942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err="1"/>
                <a:t>rtl_path</a:t>
              </a:r>
              <a:endParaRPr lang="en-US" sz="1600"/>
            </a:p>
          </p:txBody>
        </p:sp>
        <p:sp>
          <p:nvSpPr>
            <p:cNvPr id="64" name="Flowchart: Alternate Process 63">
              <a:extLst>
                <a:ext uri="{FF2B5EF4-FFF2-40B4-BE49-F238E27FC236}">
                  <a16:creationId xmlns:a16="http://schemas.microsoft.com/office/drawing/2014/main" id="{61FAB015-6288-4027-A1AC-129DCB1456C7}"/>
                </a:ext>
              </a:extLst>
            </p:cNvPr>
            <p:cNvSpPr/>
            <p:nvPr/>
          </p:nvSpPr>
          <p:spPr>
            <a:xfrm>
              <a:off x="193955" y="5144619"/>
              <a:ext cx="1062557" cy="410713"/>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CPU Signals</a:t>
              </a:r>
            </a:p>
          </p:txBody>
        </p:sp>
        <p:cxnSp>
          <p:nvCxnSpPr>
            <p:cNvPr id="47" name="Straight Arrow Connector 46">
              <a:extLst>
                <a:ext uri="{FF2B5EF4-FFF2-40B4-BE49-F238E27FC236}">
                  <a16:creationId xmlns:a16="http://schemas.microsoft.com/office/drawing/2014/main" id="{1D755D09-1589-4FCB-8CC9-C5DE1AD1A469}"/>
                </a:ext>
              </a:extLst>
            </p:cNvPr>
            <p:cNvCxnSpPr>
              <a:cxnSpLocks/>
            </p:cNvCxnSpPr>
            <p:nvPr/>
          </p:nvCxnSpPr>
          <p:spPr>
            <a:xfrm>
              <a:off x="281573" y="4544280"/>
              <a:ext cx="15820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19F02B75-BE13-42AF-9FF2-31764CCC659A}"/>
                </a:ext>
              </a:extLst>
            </p:cNvPr>
            <p:cNvCxnSpPr>
              <a:cxnSpLocks/>
            </p:cNvCxnSpPr>
            <p:nvPr/>
          </p:nvCxnSpPr>
          <p:spPr>
            <a:xfrm flipH="1">
              <a:off x="263817" y="4852000"/>
              <a:ext cx="15820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F09FB6DD-B6D2-4921-B065-E3FB99165E1D}"/>
                </a:ext>
              </a:extLst>
            </p:cNvPr>
            <p:cNvCxnSpPr>
              <a:cxnSpLocks/>
            </p:cNvCxnSpPr>
            <p:nvPr/>
          </p:nvCxnSpPr>
          <p:spPr>
            <a:xfrm flipH="1">
              <a:off x="263817" y="4945283"/>
              <a:ext cx="15820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7A7EC0BE-6E63-4217-9B50-F6D4276B8837}"/>
                </a:ext>
              </a:extLst>
            </p:cNvPr>
            <p:cNvCxnSpPr>
              <a:cxnSpLocks/>
            </p:cNvCxnSpPr>
            <p:nvPr/>
          </p:nvCxnSpPr>
          <p:spPr>
            <a:xfrm>
              <a:off x="281573" y="4645813"/>
              <a:ext cx="15820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0CB5D97F-57B2-4ACB-8295-FE8E341A11A9}"/>
                </a:ext>
              </a:extLst>
            </p:cNvPr>
            <p:cNvCxnSpPr>
              <a:cxnSpLocks/>
            </p:cNvCxnSpPr>
            <p:nvPr/>
          </p:nvCxnSpPr>
          <p:spPr>
            <a:xfrm>
              <a:off x="281573" y="4744315"/>
              <a:ext cx="15820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64A985A8-3249-4270-A2F3-62F5ECF02368}"/>
                </a:ext>
              </a:extLst>
            </p:cNvPr>
            <p:cNvCxnSpPr>
              <a:cxnSpLocks/>
            </p:cNvCxnSpPr>
            <p:nvPr/>
          </p:nvCxnSpPr>
          <p:spPr>
            <a:xfrm flipH="1">
              <a:off x="263817" y="5034802"/>
              <a:ext cx="158207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969619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E6C5BE-FC70-4FEC-8E7E-67D28C27ADC4}"/>
              </a:ext>
            </a:extLst>
          </p:cNvPr>
          <p:cNvSpPr>
            <a:spLocks noGrp="1"/>
          </p:cNvSpPr>
          <p:nvPr>
            <p:ph idx="1"/>
          </p:nvPr>
        </p:nvSpPr>
        <p:spPr>
          <a:xfrm>
            <a:off x="325733" y="1524059"/>
            <a:ext cx="11310257" cy="4840224"/>
          </a:xfrm>
        </p:spPr>
        <p:txBody>
          <a:bodyPr/>
          <a:lstStyle/>
          <a:p>
            <a:pPr lvl="1">
              <a:buSzPct val="70000"/>
              <a:buFont typeface="Arial" panose="020B0604020202020204" pitchFamily="34" charset="0"/>
              <a:buChar char="•"/>
            </a:pPr>
            <a:r>
              <a:rPr lang="en-US" sz="2800"/>
              <a:t>Basic Debug Approach</a:t>
            </a:r>
          </a:p>
          <a:p>
            <a:pPr lvl="2"/>
            <a:r>
              <a:rPr lang="en-US" sz="2400"/>
              <a:t>Connect the Helium SW Debugger and run to the point of failure</a:t>
            </a:r>
          </a:p>
          <a:p>
            <a:pPr lvl="2"/>
            <a:r>
              <a:rPr lang="en-US" sz="2400"/>
              <a:t>Enable Debug Logs for HW</a:t>
            </a:r>
          </a:p>
          <a:p>
            <a:pPr lvl="3">
              <a:buClr>
                <a:schemeClr val="tx2"/>
              </a:buClr>
              <a:buFont typeface="Courier New" panose="02070309020205020404" pitchFamily="49" charset="0"/>
              <a:buChar char="o"/>
            </a:pPr>
            <a:r>
              <a:rPr lang="en-US" sz="2300">
                <a:solidFill>
                  <a:schemeClr val="tx1"/>
                </a:solidFill>
                <a:latin typeface="Arial" panose="020B0604020202020204" pitchFamily="34" charset="0"/>
              </a:rPr>
              <a:t>Enable AVIP verbosity with knobs</a:t>
            </a:r>
          </a:p>
          <a:p>
            <a:pPr lvl="3">
              <a:buClr>
                <a:schemeClr val="tx2"/>
              </a:buClr>
              <a:buFont typeface="Courier New" panose="02070309020205020404" pitchFamily="49" charset="0"/>
              <a:buChar char="o"/>
            </a:pPr>
            <a:r>
              <a:rPr lang="en-US" sz="2300">
                <a:solidFill>
                  <a:schemeClr val="tx1"/>
                </a:solidFill>
                <a:latin typeface="Arial" panose="020B0604020202020204" pitchFamily="34" charset="0"/>
              </a:rPr>
              <a:t>Enable </a:t>
            </a:r>
            <a:r>
              <a:rPr lang="en-US" sz="2300" err="1">
                <a:solidFill>
                  <a:schemeClr val="tx1"/>
                </a:solidFill>
                <a:latin typeface="Arial" panose="020B0604020202020204" pitchFamily="34" charset="0"/>
              </a:rPr>
              <a:t>crouter</a:t>
            </a:r>
            <a:r>
              <a:rPr lang="en-US" sz="2300">
                <a:solidFill>
                  <a:schemeClr val="tx1"/>
                </a:solidFill>
                <a:latin typeface="Arial" panose="020B0604020202020204" pitchFamily="34" charset="0"/>
              </a:rPr>
              <a:t> Logs</a:t>
            </a:r>
          </a:p>
          <a:p>
            <a:pPr lvl="2"/>
            <a:r>
              <a:rPr lang="en-US" sz="2400"/>
              <a:t>Look for the Transaction Messages printed from AVIP BFM</a:t>
            </a:r>
          </a:p>
          <a:p>
            <a:pPr lvl="2"/>
            <a:r>
              <a:rPr lang="en-US" sz="2400"/>
              <a:t>Get the waveform around CPU wrapper reaching to/from interconnect or around specific HW Components in SoC Design</a:t>
            </a:r>
          </a:p>
        </p:txBody>
      </p:sp>
      <p:sp>
        <p:nvSpPr>
          <p:cNvPr id="3" name="Title 2">
            <a:extLst>
              <a:ext uri="{FF2B5EF4-FFF2-40B4-BE49-F238E27FC236}">
                <a16:creationId xmlns:a16="http://schemas.microsoft.com/office/drawing/2014/main" id="{BD8B196F-79C2-402E-AF29-64AD9EFB6AE4}"/>
              </a:ext>
            </a:extLst>
          </p:cNvPr>
          <p:cNvSpPr>
            <a:spLocks noGrp="1"/>
          </p:cNvSpPr>
          <p:nvPr>
            <p:ph type="title"/>
          </p:nvPr>
        </p:nvSpPr>
        <p:spPr>
          <a:xfrm>
            <a:off x="446313" y="493717"/>
            <a:ext cx="11310257" cy="913052"/>
          </a:xfrm>
        </p:spPr>
        <p:txBody>
          <a:bodyPr/>
          <a:lstStyle/>
          <a:p>
            <a:r>
              <a:rPr lang="en-US"/>
              <a:t>SW/HW Debug using Helium </a:t>
            </a:r>
            <a:br>
              <a:rPr lang="en-US"/>
            </a:br>
            <a:r>
              <a:rPr lang="en-US" sz="2000"/>
              <a:t>RTL CPU Wrapper Debug Scenario</a:t>
            </a:r>
            <a:endParaRPr lang="en-US" sz="2400"/>
          </a:p>
        </p:txBody>
      </p:sp>
    </p:spTree>
    <p:extLst>
      <p:ext uri="{BB962C8B-B14F-4D97-AF65-F5344CB8AC3E}">
        <p14:creationId xmlns:p14="http://schemas.microsoft.com/office/powerpoint/2010/main" val="3889380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AF1653-069E-4E69-B2F9-CDCF2B08BE95}"/>
              </a:ext>
            </a:extLst>
          </p:cNvPr>
          <p:cNvSpPr>
            <a:spLocks noGrp="1"/>
          </p:cNvSpPr>
          <p:nvPr>
            <p:ph idx="1"/>
          </p:nvPr>
        </p:nvSpPr>
        <p:spPr>
          <a:xfrm>
            <a:off x="446313" y="1497204"/>
            <a:ext cx="11310257" cy="4651316"/>
          </a:xfrm>
        </p:spPr>
        <p:txBody>
          <a:bodyPr/>
          <a:lstStyle/>
          <a:p>
            <a:r>
              <a:rPr lang="en-US" dirty="0">
                <a:highlight>
                  <a:srgbClr val="FFFF00"/>
                </a:highlight>
              </a:rPr>
              <a:t>TODO:</a:t>
            </a:r>
          </a:p>
        </p:txBody>
      </p:sp>
      <p:sp>
        <p:nvSpPr>
          <p:cNvPr id="3" name="Title 2">
            <a:extLst>
              <a:ext uri="{FF2B5EF4-FFF2-40B4-BE49-F238E27FC236}">
                <a16:creationId xmlns:a16="http://schemas.microsoft.com/office/drawing/2014/main" id="{03D70B67-0E65-4E58-9743-F6B327C0AB76}"/>
              </a:ext>
            </a:extLst>
          </p:cNvPr>
          <p:cNvSpPr>
            <a:spLocks noGrp="1"/>
          </p:cNvSpPr>
          <p:nvPr>
            <p:ph type="title"/>
          </p:nvPr>
        </p:nvSpPr>
        <p:spPr>
          <a:xfrm>
            <a:off x="446313" y="514771"/>
            <a:ext cx="11310257" cy="446740"/>
          </a:xfrm>
        </p:spPr>
        <p:txBody>
          <a:bodyPr/>
          <a:lstStyle/>
          <a:p>
            <a:r>
              <a:rPr lang="en-US" sz="3600" b="1" dirty="0"/>
              <a:t>Connect the Helium SW Debugger</a:t>
            </a:r>
          </a:p>
        </p:txBody>
      </p:sp>
      <p:pic>
        <p:nvPicPr>
          <p:cNvPr id="5" name="Picture 4">
            <a:extLst>
              <a:ext uri="{FF2B5EF4-FFF2-40B4-BE49-F238E27FC236}">
                <a16:creationId xmlns:a16="http://schemas.microsoft.com/office/drawing/2014/main" id="{17E0CEF5-3B95-4A0D-B6F1-A46DA7D38046}"/>
              </a:ext>
            </a:extLst>
          </p:cNvPr>
          <p:cNvPicPr/>
          <p:nvPr/>
        </p:nvPicPr>
        <p:blipFill>
          <a:blip r:embed="rId2"/>
          <a:stretch>
            <a:fillRect/>
          </a:stretch>
        </p:blipFill>
        <p:spPr>
          <a:xfrm>
            <a:off x="391470" y="1376351"/>
            <a:ext cx="8176491" cy="4850351"/>
          </a:xfrm>
          <a:prstGeom prst="rect">
            <a:avLst/>
          </a:prstGeom>
          <a:ln w="12700">
            <a:solidFill>
              <a:schemeClr val="tx1"/>
            </a:solidFill>
          </a:ln>
        </p:spPr>
      </p:pic>
      <p:pic>
        <p:nvPicPr>
          <p:cNvPr id="7" name="Picture 6">
            <a:extLst>
              <a:ext uri="{FF2B5EF4-FFF2-40B4-BE49-F238E27FC236}">
                <a16:creationId xmlns:a16="http://schemas.microsoft.com/office/drawing/2014/main" id="{E9DA2FD3-4543-4878-BB05-F314A701AD9C}"/>
              </a:ext>
            </a:extLst>
          </p:cNvPr>
          <p:cNvPicPr/>
          <p:nvPr/>
        </p:nvPicPr>
        <p:blipFill>
          <a:blip r:embed="rId3"/>
          <a:stretch>
            <a:fillRect/>
          </a:stretch>
        </p:blipFill>
        <p:spPr>
          <a:xfrm>
            <a:off x="5379354" y="2569108"/>
            <a:ext cx="6623733" cy="3994252"/>
          </a:xfrm>
          <a:prstGeom prst="rect">
            <a:avLst/>
          </a:prstGeom>
          <a:ln w="12700">
            <a:solidFill>
              <a:schemeClr val="tx1"/>
            </a:solidFill>
          </a:ln>
        </p:spPr>
      </p:pic>
      <p:sp>
        <p:nvSpPr>
          <p:cNvPr id="8" name="Callout: Line 18">
            <a:extLst>
              <a:ext uri="{FF2B5EF4-FFF2-40B4-BE49-F238E27FC236}">
                <a16:creationId xmlns:a16="http://schemas.microsoft.com/office/drawing/2014/main" id="{87F2B7F6-911E-4172-AE59-9A5BF6E6559B}"/>
              </a:ext>
            </a:extLst>
          </p:cNvPr>
          <p:cNvSpPr/>
          <p:nvPr/>
        </p:nvSpPr>
        <p:spPr>
          <a:xfrm>
            <a:off x="3476567" y="2232450"/>
            <a:ext cx="2326640" cy="384856"/>
          </a:xfrm>
          <a:prstGeom prst="borderCallout1">
            <a:avLst>
              <a:gd name="adj1" fmla="val 60012"/>
              <a:gd name="adj2" fmla="val 542"/>
              <a:gd name="adj3" fmla="val 114534"/>
              <a:gd name="adj4" fmla="val -3873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Read to Mail box Address 0x15900028</a:t>
            </a:r>
          </a:p>
        </p:txBody>
      </p:sp>
      <p:sp>
        <p:nvSpPr>
          <p:cNvPr id="9" name="Callout: Line 18">
            <a:extLst>
              <a:ext uri="{FF2B5EF4-FFF2-40B4-BE49-F238E27FC236}">
                <a16:creationId xmlns:a16="http://schemas.microsoft.com/office/drawing/2014/main" id="{BAA74C33-F0AD-4FFE-A409-575081BA2103}"/>
              </a:ext>
            </a:extLst>
          </p:cNvPr>
          <p:cNvSpPr/>
          <p:nvPr/>
        </p:nvSpPr>
        <p:spPr>
          <a:xfrm>
            <a:off x="8393023" y="3103889"/>
            <a:ext cx="3610064" cy="798474"/>
          </a:xfrm>
          <a:prstGeom prst="borderCallout1">
            <a:avLst>
              <a:gd name="adj1" fmla="val 60012"/>
              <a:gd name="adj2" fmla="val 542"/>
              <a:gd name="adj3" fmla="val 114534"/>
              <a:gd name="adj4" fmla="val -3873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Read to Mail box Address 0x15900028 returns value 0, which leads to hang</a:t>
            </a:r>
          </a:p>
        </p:txBody>
      </p:sp>
    </p:spTree>
    <p:extLst>
      <p:ext uri="{BB962C8B-B14F-4D97-AF65-F5344CB8AC3E}">
        <p14:creationId xmlns:p14="http://schemas.microsoft.com/office/powerpoint/2010/main" val="2002521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E4726E-FC96-4EBD-9406-D1502F6C8AAD}"/>
              </a:ext>
            </a:extLst>
          </p:cNvPr>
          <p:cNvSpPr>
            <a:spLocks noGrp="1"/>
          </p:cNvSpPr>
          <p:nvPr>
            <p:ph type="title"/>
          </p:nvPr>
        </p:nvSpPr>
        <p:spPr>
          <a:xfrm>
            <a:off x="446313" y="510645"/>
            <a:ext cx="11310257" cy="528042"/>
          </a:xfrm>
        </p:spPr>
        <p:txBody>
          <a:bodyPr/>
          <a:lstStyle/>
          <a:p>
            <a:r>
              <a:rPr lang="en-US" sz="3600" b="1" dirty="0"/>
              <a:t>Enable AVIP BFM Verbosity </a:t>
            </a:r>
          </a:p>
        </p:txBody>
      </p:sp>
      <p:sp>
        <p:nvSpPr>
          <p:cNvPr id="6" name="Content Placeholder 5">
            <a:extLst>
              <a:ext uri="{FF2B5EF4-FFF2-40B4-BE49-F238E27FC236}">
                <a16:creationId xmlns:a16="http://schemas.microsoft.com/office/drawing/2014/main" id="{C354A45F-47BB-4052-90C0-E978FD0CB42F}"/>
              </a:ext>
            </a:extLst>
          </p:cNvPr>
          <p:cNvSpPr>
            <a:spLocks noGrp="1"/>
          </p:cNvSpPr>
          <p:nvPr>
            <p:ph idx="1"/>
          </p:nvPr>
        </p:nvSpPr>
        <p:spPr>
          <a:xfrm>
            <a:off x="446313" y="1389018"/>
            <a:ext cx="11310257" cy="1640509"/>
          </a:xfrm>
        </p:spPr>
        <p:txBody>
          <a:bodyPr>
            <a:normAutofit lnSpcReduction="10000"/>
          </a:bodyPr>
          <a:lstStyle/>
          <a:p>
            <a:r>
              <a:rPr lang="en-US" sz="2000"/>
              <a:t>AVIP BFM Verbosity is useful for analyzing the Transaction reaching to/from BFM</a:t>
            </a:r>
          </a:p>
          <a:p>
            <a:r>
              <a:rPr lang="en-US" sz="2000"/>
              <a:t>Possible configuration for all BFM: {0,100,200,300,400,500} -&gt; {SC_NONE, SC_LOW,SC_MEDIUM,SC_HIGH,SC_FULL,SC_DEBUG}</a:t>
            </a:r>
          </a:p>
          <a:p>
            <a:r>
              <a:rPr lang="en-US" sz="2000" err="1"/>
              <a:t>setenv</a:t>
            </a:r>
            <a:r>
              <a:rPr lang="en-US" sz="2000"/>
              <a:t> AVIP_VERBOSITY FULL</a:t>
            </a:r>
          </a:p>
          <a:p>
            <a:endParaRPr lang="en-US" sz="2000"/>
          </a:p>
        </p:txBody>
      </p:sp>
      <p:pic>
        <p:nvPicPr>
          <p:cNvPr id="2" name="Picture 1">
            <a:extLst>
              <a:ext uri="{FF2B5EF4-FFF2-40B4-BE49-F238E27FC236}">
                <a16:creationId xmlns:a16="http://schemas.microsoft.com/office/drawing/2014/main" id="{D7116D33-2F41-4EC1-99D2-8A2582E4E0BD}"/>
              </a:ext>
            </a:extLst>
          </p:cNvPr>
          <p:cNvPicPr>
            <a:picLocks noChangeAspect="1"/>
          </p:cNvPicPr>
          <p:nvPr/>
        </p:nvPicPr>
        <p:blipFill>
          <a:blip r:embed="rId2"/>
          <a:stretch>
            <a:fillRect/>
          </a:stretch>
        </p:blipFill>
        <p:spPr>
          <a:xfrm>
            <a:off x="446313" y="3306433"/>
            <a:ext cx="10924604" cy="2606095"/>
          </a:xfrm>
          <a:prstGeom prst="rect">
            <a:avLst/>
          </a:prstGeom>
          <a:ln w="12700">
            <a:solidFill>
              <a:schemeClr val="tx1"/>
            </a:solidFill>
          </a:ln>
        </p:spPr>
      </p:pic>
    </p:spTree>
    <p:extLst>
      <p:ext uri="{BB962C8B-B14F-4D97-AF65-F5344CB8AC3E}">
        <p14:creationId xmlns:p14="http://schemas.microsoft.com/office/powerpoint/2010/main" val="2439011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197686-971E-4DF7-9EFD-454C9105C85B}"/>
              </a:ext>
            </a:extLst>
          </p:cNvPr>
          <p:cNvSpPr>
            <a:spLocks noGrp="1"/>
          </p:cNvSpPr>
          <p:nvPr>
            <p:ph idx="1"/>
          </p:nvPr>
        </p:nvSpPr>
        <p:spPr>
          <a:xfrm>
            <a:off x="446313" y="1258048"/>
            <a:ext cx="11310257" cy="5392133"/>
          </a:xfrm>
        </p:spPr>
        <p:txBody>
          <a:bodyPr/>
          <a:lstStyle/>
          <a:p>
            <a:pPr fontAlgn="base">
              <a:spcAft>
                <a:spcPts val="200"/>
              </a:spcAft>
            </a:pPr>
            <a:r>
              <a:rPr lang="en-US" sz="1800"/>
              <a:t>SW was hung at read to MAILBOX_APM_AP (0x15900028) </a:t>
            </a:r>
          </a:p>
          <a:p>
            <a:pPr marL="57150" indent="0" fontAlgn="base">
              <a:spcBef>
                <a:spcPts val="0"/>
              </a:spcBef>
              <a:spcAft>
                <a:spcPts val="200"/>
              </a:spcAft>
              <a:buNone/>
            </a:pPr>
            <a:r>
              <a:rPr lang="en-US" sz="1800"/>
              <a:t>     and was expecting read value = 1</a:t>
            </a:r>
          </a:p>
          <a:p>
            <a:pPr fontAlgn="base">
              <a:spcAft>
                <a:spcPts val="200"/>
              </a:spcAft>
            </a:pPr>
            <a:r>
              <a:rPr lang="en-US" sz="1800"/>
              <a:t>Started debugging transactions happening around 0x15900028 address</a:t>
            </a:r>
          </a:p>
          <a:p>
            <a:pPr fontAlgn="base">
              <a:spcAft>
                <a:spcPts val="200"/>
              </a:spcAft>
            </a:pPr>
            <a:r>
              <a:rPr lang="en-US" sz="1800"/>
              <a:t>With Utility AVIP BFM Verbosity enabled to full, we found the Read Transaction hung at 0x30008 address read</a:t>
            </a:r>
          </a:p>
          <a:p>
            <a:pPr lvl="1" fontAlgn="base">
              <a:spcAft>
                <a:spcPts val="200"/>
              </a:spcAft>
            </a:pPr>
            <a:r>
              <a:rPr lang="en-US" sz="1400" b="1"/>
              <a:t>HW Transactions:</a:t>
            </a:r>
          </a:p>
          <a:p>
            <a:pPr lvl="2" fontAlgn="base">
              <a:spcAft>
                <a:spcPts val="200"/>
              </a:spcAft>
            </a:pPr>
            <a:r>
              <a:rPr lang="en-US" sz="1400"/>
              <a:t>PMU ROM boot code initiates the PPU (Power Policy Unit) Config transactions to BLOCK1 IP Module.​</a:t>
            </a:r>
          </a:p>
          <a:p>
            <a:pPr lvl="2" fontAlgn="base">
              <a:spcAft>
                <a:spcPts val="200"/>
              </a:spcAft>
            </a:pPr>
            <a:r>
              <a:rPr lang="en-US" sz="1400"/>
              <a:t>BLOCK1 Module diverts the transactions to CPU Wrapper at Utility Bus Interface targeting to PPU address space.​</a:t>
            </a:r>
          </a:p>
          <a:p>
            <a:pPr lvl="2" fontAlgn="base">
              <a:spcAft>
                <a:spcPts val="200"/>
              </a:spcAft>
            </a:pPr>
            <a:r>
              <a:rPr lang="en-US" sz="1400"/>
              <a:t>Utility Slave BFM in CPU wrapper will divert the PPU register accesses to Klein CPU Fast Model’s utility bus using AXI_RTL2TLM adaptor.​</a:t>
            </a:r>
          </a:p>
          <a:p>
            <a:pPr lvl="2" fontAlgn="base">
              <a:spcAft>
                <a:spcPts val="200"/>
              </a:spcAft>
            </a:pPr>
            <a:r>
              <a:rPr lang="en-US" sz="1400"/>
              <a:t>Write transactions to PPU_PWPR (0x03_0000) register followed by read transaction to PPU_PWSR(0x03_0008) register </a:t>
            </a:r>
            <a:r>
              <a:rPr lang="en-US" sz="1400" b="1"/>
              <a:t>hung</a:t>
            </a:r>
          </a:p>
          <a:p>
            <a:pPr lvl="2" fontAlgn="base">
              <a:spcAft>
                <a:spcPts val="200"/>
              </a:spcAft>
            </a:pPr>
            <a:r>
              <a:rPr lang="en-US" sz="1400" b="1"/>
              <a:t>Read Expected value was not matching</a:t>
            </a:r>
            <a:r>
              <a:rPr lang="en-US" sz="1400"/>
              <a:t>​. It was always reading 0x0.</a:t>
            </a:r>
          </a:p>
          <a:p>
            <a:pPr fontAlgn="base">
              <a:spcAft>
                <a:spcPts val="200"/>
              </a:spcAft>
            </a:pPr>
            <a:r>
              <a:rPr lang="en-US" sz="1800"/>
              <a:t>ARM Fast model is </a:t>
            </a:r>
            <a:r>
              <a:rPr lang="en-US" sz="1800" b="1"/>
              <a:t>NOT </a:t>
            </a:r>
            <a:r>
              <a:rPr lang="en-US" sz="1800"/>
              <a:t>working as expected and does not return the expected status by reading PPU_PWSR (0x03_0008) register. </a:t>
            </a:r>
          </a:p>
          <a:p>
            <a:pPr lvl="1" fontAlgn="base">
              <a:spcAft>
                <a:spcPts val="200"/>
              </a:spcAft>
            </a:pPr>
            <a:r>
              <a:rPr lang="en-US" sz="1400"/>
              <a:t>Using </a:t>
            </a:r>
            <a:r>
              <a:rPr lang="en-US" sz="1400" err="1"/>
              <a:t>Tcl</a:t>
            </a:r>
            <a:r>
              <a:rPr lang="en-US" sz="1400"/>
              <a:t> scripting, implemented the force on AXI Slave BFM Read data path to drive the expected values so that PMU boot code moves ahead and does not hang.​</a:t>
            </a:r>
          </a:p>
          <a:p>
            <a:pPr lvl="1" fontAlgn="base">
              <a:spcAft>
                <a:spcPts val="200"/>
              </a:spcAft>
            </a:pPr>
            <a:r>
              <a:rPr lang="en-US" sz="1400"/>
              <a:t>PMU_UP signal is asserted after the above adjustment using </a:t>
            </a:r>
            <a:r>
              <a:rPr lang="en-US" sz="1400" err="1"/>
              <a:t>Tcl</a:t>
            </a:r>
            <a:r>
              <a:rPr lang="en-US" sz="1400"/>
              <a:t> scripting​</a:t>
            </a:r>
          </a:p>
          <a:p>
            <a:pPr fontAlgn="base">
              <a:spcAft>
                <a:spcPts val="200"/>
              </a:spcAft>
            </a:pPr>
            <a:r>
              <a:rPr lang="en-US" sz="1800"/>
              <a:t>SW hang issue resolved and Linux was booting successfully</a:t>
            </a:r>
          </a:p>
        </p:txBody>
      </p:sp>
      <p:sp>
        <p:nvSpPr>
          <p:cNvPr id="3" name="Title 2">
            <a:extLst>
              <a:ext uri="{FF2B5EF4-FFF2-40B4-BE49-F238E27FC236}">
                <a16:creationId xmlns:a16="http://schemas.microsoft.com/office/drawing/2014/main" id="{FC4A02E4-392C-48C8-9623-040EAFD4470C}"/>
              </a:ext>
            </a:extLst>
          </p:cNvPr>
          <p:cNvSpPr>
            <a:spLocks noGrp="1"/>
          </p:cNvSpPr>
          <p:nvPr>
            <p:ph type="title"/>
          </p:nvPr>
        </p:nvSpPr>
        <p:spPr>
          <a:xfrm>
            <a:off x="446313" y="485701"/>
            <a:ext cx="11310257" cy="666871"/>
          </a:xfrm>
        </p:spPr>
        <p:txBody>
          <a:bodyPr/>
          <a:lstStyle/>
          <a:p>
            <a:r>
              <a:rPr lang="en-US" sz="3600" b="1" dirty="0"/>
              <a:t>PPU Accesses Hung</a:t>
            </a:r>
            <a:r>
              <a:rPr lang="en-US" sz="2000" dirty="0"/>
              <a:t>​</a:t>
            </a:r>
          </a:p>
        </p:txBody>
      </p:sp>
      <p:pic>
        <p:nvPicPr>
          <p:cNvPr id="50" name="Picture 49">
            <a:extLst>
              <a:ext uri="{FF2B5EF4-FFF2-40B4-BE49-F238E27FC236}">
                <a16:creationId xmlns:a16="http://schemas.microsoft.com/office/drawing/2014/main" id="{E0BE3B84-F2DA-4131-874F-7B0608AADB5A}"/>
              </a:ext>
            </a:extLst>
          </p:cNvPr>
          <p:cNvPicPr>
            <a:picLocks noChangeAspect="1"/>
          </p:cNvPicPr>
          <p:nvPr/>
        </p:nvPicPr>
        <p:blipFill>
          <a:blip r:embed="rId2"/>
          <a:stretch>
            <a:fillRect/>
          </a:stretch>
        </p:blipFill>
        <p:spPr>
          <a:xfrm>
            <a:off x="7565738" y="262249"/>
            <a:ext cx="4283362" cy="1780645"/>
          </a:xfrm>
          <a:prstGeom prst="rect">
            <a:avLst/>
          </a:prstGeom>
        </p:spPr>
      </p:pic>
      <p:sp>
        <p:nvSpPr>
          <p:cNvPr id="51" name="Arrow: Right 50">
            <a:extLst>
              <a:ext uri="{FF2B5EF4-FFF2-40B4-BE49-F238E27FC236}">
                <a16:creationId xmlns:a16="http://schemas.microsoft.com/office/drawing/2014/main" id="{44B319EE-388B-4F7B-B64F-068AF9821684}"/>
              </a:ext>
            </a:extLst>
          </p:cNvPr>
          <p:cNvSpPr/>
          <p:nvPr/>
        </p:nvSpPr>
        <p:spPr>
          <a:xfrm>
            <a:off x="5286374" y="5247575"/>
            <a:ext cx="561975" cy="35237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65B0531-3A05-4DBC-B633-F66B75BCE1E7}"/>
              </a:ext>
            </a:extLst>
          </p:cNvPr>
          <p:cNvSpPr/>
          <p:nvPr/>
        </p:nvSpPr>
        <p:spPr>
          <a:xfrm>
            <a:off x="6003470" y="5262213"/>
            <a:ext cx="2473780" cy="323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Reason for SW Hang</a:t>
            </a:r>
          </a:p>
        </p:txBody>
      </p:sp>
    </p:spTree>
    <p:extLst>
      <p:ext uri="{BB962C8B-B14F-4D97-AF65-F5344CB8AC3E}">
        <p14:creationId xmlns:p14="http://schemas.microsoft.com/office/powerpoint/2010/main" val="2678096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82DA2-7271-4CF8-8752-6B0C387E469D}"/>
              </a:ext>
            </a:extLst>
          </p:cNvPr>
          <p:cNvSpPr>
            <a:spLocks noGrp="1"/>
          </p:cNvSpPr>
          <p:nvPr>
            <p:ph idx="1"/>
          </p:nvPr>
        </p:nvSpPr>
        <p:spPr>
          <a:xfrm>
            <a:off x="446313" y="1239592"/>
            <a:ext cx="5935437" cy="4840224"/>
          </a:xfrm>
        </p:spPr>
        <p:txBody>
          <a:bodyPr/>
          <a:lstStyle/>
          <a:p>
            <a:r>
              <a:rPr lang="en-US" sz="2000"/>
              <a:t>Instantiate ABP BFM Adapter</a:t>
            </a:r>
          </a:p>
          <a:p>
            <a:pPr lvl="1"/>
            <a:r>
              <a:rPr lang="en-US" sz="1800" err="1"/>
              <a:t>vd_apb_bfm</a:t>
            </a:r>
            <a:endParaRPr lang="en-US" sz="1800"/>
          </a:p>
          <a:p>
            <a:r>
              <a:rPr lang="en-US" sz="2000"/>
              <a:t>Add </a:t>
            </a:r>
            <a:r>
              <a:rPr lang="en-US" sz="2000" err="1"/>
              <a:t>xrun</a:t>
            </a:r>
            <a:r>
              <a:rPr lang="en-US" sz="2000"/>
              <a:t> switches</a:t>
            </a:r>
          </a:p>
          <a:p>
            <a:pPr lvl="1"/>
            <a:r>
              <a:rPr lang="en-US" sz="1800"/>
              <a:t>-helium </a:t>
            </a:r>
          </a:p>
          <a:p>
            <a:pPr lvl="1"/>
            <a:r>
              <a:rPr lang="en-US" sz="1800"/>
              <a:t>-</a:t>
            </a:r>
            <a:r>
              <a:rPr lang="en-US" sz="1800" err="1"/>
              <a:t>esw</a:t>
            </a:r>
            <a:r>
              <a:rPr lang="en-US" sz="1800"/>
              <a:t> config:&lt;path/to/</a:t>
            </a:r>
            <a:r>
              <a:rPr lang="en-US" sz="1800" err="1"/>
              <a:t>esw.config</a:t>
            </a:r>
            <a:r>
              <a:rPr lang="en-US" sz="1800"/>
              <a:t>&gt;</a:t>
            </a:r>
          </a:p>
        </p:txBody>
      </p:sp>
      <p:sp>
        <p:nvSpPr>
          <p:cNvPr id="3" name="Title 2">
            <a:extLst>
              <a:ext uri="{FF2B5EF4-FFF2-40B4-BE49-F238E27FC236}">
                <a16:creationId xmlns:a16="http://schemas.microsoft.com/office/drawing/2014/main" id="{CE95FD56-835F-4859-A027-3B6B803704B8}"/>
              </a:ext>
            </a:extLst>
          </p:cNvPr>
          <p:cNvSpPr>
            <a:spLocks noGrp="1"/>
          </p:cNvSpPr>
          <p:nvPr>
            <p:ph type="title"/>
          </p:nvPr>
        </p:nvSpPr>
        <p:spPr>
          <a:xfrm>
            <a:off x="446313" y="365125"/>
            <a:ext cx="11310257" cy="732156"/>
          </a:xfrm>
        </p:spPr>
        <p:txBody>
          <a:bodyPr/>
          <a:lstStyle/>
          <a:p>
            <a:r>
              <a:rPr lang="en-US"/>
              <a:t>Connecting - Helium With an RTL Platform</a:t>
            </a:r>
            <a:br>
              <a:rPr lang="en-US"/>
            </a:br>
            <a:r>
              <a:rPr lang="en-US" sz="1800"/>
              <a:t>RTL Design Bring-up with Helium SW Debug</a:t>
            </a:r>
            <a:endParaRPr lang="en-US"/>
          </a:p>
        </p:txBody>
      </p:sp>
      <p:cxnSp>
        <p:nvCxnSpPr>
          <p:cNvPr id="6" name="Straight Arrow Connector 5">
            <a:extLst>
              <a:ext uri="{FF2B5EF4-FFF2-40B4-BE49-F238E27FC236}">
                <a16:creationId xmlns:a16="http://schemas.microsoft.com/office/drawing/2014/main" id="{FAAF8434-B16F-4579-911D-EE7B96012249}"/>
              </a:ext>
            </a:extLst>
          </p:cNvPr>
          <p:cNvCxnSpPr>
            <a:cxnSpLocks/>
          </p:cNvCxnSpPr>
          <p:nvPr/>
        </p:nvCxnSpPr>
        <p:spPr>
          <a:xfrm flipV="1">
            <a:off x="3558504" y="1323975"/>
            <a:ext cx="3005972" cy="3671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F92E15E-6EB7-4885-8894-27F0FE0F440F}"/>
              </a:ext>
            </a:extLst>
          </p:cNvPr>
          <p:cNvPicPr>
            <a:picLocks noChangeAspect="1"/>
          </p:cNvPicPr>
          <p:nvPr/>
        </p:nvPicPr>
        <p:blipFill>
          <a:blip r:embed="rId3"/>
          <a:stretch>
            <a:fillRect/>
          </a:stretch>
        </p:blipFill>
        <p:spPr>
          <a:xfrm>
            <a:off x="446313" y="3267613"/>
            <a:ext cx="5886741" cy="3085562"/>
          </a:xfrm>
          <a:prstGeom prst="rect">
            <a:avLst/>
          </a:prstGeom>
          <a:ln w="12700">
            <a:solidFill>
              <a:schemeClr val="tx1"/>
            </a:solidFill>
          </a:ln>
        </p:spPr>
      </p:pic>
      <p:pic>
        <p:nvPicPr>
          <p:cNvPr id="10" name="Picture 9">
            <a:extLst>
              <a:ext uri="{FF2B5EF4-FFF2-40B4-BE49-F238E27FC236}">
                <a16:creationId xmlns:a16="http://schemas.microsoft.com/office/drawing/2014/main" id="{A77449CB-01C8-43BD-8CD7-59DD1168909C}"/>
              </a:ext>
            </a:extLst>
          </p:cNvPr>
          <p:cNvPicPr>
            <a:picLocks noChangeAspect="1"/>
          </p:cNvPicPr>
          <p:nvPr/>
        </p:nvPicPr>
        <p:blipFill>
          <a:blip r:embed="rId4"/>
          <a:stretch>
            <a:fillRect/>
          </a:stretch>
        </p:blipFill>
        <p:spPr>
          <a:xfrm>
            <a:off x="6717994" y="1211017"/>
            <a:ext cx="5027693" cy="5281858"/>
          </a:xfrm>
          <a:prstGeom prst="rect">
            <a:avLst/>
          </a:prstGeom>
          <a:ln>
            <a:solidFill>
              <a:schemeClr val="tx1"/>
            </a:solidFill>
            <a:prstDash val="lgDash"/>
          </a:ln>
        </p:spPr>
      </p:pic>
    </p:spTree>
    <p:extLst>
      <p:ext uri="{BB962C8B-B14F-4D97-AF65-F5344CB8AC3E}">
        <p14:creationId xmlns:p14="http://schemas.microsoft.com/office/powerpoint/2010/main" val="119913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9B1001-D383-49CC-A29B-8A1318E46409}"/>
              </a:ext>
            </a:extLst>
          </p:cNvPr>
          <p:cNvSpPr/>
          <p:nvPr/>
        </p:nvSpPr>
        <p:spPr>
          <a:xfrm>
            <a:off x="272685" y="201587"/>
            <a:ext cx="11083071" cy="698658"/>
          </a:xfrm>
          <a:prstGeom prst="rec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0D4E8C30-D614-9C4A-A8A6-C007E032D685}"/>
              </a:ext>
            </a:extLst>
          </p:cNvPr>
          <p:cNvSpPr>
            <a:spLocks noGrp="1"/>
          </p:cNvSpPr>
          <p:nvPr>
            <p:ph type="title"/>
          </p:nvPr>
        </p:nvSpPr>
        <p:spPr>
          <a:xfrm>
            <a:off x="440266" y="303252"/>
            <a:ext cx="10729187" cy="478643"/>
          </a:xfrm>
        </p:spPr>
        <p:txBody>
          <a:bodyPr>
            <a:noAutofit/>
          </a:bodyPr>
          <a:lstStyle/>
          <a:p>
            <a:r>
              <a:rPr lang="en-US" sz="3600" b="1" dirty="0"/>
              <a:t>Helium Unified Software Debug Across Runtime Engines</a:t>
            </a:r>
          </a:p>
        </p:txBody>
      </p:sp>
      <p:grpSp>
        <p:nvGrpSpPr>
          <p:cNvPr id="2" name="Group 1">
            <a:extLst>
              <a:ext uri="{FF2B5EF4-FFF2-40B4-BE49-F238E27FC236}">
                <a16:creationId xmlns:a16="http://schemas.microsoft.com/office/drawing/2014/main" id="{60FDDD3F-9E48-4114-9F0B-F99C1797353C}"/>
              </a:ext>
            </a:extLst>
          </p:cNvPr>
          <p:cNvGrpSpPr/>
          <p:nvPr/>
        </p:nvGrpSpPr>
        <p:grpSpPr>
          <a:xfrm>
            <a:off x="10244809" y="1538592"/>
            <a:ext cx="1740270" cy="1151464"/>
            <a:chOff x="7733426" y="3089246"/>
            <a:chExt cx="1861723" cy="1660519"/>
          </a:xfrm>
        </p:grpSpPr>
        <p:sp>
          <p:nvSpPr>
            <p:cNvPr id="33" name="Arrow: Left-Right 32">
              <a:extLst>
                <a:ext uri="{FF2B5EF4-FFF2-40B4-BE49-F238E27FC236}">
                  <a16:creationId xmlns:a16="http://schemas.microsoft.com/office/drawing/2014/main" id="{D49C43B2-4E4D-4072-B333-D1657FBE31BC}"/>
                </a:ext>
              </a:extLst>
            </p:cNvPr>
            <p:cNvSpPr/>
            <p:nvPr/>
          </p:nvSpPr>
          <p:spPr>
            <a:xfrm>
              <a:off x="8293431" y="3538815"/>
              <a:ext cx="429170" cy="276999"/>
            </a:xfrm>
            <a:prstGeom prst="leftRightArrow">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A90948-3D2F-465A-AAD6-D9B6402AB571}"/>
                </a:ext>
              </a:extLst>
            </p:cNvPr>
            <p:cNvSpPr>
              <a:spLocks/>
            </p:cNvSpPr>
            <p:nvPr/>
          </p:nvSpPr>
          <p:spPr bwMode="auto">
            <a:xfrm>
              <a:off x="7733426" y="3089246"/>
              <a:ext cx="1861723" cy="1660519"/>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t" anchorCtr="0" compatLnSpc="1">
              <a:prstTxWarp prst="textNoShape">
                <a:avLst/>
              </a:prstTxWarp>
            </a:bodyPr>
            <a:lstStyle/>
            <a:p>
              <a:pPr algn="ctr"/>
              <a:endParaRPr lang="en-US" sz="800" kern="0">
                <a:latin typeface="Arial"/>
              </a:endParaRPr>
            </a:p>
            <a:p>
              <a:pPr algn="ctr"/>
              <a:r>
                <a:rPr lang="en-US" sz="1100" kern="0">
                  <a:solidFill>
                    <a:schemeClr val="bg2"/>
                  </a:solidFill>
                  <a:latin typeface="Arial"/>
                </a:rPr>
                <a:t>SoC</a:t>
              </a:r>
            </a:p>
          </p:txBody>
        </p:sp>
        <p:grpSp>
          <p:nvGrpSpPr>
            <p:cNvPr id="42" name="Group 41">
              <a:extLst>
                <a:ext uri="{FF2B5EF4-FFF2-40B4-BE49-F238E27FC236}">
                  <a16:creationId xmlns:a16="http://schemas.microsoft.com/office/drawing/2014/main" id="{2735E0DA-B179-4ADD-8DAB-787EE70FC8CA}"/>
                </a:ext>
              </a:extLst>
            </p:cNvPr>
            <p:cNvGrpSpPr/>
            <p:nvPr/>
          </p:nvGrpSpPr>
          <p:grpSpPr>
            <a:xfrm>
              <a:off x="7786008" y="3592014"/>
              <a:ext cx="1784981" cy="1022975"/>
              <a:chOff x="7329779" y="3581342"/>
              <a:chExt cx="1784981" cy="823702"/>
            </a:xfrm>
            <a:solidFill>
              <a:schemeClr val="accent5"/>
            </a:solidFill>
          </p:grpSpPr>
          <p:sp>
            <p:nvSpPr>
              <p:cNvPr id="43" name="Rectangle 367">
                <a:extLst>
                  <a:ext uri="{FF2B5EF4-FFF2-40B4-BE49-F238E27FC236}">
                    <a16:creationId xmlns:a16="http://schemas.microsoft.com/office/drawing/2014/main" id="{970B1ABF-856D-4D48-ADDB-6442BCC289AA}"/>
                  </a:ext>
                </a:extLst>
              </p:cNvPr>
              <p:cNvSpPr>
                <a:spLocks noChangeArrowheads="1"/>
              </p:cNvSpPr>
              <p:nvPr/>
            </p:nvSpPr>
            <p:spPr bwMode="auto">
              <a:xfrm>
                <a:off x="7329779" y="3876375"/>
                <a:ext cx="1064093" cy="80667"/>
              </a:xfrm>
              <a:prstGeom prst="leftRightArrow">
                <a:avLst>
                  <a:gd name="adj1" fmla="val 64545"/>
                  <a:gd name="adj2" fmla="val 39062"/>
                </a:avLst>
              </a:prstGeom>
              <a:solidFill>
                <a:srgbClr val="999999"/>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endParaRPr lang="en-US" sz="800" kern="0">
                  <a:solidFill>
                    <a:srgbClr val="FFFFFF"/>
                  </a:solidFill>
                  <a:latin typeface="Arial"/>
                </a:endParaRPr>
              </a:p>
            </p:txBody>
          </p:sp>
          <p:sp>
            <p:nvSpPr>
              <p:cNvPr id="44" name="Rectangle 43">
                <a:extLst>
                  <a:ext uri="{FF2B5EF4-FFF2-40B4-BE49-F238E27FC236}">
                    <a16:creationId xmlns:a16="http://schemas.microsoft.com/office/drawing/2014/main" id="{813D98B5-9C3E-4010-949D-AB45CF271776}"/>
                  </a:ext>
                </a:extLst>
              </p:cNvPr>
              <p:cNvSpPr>
                <a:spLocks/>
              </p:cNvSpPr>
              <p:nvPr/>
            </p:nvSpPr>
            <p:spPr bwMode="auto">
              <a:xfrm>
                <a:off x="7394828" y="4286674"/>
                <a:ext cx="393022" cy="806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r>
                  <a:rPr lang="en-US" sz="150" kern="0">
                    <a:solidFill>
                      <a:srgbClr val="FFFFFF"/>
                    </a:solidFill>
                    <a:latin typeface="Arial"/>
                  </a:rPr>
                  <a:t>DDR3</a:t>
                </a:r>
              </a:p>
            </p:txBody>
          </p:sp>
          <p:sp>
            <p:nvSpPr>
              <p:cNvPr id="45" name="Rectangle 406">
                <a:extLst>
                  <a:ext uri="{FF2B5EF4-FFF2-40B4-BE49-F238E27FC236}">
                    <a16:creationId xmlns:a16="http://schemas.microsoft.com/office/drawing/2014/main" id="{E3A94F88-C4A2-4A17-B326-E5B0F64EF364}"/>
                  </a:ext>
                </a:extLst>
              </p:cNvPr>
              <p:cNvSpPr>
                <a:spLocks noChangeArrowheads="1"/>
              </p:cNvSpPr>
              <p:nvPr/>
            </p:nvSpPr>
            <p:spPr bwMode="auto">
              <a:xfrm>
                <a:off x="8849548" y="3702981"/>
                <a:ext cx="37446" cy="218754"/>
              </a:xfrm>
              <a:prstGeom prst="rect">
                <a:avLst/>
              </a:prstGeom>
              <a:solidFill>
                <a:srgbClr val="999999"/>
              </a:solid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46" name="Rectangle 456">
                <a:extLst>
                  <a:ext uri="{FF2B5EF4-FFF2-40B4-BE49-F238E27FC236}">
                    <a16:creationId xmlns:a16="http://schemas.microsoft.com/office/drawing/2014/main" id="{2B76E1B5-304C-45E9-BB33-E7A19E308108}"/>
                  </a:ext>
                </a:extLst>
              </p:cNvPr>
              <p:cNvSpPr>
                <a:spLocks noChangeArrowheads="1"/>
              </p:cNvSpPr>
              <p:nvPr/>
            </p:nvSpPr>
            <p:spPr bwMode="auto">
              <a:xfrm>
                <a:off x="8859343" y="3786554"/>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47" name="Freeform 429">
                <a:extLst>
                  <a:ext uri="{FF2B5EF4-FFF2-40B4-BE49-F238E27FC236}">
                    <a16:creationId xmlns:a16="http://schemas.microsoft.com/office/drawing/2014/main" id="{9A6FD404-1F4E-4761-BDD3-AC1C2F6C946A}"/>
                  </a:ext>
                </a:extLst>
              </p:cNvPr>
              <p:cNvSpPr>
                <a:spLocks noEditPoints="1"/>
              </p:cNvSpPr>
              <p:nvPr/>
            </p:nvSpPr>
            <p:spPr bwMode="auto">
              <a:xfrm>
                <a:off x="8877862" y="3833429"/>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48" name="Rectangle 456">
                <a:extLst>
                  <a:ext uri="{FF2B5EF4-FFF2-40B4-BE49-F238E27FC236}">
                    <a16:creationId xmlns:a16="http://schemas.microsoft.com/office/drawing/2014/main" id="{E5F5A04E-616A-4D3B-AD3D-D05D960407F7}"/>
                  </a:ext>
                </a:extLst>
              </p:cNvPr>
              <p:cNvSpPr>
                <a:spLocks noChangeArrowheads="1"/>
              </p:cNvSpPr>
              <p:nvPr/>
            </p:nvSpPr>
            <p:spPr bwMode="auto">
              <a:xfrm>
                <a:off x="8859343" y="3833086"/>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49" name="Freeform 429">
                <a:extLst>
                  <a:ext uri="{FF2B5EF4-FFF2-40B4-BE49-F238E27FC236}">
                    <a16:creationId xmlns:a16="http://schemas.microsoft.com/office/drawing/2014/main" id="{8D243B63-69BD-42F9-B19F-7469CB3B1457}"/>
                  </a:ext>
                </a:extLst>
              </p:cNvPr>
              <p:cNvSpPr>
                <a:spLocks noEditPoints="1"/>
              </p:cNvSpPr>
              <p:nvPr/>
            </p:nvSpPr>
            <p:spPr bwMode="auto">
              <a:xfrm>
                <a:off x="8877862" y="3786896"/>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50" name="Rectangle 456">
                <a:extLst>
                  <a:ext uri="{FF2B5EF4-FFF2-40B4-BE49-F238E27FC236}">
                    <a16:creationId xmlns:a16="http://schemas.microsoft.com/office/drawing/2014/main" id="{14702A42-35F3-406E-A79D-C91D03BE7516}"/>
                  </a:ext>
                </a:extLst>
              </p:cNvPr>
              <p:cNvSpPr>
                <a:spLocks noChangeArrowheads="1"/>
              </p:cNvSpPr>
              <p:nvPr/>
            </p:nvSpPr>
            <p:spPr bwMode="auto">
              <a:xfrm>
                <a:off x="8859343" y="3786554"/>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51" name="Freeform 429">
                <a:extLst>
                  <a:ext uri="{FF2B5EF4-FFF2-40B4-BE49-F238E27FC236}">
                    <a16:creationId xmlns:a16="http://schemas.microsoft.com/office/drawing/2014/main" id="{0F6CF429-7926-4A68-9C91-C5093B5B8348}"/>
                  </a:ext>
                </a:extLst>
              </p:cNvPr>
              <p:cNvSpPr>
                <a:spLocks noEditPoints="1"/>
              </p:cNvSpPr>
              <p:nvPr/>
            </p:nvSpPr>
            <p:spPr bwMode="auto">
              <a:xfrm>
                <a:off x="8877862" y="3880823"/>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52" name="Rectangle 456">
                <a:extLst>
                  <a:ext uri="{FF2B5EF4-FFF2-40B4-BE49-F238E27FC236}">
                    <a16:creationId xmlns:a16="http://schemas.microsoft.com/office/drawing/2014/main" id="{46E90342-59C6-4DAC-8BAC-E7A23BB04886}"/>
                  </a:ext>
                </a:extLst>
              </p:cNvPr>
              <p:cNvSpPr>
                <a:spLocks noChangeArrowheads="1"/>
              </p:cNvSpPr>
              <p:nvPr/>
            </p:nvSpPr>
            <p:spPr bwMode="auto">
              <a:xfrm>
                <a:off x="8859343" y="3880480"/>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53" name="Rectangle 406">
                <a:extLst>
                  <a:ext uri="{FF2B5EF4-FFF2-40B4-BE49-F238E27FC236}">
                    <a16:creationId xmlns:a16="http://schemas.microsoft.com/office/drawing/2014/main" id="{D853020B-3DE7-4C2D-B489-5725774A0C0D}"/>
                  </a:ext>
                </a:extLst>
              </p:cNvPr>
              <p:cNvSpPr>
                <a:spLocks noChangeArrowheads="1"/>
              </p:cNvSpPr>
              <p:nvPr/>
            </p:nvSpPr>
            <p:spPr bwMode="auto">
              <a:xfrm>
                <a:off x="8552662" y="3702981"/>
                <a:ext cx="38532" cy="218279"/>
              </a:xfrm>
              <a:prstGeom prst="rect">
                <a:avLst/>
              </a:prstGeom>
              <a:solidFill>
                <a:srgbClr val="999999"/>
              </a:solid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54" name="Rectangle 321">
                <a:extLst>
                  <a:ext uri="{FF2B5EF4-FFF2-40B4-BE49-F238E27FC236}">
                    <a16:creationId xmlns:a16="http://schemas.microsoft.com/office/drawing/2014/main" id="{D005E291-FB59-42F2-A4DD-065096289575}"/>
                  </a:ext>
                </a:extLst>
              </p:cNvPr>
              <p:cNvSpPr>
                <a:spLocks noChangeArrowheads="1"/>
              </p:cNvSpPr>
              <p:nvPr/>
            </p:nvSpPr>
            <p:spPr bwMode="auto">
              <a:xfrm>
                <a:off x="8633287" y="3867669"/>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Display</a:t>
                </a:r>
              </a:p>
            </p:txBody>
          </p:sp>
          <p:sp>
            <p:nvSpPr>
              <p:cNvPr id="55" name="Freeform 429">
                <a:extLst>
                  <a:ext uri="{FF2B5EF4-FFF2-40B4-BE49-F238E27FC236}">
                    <a16:creationId xmlns:a16="http://schemas.microsoft.com/office/drawing/2014/main" id="{E015D18C-B146-478B-8887-F50F75B123EE}"/>
                  </a:ext>
                </a:extLst>
              </p:cNvPr>
              <p:cNvSpPr>
                <a:spLocks noEditPoints="1"/>
              </p:cNvSpPr>
              <p:nvPr/>
            </p:nvSpPr>
            <p:spPr bwMode="auto">
              <a:xfrm>
                <a:off x="8578213" y="3880823"/>
                <a:ext cx="55716"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56" name="Rectangle 456">
                <a:extLst>
                  <a:ext uri="{FF2B5EF4-FFF2-40B4-BE49-F238E27FC236}">
                    <a16:creationId xmlns:a16="http://schemas.microsoft.com/office/drawing/2014/main" id="{40F5CF5F-A404-4B44-90EA-93A9819E6EF8}"/>
                  </a:ext>
                </a:extLst>
              </p:cNvPr>
              <p:cNvSpPr>
                <a:spLocks noChangeArrowheads="1"/>
              </p:cNvSpPr>
              <p:nvPr/>
            </p:nvSpPr>
            <p:spPr bwMode="auto">
              <a:xfrm>
                <a:off x="8565152" y="3880480"/>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57" name="Rectangle 406">
                <a:extLst>
                  <a:ext uri="{FF2B5EF4-FFF2-40B4-BE49-F238E27FC236}">
                    <a16:creationId xmlns:a16="http://schemas.microsoft.com/office/drawing/2014/main" id="{0C898361-F735-466F-87CF-AE1EAA9D9FA3}"/>
                  </a:ext>
                </a:extLst>
              </p:cNvPr>
              <p:cNvSpPr>
                <a:spLocks noChangeArrowheads="1"/>
              </p:cNvSpPr>
              <p:nvPr/>
            </p:nvSpPr>
            <p:spPr bwMode="auto">
              <a:xfrm>
                <a:off x="7992819" y="3596467"/>
                <a:ext cx="37360" cy="188685"/>
              </a:xfrm>
              <a:prstGeom prst="rect">
                <a:avLst/>
              </a:prstGeom>
              <a:solidFill>
                <a:srgbClr val="999999"/>
              </a:solid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58" name="Rectangle 321">
                <a:extLst>
                  <a:ext uri="{FF2B5EF4-FFF2-40B4-BE49-F238E27FC236}">
                    <a16:creationId xmlns:a16="http://schemas.microsoft.com/office/drawing/2014/main" id="{D1EEFF62-C272-440F-AEDC-7A65ECD05447}"/>
                  </a:ext>
                </a:extLst>
              </p:cNvPr>
              <p:cNvSpPr>
                <a:spLocks noChangeArrowheads="1"/>
              </p:cNvSpPr>
              <p:nvPr/>
            </p:nvSpPr>
            <p:spPr bwMode="auto">
              <a:xfrm>
                <a:off x="8063685" y="3668477"/>
                <a:ext cx="184951"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err="1">
                    <a:solidFill>
                      <a:srgbClr val="FFFFFF"/>
                    </a:solidFill>
                    <a:latin typeface="Arial"/>
                  </a:rPr>
                  <a:t>INTC</a:t>
                </a:r>
                <a:endParaRPr lang="en-US" sz="375" kern="0">
                  <a:solidFill>
                    <a:srgbClr val="FFFFFF"/>
                  </a:solidFill>
                  <a:latin typeface="Arial"/>
                </a:endParaRPr>
              </a:p>
            </p:txBody>
          </p:sp>
          <p:sp>
            <p:nvSpPr>
              <p:cNvPr id="59" name="Freeform 429">
                <a:extLst>
                  <a:ext uri="{FF2B5EF4-FFF2-40B4-BE49-F238E27FC236}">
                    <a16:creationId xmlns:a16="http://schemas.microsoft.com/office/drawing/2014/main" id="{0C3F5653-9ABF-4686-BE8F-2E7439B87F3F}"/>
                  </a:ext>
                </a:extLst>
              </p:cNvPr>
              <p:cNvSpPr>
                <a:spLocks noEditPoints="1"/>
              </p:cNvSpPr>
              <p:nvPr/>
            </p:nvSpPr>
            <p:spPr bwMode="auto">
              <a:xfrm>
                <a:off x="8020459" y="3681630"/>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0" name="Rectangle 456">
                <a:extLst>
                  <a:ext uri="{FF2B5EF4-FFF2-40B4-BE49-F238E27FC236}">
                    <a16:creationId xmlns:a16="http://schemas.microsoft.com/office/drawing/2014/main" id="{D532CC5A-2B9D-4F67-9E25-EDEC8C461B69}"/>
                  </a:ext>
                </a:extLst>
              </p:cNvPr>
              <p:cNvSpPr>
                <a:spLocks noChangeArrowheads="1"/>
              </p:cNvSpPr>
              <p:nvPr/>
            </p:nvSpPr>
            <p:spPr bwMode="auto">
              <a:xfrm>
                <a:off x="8001941" y="3681288"/>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1" name="Rectangle 321">
                <a:extLst>
                  <a:ext uri="{FF2B5EF4-FFF2-40B4-BE49-F238E27FC236}">
                    <a16:creationId xmlns:a16="http://schemas.microsoft.com/office/drawing/2014/main" id="{4F56A497-644A-45D4-AD6E-FE09A7CE8EC7}"/>
                  </a:ext>
                </a:extLst>
              </p:cNvPr>
              <p:cNvSpPr>
                <a:spLocks noChangeArrowheads="1"/>
              </p:cNvSpPr>
              <p:nvPr/>
            </p:nvSpPr>
            <p:spPr bwMode="auto">
              <a:xfrm>
                <a:off x="8063685" y="3730586"/>
                <a:ext cx="184951"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a:solidFill>
                      <a:srgbClr val="FFFFFF"/>
                    </a:solidFill>
                    <a:latin typeface="Arial"/>
                  </a:rPr>
                  <a:t>Timer</a:t>
                </a:r>
              </a:p>
            </p:txBody>
          </p:sp>
          <p:sp>
            <p:nvSpPr>
              <p:cNvPr id="62" name="Freeform 429">
                <a:extLst>
                  <a:ext uri="{FF2B5EF4-FFF2-40B4-BE49-F238E27FC236}">
                    <a16:creationId xmlns:a16="http://schemas.microsoft.com/office/drawing/2014/main" id="{4CF2A57C-29A0-47AB-917D-431A48EB9FED}"/>
                  </a:ext>
                </a:extLst>
              </p:cNvPr>
              <p:cNvSpPr>
                <a:spLocks noEditPoints="1"/>
              </p:cNvSpPr>
              <p:nvPr/>
            </p:nvSpPr>
            <p:spPr bwMode="auto">
              <a:xfrm>
                <a:off x="8020459" y="3743739"/>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3" name="Rectangle 456">
                <a:extLst>
                  <a:ext uri="{FF2B5EF4-FFF2-40B4-BE49-F238E27FC236}">
                    <a16:creationId xmlns:a16="http://schemas.microsoft.com/office/drawing/2014/main" id="{F812AFA9-FD44-4BA1-BFD7-5EE5C7608CB8}"/>
                  </a:ext>
                </a:extLst>
              </p:cNvPr>
              <p:cNvSpPr>
                <a:spLocks noChangeArrowheads="1"/>
              </p:cNvSpPr>
              <p:nvPr/>
            </p:nvSpPr>
            <p:spPr bwMode="auto">
              <a:xfrm>
                <a:off x="8001941" y="3743396"/>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4" name="Rectangle 321">
                <a:extLst>
                  <a:ext uri="{FF2B5EF4-FFF2-40B4-BE49-F238E27FC236}">
                    <a16:creationId xmlns:a16="http://schemas.microsoft.com/office/drawing/2014/main" id="{562BD958-8B88-4EFC-A5C0-6A4C775DCB9C}"/>
                  </a:ext>
                </a:extLst>
              </p:cNvPr>
              <p:cNvSpPr>
                <a:spLocks noChangeArrowheads="1"/>
              </p:cNvSpPr>
              <p:nvPr/>
            </p:nvSpPr>
            <p:spPr bwMode="auto">
              <a:xfrm>
                <a:off x="8633287" y="3726479"/>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CSI</a:t>
                </a:r>
              </a:p>
            </p:txBody>
          </p:sp>
          <p:sp>
            <p:nvSpPr>
              <p:cNvPr id="65" name="Freeform 429">
                <a:extLst>
                  <a:ext uri="{FF2B5EF4-FFF2-40B4-BE49-F238E27FC236}">
                    <a16:creationId xmlns:a16="http://schemas.microsoft.com/office/drawing/2014/main" id="{CFE910EE-E8F0-48F7-BFB1-1566AB3E0A1D}"/>
                  </a:ext>
                </a:extLst>
              </p:cNvPr>
              <p:cNvSpPr>
                <a:spLocks noEditPoints="1"/>
              </p:cNvSpPr>
              <p:nvPr/>
            </p:nvSpPr>
            <p:spPr bwMode="auto">
              <a:xfrm>
                <a:off x="8578213" y="3739632"/>
                <a:ext cx="55716"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6" name="Rectangle 456">
                <a:extLst>
                  <a:ext uri="{FF2B5EF4-FFF2-40B4-BE49-F238E27FC236}">
                    <a16:creationId xmlns:a16="http://schemas.microsoft.com/office/drawing/2014/main" id="{6373EF68-7D14-4012-9CD0-94952963B8BF}"/>
                  </a:ext>
                </a:extLst>
              </p:cNvPr>
              <p:cNvSpPr>
                <a:spLocks noChangeArrowheads="1"/>
              </p:cNvSpPr>
              <p:nvPr/>
            </p:nvSpPr>
            <p:spPr bwMode="auto">
              <a:xfrm>
                <a:off x="8565152" y="3739289"/>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7" name="Rectangle 321">
                <a:extLst>
                  <a:ext uri="{FF2B5EF4-FFF2-40B4-BE49-F238E27FC236}">
                    <a16:creationId xmlns:a16="http://schemas.microsoft.com/office/drawing/2014/main" id="{9BF537CB-1E2F-4ED8-B0B4-3516F6BD7BA1}"/>
                  </a:ext>
                </a:extLst>
              </p:cNvPr>
              <p:cNvSpPr>
                <a:spLocks noChangeArrowheads="1"/>
              </p:cNvSpPr>
              <p:nvPr/>
            </p:nvSpPr>
            <p:spPr bwMode="auto">
              <a:xfrm>
                <a:off x="8633287" y="3773743"/>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DSI</a:t>
                </a:r>
              </a:p>
            </p:txBody>
          </p:sp>
          <p:sp>
            <p:nvSpPr>
              <p:cNvPr id="68" name="Freeform 429">
                <a:extLst>
                  <a:ext uri="{FF2B5EF4-FFF2-40B4-BE49-F238E27FC236}">
                    <a16:creationId xmlns:a16="http://schemas.microsoft.com/office/drawing/2014/main" id="{E8F3B3B7-BA5C-4578-8332-913EF4E6DCE1}"/>
                  </a:ext>
                </a:extLst>
              </p:cNvPr>
              <p:cNvSpPr>
                <a:spLocks noEditPoints="1"/>
              </p:cNvSpPr>
              <p:nvPr/>
            </p:nvSpPr>
            <p:spPr bwMode="auto">
              <a:xfrm>
                <a:off x="8578213" y="3786896"/>
                <a:ext cx="55716"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69" name="Rectangle 456">
                <a:extLst>
                  <a:ext uri="{FF2B5EF4-FFF2-40B4-BE49-F238E27FC236}">
                    <a16:creationId xmlns:a16="http://schemas.microsoft.com/office/drawing/2014/main" id="{30E86E5F-BB14-4B80-8BB9-1E5817A7F39E}"/>
                  </a:ext>
                </a:extLst>
              </p:cNvPr>
              <p:cNvSpPr>
                <a:spLocks noChangeArrowheads="1"/>
              </p:cNvSpPr>
              <p:nvPr/>
            </p:nvSpPr>
            <p:spPr bwMode="auto">
              <a:xfrm>
                <a:off x="8565152" y="3786554"/>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70" name="Rectangle 321">
                <a:extLst>
                  <a:ext uri="{FF2B5EF4-FFF2-40B4-BE49-F238E27FC236}">
                    <a16:creationId xmlns:a16="http://schemas.microsoft.com/office/drawing/2014/main" id="{CEBD443D-6D2D-4384-B264-099BE1E9BC24}"/>
                  </a:ext>
                </a:extLst>
              </p:cNvPr>
              <p:cNvSpPr>
                <a:spLocks noChangeArrowheads="1"/>
              </p:cNvSpPr>
              <p:nvPr/>
            </p:nvSpPr>
            <p:spPr bwMode="auto">
              <a:xfrm>
                <a:off x="8063685" y="3607905"/>
                <a:ext cx="184951"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err="1">
                    <a:solidFill>
                      <a:srgbClr val="FFFFFF"/>
                    </a:solidFill>
                    <a:latin typeface="Arial"/>
                  </a:rPr>
                  <a:t>UART</a:t>
                </a:r>
                <a:endParaRPr lang="en-US" sz="375" kern="0">
                  <a:solidFill>
                    <a:srgbClr val="FFFFFF"/>
                  </a:solidFill>
                  <a:latin typeface="Arial"/>
                </a:endParaRPr>
              </a:p>
            </p:txBody>
          </p:sp>
          <p:sp>
            <p:nvSpPr>
              <p:cNvPr id="71" name="Rectangle 456">
                <a:extLst>
                  <a:ext uri="{FF2B5EF4-FFF2-40B4-BE49-F238E27FC236}">
                    <a16:creationId xmlns:a16="http://schemas.microsoft.com/office/drawing/2014/main" id="{7DFDEDCE-B36D-4643-A2E9-15661D5C86BD}"/>
                  </a:ext>
                </a:extLst>
              </p:cNvPr>
              <p:cNvSpPr>
                <a:spLocks noChangeArrowheads="1"/>
              </p:cNvSpPr>
              <p:nvPr/>
            </p:nvSpPr>
            <p:spPr bwMode="auto">
              <a:xfrm>
                <a:off x="8001941" y="3620716"/>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72" name="Rectangle 71">
                <a:extLst>
                  <a:ext uri="{FF2B5EF4-FFF2-40B4-BE49-F238E27FC236}">
                    <a16:creationId xmlns:a16="http://schemas.microsoft.com/office/drawing/2014/main" id="{EC4DE847-1386-4D6A-A013-74EB0E3E2288}"/>
                  </a:ext>
                </a:extLst>
              </p:cNvPr>
              <p:cNvSpPr>
                <a:spLocks/>
              </p:cNvSpPr>
              <p:nvPr/>
            </p:nvSpPr>
            <p:spPr bwMode="auto">
              <a:xfrm>
                <a:off x="7864239" y="4183919"/>
                <a:ext cx="745776" cy="218934"/>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1100" kern="0">
                    <a:solidFill>
                      <a:srgbClr val="FFFFFF"/>
                    </a:solidFill>
                    <a:latin typeface="Arial"/>
                  </a:rPr>
                  <a:t>GPU</a:t>
                </a:r>
              </a:p>
            </p:txBody>
          </p:sp>
          <p:sp>
            <p:nvSpPr>
              <p:cNvPr id="73" name="Rectangle 373">
                <a:extLst>
                  <a:ext uri="{FF2B5EF4-FFF2-40B4-BE49-F238E27FC236}">
                    <a16:creationId xmlns:a16="http://schemas.microsoft.com/office/drawing/2014/main" id="{22207F76-375A-45E2-A1B2-FE7CFCC64FEB}"/>
                  </a:ext>
                </a:extLst>
              </p:cNvPr>
              <p:cNvSpPr>
                <a:spLocks noChangeArrowheads="1"/>
              </p:cNvSpPr>
              <p:nvPr/>
            </p:nvSpPr>
            <p:spPr bwMode="auto">
              <a:xfrm flipV="1">
                <a:off x="8095074" y="3925894"/>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74" name="Elbow Connector 85">
                <a:extLst>
                  <a:ext uri="{FF2B5EF4-FFF2-40B4-BE49-F238E27FC236}">
                    <a16:creationId xmlns:a16="http://schemas.microsoft.com/office/drawing/2014/main" id="{ABA9D759-C0D0-4134-96B4-36E7853AFAA1}"/>
                  </a:ext>
                </a:extLst>
              </p:cNvPr>
              <p:cNvCxnSpPr/>
              <p:nvPr/>
            </p:nvCxnSpPr>
            <p:spPr bwMode="auto">
              <a:xfrm>
                <a:off x="7502376" y="3944010"/>
                <a:ext cx="0" cy="237117"/>
              </a:xfrm>
              <a:prstGeom prst="straightConnector1">
                <a:avLst/>
              </a:prstGeom>
              <a:solidFill>
                <a:srgbClr val="999999"/>
              </a:solidFill>
              <a:ln w="19050" cap="flat" cmpd="sng" algn="ctr">
                <a:solidFill>
                  <a:srgbClr val="FFFFFF"/>
                </a:solidFill>
                <a:prstDash val="solid"/>
                <a:round/>
                <a:headEnd type="triangle" w="med" len="med"/>
                <a:tailEnd type="triangle" w="med" len="med"/>
              </a:ln>
              <a:effectLst/>
            </p:spPr>
          </p:cxnSp>
          <p:sp>
            <p:nvSpPr>
              <p:cNvPr id="75" name="Rectangle 74">
                <a:extLst>
                  <a:ext uri="{FF2B5EF4-FFF2-40B4-BE49-F238E27FC236}">
                    <a16:creationId xmlns:a16="http://schemas.microsoft.com/office/drawing/2014/main" id="{21492A60-16A7-44BB-BE25-5855E14AD6C0}"/>
                  </a:ext>
                </a:extLst>
              </p:cNvPr>
              <p:cNvSpPr>
                <a:spLocks/>
              </p:cNvSpPr>
              <p:nvPr/>
            </p:nvSpPr>
            <p:spPr bwMode="auto">
              <a:xfrm>
                <a:off x="7398040" y="4179063"/>
                <a:ext cx="392332" cy="91675"/>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800" kern="0">
                    <a:solidFill>
                      <a:srgbClr val="FFFFFF"/>
                    </a:solidFill>
                    <a:latin typeface="Arial"/>
                  </a:rPr>
                  <a:t>MC</a:t>
                </a:r>
              </a:p>
            </p:txBody>
          </p:sp>
          <p:sp>
            <p:nvSpPr>
              <p:cNvPr id="76" name="Rectangle 321">
                <a:extLst>
                  <a:ext uri="{FF2B5EF4-FFF2-40B4-BE49-F238E27FC236}">
                    <a16:creationId xmlns:a16="http://schemas.microsoft.com/office/drawing/2014/main" id="{4761C452-B3AC-4F3D-8406-FA834C8A28E7}"/>
                  </a:ext>
                </a:extLst>
              </p:cNvPr>
              <p:cNvSpPr>
                <a:spLocks noChangeArrowheads="1"/>
              </p:cNvSpPr>
              <p:nvPr/>
            </p:nvSpPr>
            <p:spPr bwMode="auto">
              <a:xfrm>
                <a:off x="8917530" y="3820277"/>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SATA</a:t>
                </a:r>
              </a:p>
            </p:txBody>
          </p:sp>
          <p:sp>
            <p:nvSpPr>
              <p:cNvPr id="77" name="Rectangle 321">
                <a:extLst>
                  <a:ext uri="{FF2B5EF4-FFF2-40B4-BE49-F238E27FC236}">
                    <a16:creationId xmlns:a16="http://schemas.microsoft.com/office/drawing/2014/main" id="{40B2D9F6-B164-4B74-826B-CBCF3E85F84D}"/>
                  </a:ext>
                </a:extLst>
              </p:cNvPr>
              <p:cNvSpPr>
                <a:spLocks noChangeArrowheads="1"/>
              </p:cNvSpPr>
              <p:nvPr/>
            </p:nvSpPr>
            <p:spPr bwMode="auto">
              <a:xfrm>
                <a:off x="8917530" y="3773743"/>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USB3</a:t>
                </a:r>
              </a:p>
            </p:txBody>
          </p:sp>
          <p:sp>
            <p:nvSpPr>
              <p:cNvPr id="78" name="Rectangle 321">
                <a:extLst>
                  <a:ext uri="{FF2B5EF4-FFF2-40B4-BE49-F238E27FC236}">
                    <a16:creationId xmlns:a16="http://schemas.microsoft.com/office/drawing/2014/main" id="{2356E641-922B-4E82-8BBC-69AD7CC3C335}"/>
                  </a:ext>
                </a:extLst>
              </p:cNvPr>
              <p:cNvSpPr>
                <a:spLocks noChangeArrowheads="1"/>
              </p:cNvSpPr>
              <p:nvPr/>
            </p:nvSpPr>
            <p:spPr bwMode="auto">
              <a:xfrm>
                <a:off x="8917530" y="3867669"/>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a:t>
                </a:r>
              </a:p>
            </p:txBody>
          </p:sp>
          <p:sp>
            <p:nvSpPr>
              <p:cNvPr id="79" name="Rectangle 78">
                <a:extLst>
                  <a:ext uri="{FF2B5EF4-FFF2-40B4-BE49-F238E27FC236}">
                    <a16:creationId xmlns:a16="http://schemas.microsoft.com/office/drawing/2014/main" id="{0603BFF1-0AA0-492A-B72E-306CB252017A}"/>
                  </a:ext>
                </a:extLst>
              </p:cNvPr>
              <p:cNvSpPr/>
              <p:nvPr/>
            </p:nvSpPr>
            <p:spPr bwMode="auto">
              <a:xfrm>
                <a:off x="8292192" y="3604211"/>
                <a:ext cx="198360" cy="107151"/>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a:solidFill>
                      <a:srgbClr val="FFFFFF"/>
                    </a:solidFill>
                    <a:latin typeface="Arial"/>
                  </a:rPr>
                  <a:t>System</a:t>
                </a:r>
              </a:p>
              <a:p>
                <a:r>
                  <a:rPr lang="en-US" sz="375" kern="0">
                    <a:solidFill>
                      <a:srgbClr val="FFFFFF"/>
                    </a:solidFill>
                    <a:latin typeface="Arial"/>
                  </a:rPr>
                  <a:t>Boot</a:t>
                </a:r>
              </a:p>
            </p:txBody>
          </p:sp>
          <p:sp>
            <p:nvSpPr>
              <p:cNvPr id="80" name="Rectangle 367">
                <a:extLst>
                  <a:ext uri="{FF2B5EF4-FFF2-40B4-BE49-F238E27FC236}">
                    <a16:creationId xmlns:a16="http://schemas.microsoft.com/office/drawing/2014/main" id="{B9397B14-F598-4C8C-8692-ECBB125F60E5}"/>
                  </a:ext>
                </a:extLst>
              </p:cNvPr>
              <p:cNvSpPr>
                <a:spLocks noChangeArrowheads="1"/>
              </p:cNvSpPr>
              <p:nvPr/>
            </p:nvSpPr>
            <p:spPr bwMode="auto">
              <a:xfrm>
                <a:off x="7797307" y="4006055"/>
                <a:ext cx="1306563" cy="85232"/>
              </a:xfrm>
              <a:prstGeom prst="leftRightArrow">
                <a:avLst>
                  <a:gd name="adj1" fmla="val 64545"/>
                  <a:gd name="adj2" fmla="val 39062"/>
                </a:avLst>
              </a:prstGeom>
              <a:solidFill>
                <a:srgbClr val="999999"/>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r>
                  <a:rPr lang="en-US" sz="800" kern="0">
                    <a:solidFill>
                      <a:srgbClr val="FFFFFF"/>
                    </a:solidFill>
                    <a:latin typeface="Arial"/>
                  </a:rPr>
                  <a:t>                   </a:t>
                </a:r>
              </a:p>
            </p:txBody>
          </p:sp>
          <p:cxnSp>
            <p:nvCxnSpPr>
              <p:cNvPr id="81" name="Straight Arrow Connector 185">
                <a:extLst>
                  <a:ext uri="{FF2B5EF4-FFF2-40B4-BE49-F238E27FC236}">
                    <a16:creationId xmlns:a16="http://schemas.microsoft.com/office/drawing/2014/main" id="{FAEC3141-8D7B-4D15-8DC5-35E6E3EFB726}"/>
                  </a:ext>
                </a:extLst>
              </p:cNvPr>
              <p:cNvCxnSpPr>
                <a:stCxn id="91" idx="3"/>
              </p:cNvCxnSpPr>
              <p:nvPr/>
            </p:nvCxnSpPr>
            <p:spPr bwMode="auto">
              <a:xfrm rot="10800000" flipV="1">
                <a:off x="7682128" y="4048671"/>
                <a:ext cx="115178" cy="132456"/>
              </a:xfrm>
              <a:prstGeom prst="bentConnector2">
                <a:avLst/>
              </a:prstGeom>
              <a:solidFill>
                <a:srgbClr val="999999"/>
              </a:solidFill>
              <a:ln w="19050" cap="flat" cmpd="sng" algn="ctr">
                <a:solidFill>
                  <a:srgbClr val="FFFFFF"/>
                </a:solidFill>
                <a:prstDash val="solid"/>
                <a:round/>
                <a:headEnd type="triangle" w="med" len="med"/>
                <a:tailEnd type="triangle" w="med" len="med"/>
              </a:ln>
              <a:effectLst/>
            </p:spPr>
          </p:cxnSp>
          <p:grpSp>
            <p:nvGrpSpPr>
              <p:cNvPr id="82" name="Group 374">
                <a:extLst>
                  <a:ext uri="{FF2B5EF4-FFF2-40B4-BE49-F238E27FC236}">
                    <a16:creationId xmlns:a16="http://schemas.microsoft.com/office/drawing/2014/main" id="{367A6882-3394-4D52-8717-16CC33C832AB}"/>
                  </a:ext>
                </a:extLst>
              </p:cNvPr>
              <p:cNvGrpSpPr>
                <a:grpSpLocks/>
              </p:cNvGrpSpPr>
              <p:nvPr/>
            </p:nvGrpSpPr>
            <p:grpSpPr bwMode="auto">
              <a:xfrm flipV="1">
                <a:off x="7674550" y="4181127"/>
                <a:ext cx="15154" cy="9630"/>
                <a:chOff x="1884" y="2001"/>
                <a:chExt cx="49" cy="52"/>
              </a:xfrm>
              <a:grpFill/>
            </p:grpSpPr>
            <p:sp>
              <p:nvSpPr>
                <p:cNvPr id="152" name="Rectangle 372">
                  <a:extLst>
                    <a:ext uri="{FF2B5EF4-FFF2-40B4-BE49-F238E27FC236}">
                      <a16:creationId xmlns:a16="http://schemas.microsoft.com/office/drawing/2014/main" id="{D84C0896-2B5D-4901-A886-136206333320}"/>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53" name="Rectangle 373">
                  <a:extLst>
                    <a:ext uri="{FF2B5EF4-FFF2-40B4-BE49-F238E27FC236}">
                      <a16:creationId xmlns:a16="http://schemas.microsoft.com/office/drawing/2014/main" id="{BA4878DD-B821-4C28-8896-5079821D0149}"/>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83" name="Group 374">
                <a:extLst>
                  <a:ext uri="{FF2B5EF4-FFF2-40B4-BE49-F238E27FC236}">
                    <a16:creationId xmlns:a16="http://schemas.microsoft.com/office/drawing/2014/main" id="{08A082B8-0C82-4C03-B527-74FA5649694C}"/>
                  </a:ext>
                </a:extLst>
              </p:cNvPr>
              <p:cNvGrpSpPr>
                <a:grpSpLocks/>
              </p:cNvGrpSpPr>
              <p:nvPr/>
            </p:nvGrpSpPr>
            <p:grpSpPr bwMode="auto">
              <a:xfrm flipV="1">
                <a:off x="7936253" y="4064070"/>
                <a:ext cx="15154" cy="11294"/>
                <a:chOff x="1884" y="2001"/>
                <a:chExt cx="49" cy="52"/>
              </a:xfrm>
              <a:grpFill/>
            </p:grpSpPr>
            <p:sp>
              <p:nvSpPr>
                <p:cNvPr id="150" name="Rectangle 372">
                  <a:extLst>
                    <a:ext uri="{FF2B5EF4-FFF2-40B4-BE49-F238E27FC236}">
                      <a16:creationId xmlns:a16="http://schemas.microsoft.com/office/drawing/2014/main" id="{70F541CD-FF31-4922-A276-7368D02350D1}"/>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51" name="Rectangle 373">
                  <a:extLst>
                    <a:ext uri="{FF2B5EF4-FFF2-40B4-BE49-F238E27FC236}">
                      <a16:creationId xmlns:a16="http://schemas.microsoft.com/office/drawing/2014/main" id="{492DB5B7-A905-4838-A488-2B419645ED21}"/>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84" name="Group 203">
                <a:extLst>
                  <a:ext uri="{FF2B5EF4-FFF2-40B4-BE49-F238E27FC236}">
                    <a16:creationId xmlns:a16="http://schemas.microsoft.com/office/drawing/2014/main" id="{11D85419-4C05-42BC-8069-7127A0BBDBB7}"/>
                  </a:ext>
                </a:extLst>
              </p:cNvPr>
              <p:cNvGrpSpPr/>
              <p:nvPr/>
            </p:nvGrpSpPr>
            <p:grpSpPr>
              <a:xfrm>
                <a:off x="8151935" y="4062626"/>
                <a:ext cx="69104" cy="128996"/>
                <a:chOff x="6407718" y="3268608"/>
                <a:chExt cx="273322" cy="731122"/>
              </a:xfrm>
              <a:grpFill/>
            </p:grpSpPr>
            <p:sp>
              <p:nvSpPr>
                <p:cNvPr id="147" name="Rectangle 373">
                  <a:extLst>
                    <a:ext uri="{FF2B5EF4-FFF2-40B4-BE49-F238E27FC236}">
                      <a16:creationId xmlns:a16="http://schemas.microsoft.com/office/drawing/2014/main" id="{5DE7E7A9-7581-4857-B72F-8BBA10933590}"/>
                    </a:ext>
                  </a:extLst>
                </p:cNvPr>
                <p:cNvSpPr>
                  <a:spLocks noChangeArrowheads="1"/>
                </p:cNvSpPr>
                <p:nvPr/>
              </p:nvSpPr>
              <p:spPr bwMode="auto">
                <a:xfrm flipV="1">
                  <a:off x="6407718" y="3932471"/>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48" name="Rectangle 373">
                  <a:extLst>
                    <a:ext uri="{FF2B5EF4-FFF2-40B4-BE49-F238E27FC236}">
                      <a16:creationId xmlns:a16="http://schemas.microsoft.com/office/drawing/2014/main" id="{A43EB083-9488-4EA0-95F7-6C113D3E3C01}"/>
                    </a:ext>
                  </a:extLst>
                </p:cNvPr>
                <p:cNvSpPr>
                  <a:spLocks noChangeArrowheads="1"/>
                </p:cNvSpPr>
                <p:nvPr/>
              </p:nvSpPr>
              <p:spPr bwMode="auto">
                <a:xfrm flipV="1">
                  <a:off x="6407718" y="3268608"/>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49" name="Elbow Connector 205">
                  <a:extLst>
                    <a:ext uri="{FF2B5EF4-FFF2-40B4-BE49-F238E27FC236}">
                      <a16:creationId xmlns:a16="http://schemas.microsoft.com/office/drawing/2014/main" id="{60B743C3-5979-45A5-AEEB-CCF9A5C64A3C}"/>
                    </a:ext>
                  </a:extLst>
                </p:cNvPr>
                <p:cNvCxnSpPr/>
                <p:nvPr/>
              </p:nvCxnSpPr>
              <p:spPr bwMode="auto">
                <a:xfrm flipV="1">
                  <a:off x="6681040" y="3335867"/>
                  <a:ext cx="0" cy="596604"/>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grpSp>
            <p:nvGrpSpPr>
              <p:cNvPr id="85" name="Group 374">
                <a:extLst>
                  <a:ext uri="{FF2B5EF4-FFF2-40B4-BE49-F238E27FC236}">
                    <a16:creationId xmlns:a16="http://schemas.microsoft.com/office/drawing/2014/main" id="{283364E7-9F42-4D6F-8144-A4705177676D}"/>
                  </a:ext>
                </a:extLst>
              </p:cNvPr>
              <p:cNvGrpSpPr>
                <a:grpSpLocks/>
              </p:cNvGrpSpPr>
              <p:nvPr/>
            </p:nvGrpSpPr>
            <p:grpSpPr bwMode="auto">
              <a:xfrm flipV="1">
                <a:off x="7755163" y="4181127"/>
                <a:ext cx="15154" cy="9630"/>
                <a:chOff x="1884" y="2001"/>
                <a:chExt cx="49" cy="52"/>
              </a:xfrm>
              <a:grpFill/>
            </p:grpSpPr>
            <p:sp>
              <p:nvSpPr>
                <p:cNvPr id="145" name="Rectangle 372">
                  <a:extLst>
                    <a:ext uri="{FF2B5EF4-FFF2-40B4-BE49-F238E27FC236}">
                      <a16:creationId xmlns:a16="http://schemas.microsoft.com/office/drawing/2014/main" id="{ECC14854-CB45-4242-8870-AA6384DD2F9A}"/>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46" name="Rectangle 373">
                  <a:extLst>
                    <a:ext uri="{FF2B5EF4-FFF2-40B4-BE49-F238E27FC236}">
                      <a16:creationId xmlns:a16="http://schemas.microsoft.com/office/drawing/2014/main" id="{87D13251-455E-41C0-8C49-D4E62FDF7EDC}"/>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86" name="Group 374">
                <a:extLst>
                  <a:ext uri="{FF2B5EF4-FFF2-40B4-BE49-F238E27FC236}">
                    <a16:creationId xmlns:a16="http://schemas.microsoft.com/office/drawing/2014/main" id="{A4EA60DB-A44C-494E-87C5-F94CEAFF119D}"/>
                  </a:ext>
                </a:extLst>
              </p:cNvPr>
              <p:cNvGrpSpPr>
                <a:grpSpLocks/>
              </p:cNvGrpSpPr>
              <p:nvPr/>
            </p:nvGrpSpPr>
            <p:grpSpPr bwMode="auto">
              <a:xfrm flipV="1">
                <a:off x="7493005" y="4181127"/>
                <a:ext cx="15154" cy="9630"/>
                <a:chOff x="1884" y="2001"/>
                <a:chExt cx="49" cy="52"/>
              </a:xfrm>
              <a:grpFill/>
            </p:grpSpPr>
            <p:sp>
              <p:nvSpPr>
                <p:cNvPr id="143" name="Rectangle 372">
                  <a:extLst>
                    <a:ext uri="{FF2B5EF4-FFF2-40B4-BE49-F238E27FC236}">
                      <a16:creationId xmlns:a16="http://schemas.microsoft.com/office/drawing/2014/main" id="{1795ACEF-AC6E-426A-BFB8-C423682F8026}"/>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44" name="Rectangle 373">
                  <a:extLst>
                    <a:ext uri="{FF2B5EF4-FFF2-40B4-BE49-F238E27FC236}">
                      <a16:creationId xmlns:a16="http://schemas.microsoft.com/office/drawing/2014/main" id="{95679282-0032-4F4B-A536-D7D77252DDCC}"/>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sp>
            <p:nvSpPr>
              <p:cNvPr id="87" name="Rectangle 373">
                <a:extLst>
                  <a:ext uri="{FF2B5EF4-FFF2-40B4-BE49-F238E27FC236}">
                    <a16:creationId xmlns:a16="http://schemas.microsoft.com/office/drawing/2014/main" id="{C837A20A-382B-4BE5-B0C5-2866B2896FA7}"/>
                  </a:ext>
                </a:extLst>
              </p:cNvPr>
              <p:cNvSpPr>
                <a:spLocks noChangeArrowheads="1"/>
              </p:cNvSpPr>
              <p:nvPr/>
            </p:nvSpPr>
            <p:spPr bwMode="auto">
              <a:xfrm flipV="1">
                <a:off x="7557929" y="4181127"/>
                <a:ext cx="15155" cy="9630"/>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88" name="Group 374">
                <a:extLst>
                  <a:ext uri="{FF2B5EF4-FFF2-40B4-BE49-F238E27FC236}">
                    <a16:creationId xmlns:a16="http://schemas.microsoft.com/office/drawing/2014/main" id="{DC6FF016-393D-4176-93BA-0EE1B45F28CB}"/>
                  </a:ext>
                </a:extLst>
              </p:cNvPr>
              <p:cNvGrpSpPr>
                <a:grpSpLocks/>
              </p:cNvGrpSpPr>
              <p:nvPr/>
            </p:nvGrpSpPr>
            <p:grpSpPr bwMode="auto">
              <a:xfrm flipV="1">
                <a:off x="7626166" y="4181127"/>
                <a:ext cx="15154" cy="9630"/>
                <a:chOff x="1884" y="2001"/>
                <a:chExt cx="49" cy="52"/>
              </a:xfrm>
              <a:grpFill/>
            </p:grpSpPr>
            <p:sp>
              <p:nvSpPr>
                <p:cNvPr id="141" name="Rectangle 372">
                  <a:extLst>
                    <a:ext uri="{FF2B5EF4-FFF2-40B4-BE49-F238E27FC236}">
                      <a16:creationId xmlns:a16="http://schemas.microsoft.com/office/drawing/2014/main" id="{CA6B7F76-8B4E-4A69-BFC5-E9123DBF5100}"/>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42" name="Rectangle 373">
                  <a:extLst>
                    <a:ext uri="{FF2B5EF4-FFF2-40B4-BE49-F238E27FC236}">
                      <a16:creationId xmlns:a16="http://schemas.microsoft.com/office/drawing/2014/main" id="{A76E56C3-53DF-4B60-8CB2-6538DE898489}"/>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89" name="Group 234">
                <a:extLst>
                  <a:ext uri="{FF2B5EF4-FFF2-40B4-BE49-F238E27FC236}">
                    <a16:creationId xmlns:a16="http://schemas.microsoft.com/office/drawing/2014/main" id="{2ADC76CE-E47C-4E26-86C4-2CD0743D2272}"/>
                  </a:ext>
                </a:extLst>
              </p:cNvPr>
              <p:cNvGrpSpPr/>
              <p:nvPr/>
            </p:nvGrpSpPr>
            <p:grpSpPr>
              <a:xfrm>
                <a:off x="8556718" y="3906321"/>
                <a:ext cx="35347" cy="146683"/>
                <a:chOff x="6407718" y="3311898"/>
                <a:chExt cx="59938" cy="554235"/>
              </a:xfrm>
              <a:grpFill/>
            </p:grpSpPr>
            <p:sp>
              <p:nvSpPr>
                <p:cNvPr id="138" name="Rectangle 373">
                  <a:extLst>
                    <a:ext uri="{FF2B5EF4-FFF2-40B4-BE49-F238E27FC236}">
                      <a16:creationId xmlns:a16="http://schemas.microsoft.com/office/drawing/2014/main" id="{B62AD5E7-9FC4-4A85-9477-3A10E991B427}"/>
                    </a:ext>
                  </a:extLst>
                </p:cNvPr>
                <p:cNvSpPr>
                  <a:spLocks noChangeArrowheads="1"/>
                </p:cNvSpPr>
                <p:nvPr/>
              </p:nvSpPr>
              <p:spPr bwMode="auto">
                <a:xfrm flipV="1">
                  <a:off x="6407718" y="3798874"/>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39" name="Rectangle 373">
                  <a:extLst>
                    <a:ext uri="{FF2B5EF4-FFF2-40B4-BE49-F238E27FC236}">
                      <a16:creationId xmlns:a16="http://schemas.microsoft.com/office/drawing/2014/main" id="{F27420B2-6655-4E42-B60E-78365BD25DA3}"/>
                    </a:ext>
                  </a:extLst>
                </p:cNvPr>
                <p:cNvSpPr>
                  <a:spLocks noChangeArrowheads="1"/>
                </p:cNvSpPr>
                <p:nvPr/>
              </p:nvSpPr>
              <p:spPr bwMode="auto">
                <a:xfrm flipV="1">
                  <a:off x="6407718" y="3311898"/>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40" name="Elbow Connector 205">
                  <a:extLst>
                    <a:ext uri="{FF2B5EF4-FFF2-40B4-BE49-F238E27FC236}">
                      <a16:creationId xmlns:a16="http://schemas.microsoft.com/office/drawing/2014/main" id="{06453DAF-6697-43F4-9667-3B0F4546C82C}"/>
                    </a:ext>
                  </a:extLst>
                </p:cNvPr>
                <p:cNvCxnSpPr/>
                <p:nvPr/>
              </p:nvCxnSpPr>
              <p:spPr bwMode="auto">
                <a:xfrm flipV="1">
                  <a:off x="6437687" y="3379157"/>
                  <a:ext cx="0" cy="419717"/>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sp>
            <p:nvSpPr>
              <p:cNvPr id="90" name="Rectangle 373">
                <a:extLst>
                  <a:ext uri="{FF2B5EF4-FFF2-40B4-BE49-F238E27FC236}">
                    <a16:creationId xmlns:a16="http://schemas.microsoft.com/office/drawing/2014/main" id="{476D9773-4461-4858-BE0E-56CF6B93B22C}"/>
                  </a:ext>
                </a:extLst>
              </p:cNvPr>
              <p:cNvSpPr>
                <a:spLocks noChangeArrowheads="1"/>
              </p:cNvSpPr>
              <p:nvPr/>
            </p:nvSpPr>
            <p:spPr bwMode="auto">
              <a:xfrm flipV="1">
                <a:off x="8423718" y="3698849"/>
                <a:ext cx="15154" cy="11867"/>
              </a:xfrm>
              <a:prstGeom prst="rect">
                <a:avLst/>
              </a:prstGeom>
              <a:solidFill>
                <a:srgbClr val="999999"/>
              </a:solidFill>
              <a:ln w="6" cap="rnd">
                <a:noFill/>
                <a:prstDash val="solid"/>
                <a:miter lim="800000"/>
                <a:headEnd/>
                <a:tailEnd/>
              </a:ln>
            </p:spPr>
            <p:txBody>
              <a:bodyPr vert="horz" wrap="none" lIns="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91" name="Rectangle 373">
                <a:extLst>
                  <a:ext uri="{FF2B5EF4-FFF2-40B4-BE49-F238E27FC236}">
                    <a16:creationId xmlns:a16="http://schemas.microsoft.com/office/drawing/2014/main" id="{F3EE2A0F-37D8-4B61-8161-96ABA2B79ECD}"/>
                  </a:ext>
                </a:extLst>
              </p:cNvPr>
              <p:cNvSpPr>
                <a:spLocks noChangeArrowheads="1"/>
              </p:cNvSpPr>
              <p:nvPr/>
            </p:nvSpPr>
            <p:spPr bwMode="auto">
              <a:xfrm flipV="1">
                <a:off x="8495445" y="4018746"/>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92" name="Rectangle 373">
                <a:extLst>
                  <a:ext uri="{FF2B5EF4-FFF2-40B4-BE49-F238E27FC236}">
                    <a16:creationId xmlns:a16="http://schemas.microsoft.com/office/drawing/2014/main" id="{A1A1859D-2243-43BB-AFB2-4634C08C12D3}"/>
                  </a:ext>
                </a:extLst>
              </p:cNvPr>
              <p:cNvSpPr>
                <a:spLocks noChangeArrowheads="1"/>
              </p:cNvSpPr>
              <p:nvPr/>
            </p:nvSpPr>
            <p:spPr bwMode="auto">
              <a:xfrm flipV="1">
                <a:off x="8490556" y="3699537"/>
                <a:ext cx="15154" cy="11867"/>
              </a:xfrm>
              <a:prstGeom prst="rect">
                <a:avLst/>
              </a:prstGeom>
              <a:solidFill>
                <a:srgbClr val="999999"/>
              </a:solidFill>
              <a:ln w="6" cap="rnd">
                <a:noFill/>
                <a:prstDash val="solid"/>
                <a:miter lim="800000"/>
                <a:headEnd/>
                <a:tailEnd/>
              </a:ln>
            </p:spPr>
            <p:txBody>
              <a:bodyPr vert="horz" wrap="none" lIns="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93" name="Elbow Connector 205">
                <a:extLst>
                  <a:ext uri="{FF2B5EF4-FFF2-40B4-BE49-F238E27FC236}">
                    <a16:creationId xmlns:a16="http://schemas.microsoft.com/office/drawing/2014/main" id="{D43055C6-7358-4BB4-8CAE-B0EC57A310A4}"/>
                  </a:ext>
                </a:extLst>
              </p:cNvPr>
              <p:cNvCxnSpPr/>
              <p:nvPr/>
            </p:nvCxnSpPr>
            <p:spPr bwMode="auto">
              <a:xfrm flipH="1" flipV="1">
                <a:off x="8452215" y="3708971"/>
                <a:ext cx="4891" cy="307341"/>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sp>
            <p:nvSpPr>
              <p:cNvPr id="94" name="Rectangle 373">
                <a:extLst>
                  <a:ext uri="{FF2B5EF4-FFF2-40B4-BE49-F238E27FC236}">
                    <a16:creationId xmlns:a16="http://schemas.microsoft.com/office/drawing/2014/main" id="{826E3F88-87C3-4905-BE54-DADE0283C4C6}"/>
                  </a:ext>
                </a:extLst>
              </p:cNvPr>
              <p:cNvSpPr>
                <a:spLocks noChangeArrowheads="1"/>
              </p:cNvSpPr>
              <p:nvPr/>
            </p:nvSpPr>
            <p:spPr bwMode="auto">
              <a:xfrm flipV="1">
                <a:off x="8003056" y="3793602"/>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95" name="Rectangle 373">
                <a:extLst>
                  <a:ext uri="{FF2B5EF4-FFF2-40B4-BE49-F238E27FC236}">
                    <a16:creationId xmlns:a16="http://schemas.microsoft.com/office/drawing/2014/main" id="{C0A4E178-A6D4-4EDA-908B-A4E3C2DA3A69}"/>
                  </a:ext>
                </a:extLst>
              </p:cNvPr>
              <p:cNvSpPr>
                <a:spLocks noChangeArrowheads="1"/>
              </p:cNvSpPr>
              <p:nvPr/>
            </p:nvSpPr>
            <p:spPr bwMode="auto">
              <a:xfrm flipV="1">
                <a:off x="8126204" y="3927483"/>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96" name="Group 374">
                <a:extLst>
                  <a:ext uri="{FF2B5EF4-FFF2-40B4-BE49-F238E27FC236}">
                    <a16:creationId xmlns:a16="http://schemas.microsoft.com/office/drawing/2014/main" id="{2726EBF2-873A-47E9-8DC7-FE3417512C86}"/>
                  </a:ext>
                </a:extLst>
              </p:cNvPr>
              <p:cNvGrpSpPr>
                <a:grpSpLocks/>
              </p:cNvGrpSpPr>
              <p:nvPr/>
            </p:nvGrpSpPr>
            <p:grpSpPr bwMode="auto">
              <a:xfrm flipV="1">
                <a:off x="7341766" y="4180715"/>
                <a:ext cx="15154" cy="9630"/>
                <a:chOff x="1884" y="2001"/>
                <a:chExt cx="49" cy="52"/>
              </a:xfrm>
              <a:grpFill/>
            </p:grpSpPr>
            <p:sp>
              <p:nvSpPr>
                <p:cNvPr id="136" name="Rectangle 372">
                  <a:extLst>
                    <a:ext uri="{FF2B5EF4-FFF2-40B4-BE49-F238E27FC236}">
                      <a16:creationId xmlns:a16="http://schemas.microsoft.com/office/drawing/2014/main" id="{9E1095C6-65B4-4E11-8063-0634D61B745B}"/>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37" name="Rectangle 373">
                  <a:extLst>
                    <a:ext uri="{FF2B5EF4-FFF2-40B4-BE49-F238E27FC236}">
                      <a16:creationId xmlns:a16="http://schemas.microsoft.com/office/drawing/2014/main" id="{27F9575B-147A-4264-BC4A-65834256F128}"/>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sp>
            <p:nvSpPr>
              <p:cNvPr id="97" name="Rectangle 373">
                <a:extLst>
                  <a:ext uri="{FF2B5EF4-FFF2-40B4-BE49-F238E27FC236}">
                    <a16:creationId xmlns:a16="http://schemas.microsoft.com/office/drawing/2014/main" id="{D1960669-B6AB-4566-AEA3-0ACE6F17059F}"/>
                  </a:ext>
                </a:extLst>
              </p:cNvPr>
              <p:cNvSpPr>
                <a:spLocks noChangeArrowheads="1"/>
              </p:cNvSpPr>
              <p:nvPr/>
            </p:nvSpPr>
            <p:spPr bwMode="auto">
              <a:xfrm flipV="1">
                <a:off x="7437871" y="4181239"/>
                <a:ext cx="15154" cy="9630"/>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98" name="Group 374">
                <a:extLst>
                  <a:ext uri="{FF2B5EF4-FFF2-40B4-BE49-F238E27FC236}">
                    <a16:creationId xmlns:a16="http://schemas.microsoft.com/office/drawing/2014/main" id="{43D8EADE-5347-45B5-A3A2-CCD3984A69A9}"/>
                  </a:ext>
                </a:extLst>
              </p:cNvPr>
              <p:cNvGrpSpPr>
                <a:grpSpLocks/>
              </p:cNvGrpSpPr>
              <p:nvPr/>
            </p:nvGrpSpPr>
            <p:grpSpPr bwMode="auto">
              <a:xfrm flipV="1">
                <a:off x="7381198" y="4181867"/>
                <a:ext cx="15154" cy="9630"/>
                <a:chOff x="1884" y="2001"/>
                <a:chExt cx="49" cy="52"/>
              </a:xfrm>
              <a:grpFill/>
            </p:grpSpPr>
            <p:sp>
              <p:nvSpPr>
                <p:cNvPr id="134" name="Rectangle 372">
                  <a:extLst>
                    <a:ext uri="{FF2B5EF4-FFF2-40B4-BE49-F238E27FC236}">
                      <a16:creationId xmlns:a16="http://schemas.microsoft.com/office/drawing/2014/main" id="{5522A498-BF55-40DF-8BFC-FC0BF0C7EAC8}"/>
                    </a:ext>
                  </a:extLst>
                </p:cNvPr>
                <p:cNvSpPr>
                  <a:spLocks noChangeArrowheads="1"/>
                </p:cNvSpPr>
                <p:nvPr/>
              </p:nvSpPr>
              <p:spPr bwMode="auto">
                <a:xfrm>
                  <a:off x="1884" y="2001"/>
                  <a:ext cx="49" cy="52"/>
                </a:xfrm>
                <a:prstGeom prst="rect">
                  <a:avLst/>
                </a:prstGeom>
                <a:solidFill>
                  <a:srgbClr val="999999"/>
                </a:solid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35" name="Rectangle 373">
                  <a:extLst>
                    <a:ext uri="{FF2B5EF4-FFF2-40B4-BE49-F238E27FC236}">
                      <a16:creationId xmlns:a16="http://schemas.microsoft.com/office/drawing/2014/main" id="{8A9DB95A-E1ED-428E-A1FE-B634B8F11267}"/>
                    </a:ext>
                  </a:extLst>
                </p:cNvPr>
                <p:cNvSpPr>
                  <a:spLocks noChangeArrowheads="1"/>
                </p:cNvSpPr>
                <p:nvPr/>
              </p:nvSpPr>
              <p:spPr bwMode="auto">
                <a:xfrm>
                  <a:off x="1884" y="2001"/>
                  <a:ext cx="49" cy="52"/>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sp>
            <p:nvSpPr>
              <p:cNvPr id="99" name="Rectangle 373">
                <a:extLst>
                  <a:ext uri="{FF2B5EF4-FFF2-40B4-BE49-F238E27FC236}">
                    <a16:creationId xmlns:a16="http://schemas.microsoft.com/office/drawing/2014/main" id="{4DB4D74A-1D31-47FC-8B4C-D1373C5F4F11}"/>
                  </a:ext>
                </a:extLst>
              </p:cNvPr>
              <p:cNvSpPr>
                <a:spLocks noChangeArrowheads="1"/>
              </p:cNvSpPr>
              <p:nvPr/>
            </p:nvSpPr>
            <p:spPr bwMode="auto">
              <a:xfrm flipV="1">
                <a:off x="8358581" y="3699489"/>
                <a:ext cx="15154" cy="11867"/>
              </a:xfrm>
              <a:prstGeom prst="rect">
                <a:avLst/>
              </a:prstGeom>
              <a:solidFill>
                <a:srgbClr val="999999"/>
              </a:solidFill>
              <a:ln w="6" cap="rnd">
                <a:noFill/>
                <a:prstDash val="solid"/>
                <a:miter lim="800000"/>
                <a:headEnd/>
                <a:tailEnd/>
              </a:ln>
            </p:spPr>
            <p:txBody>
              <a:bodyPr vert="horz" wrap="none" lIns="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00" name="Elbow Connector 205">
                <a:extLst>
                  <a:ext uri="{FF2B5EF4-FFF2-40B4-BE49-F238E27FC236}">
                    <a16:creationId xmlns:a16="http://schemas.microsoft.com/office/drawing/2014/main" id="{E09B13A0-EBA4-47BF-A855-3805E9A284CC}"/>
                  </a:ext>
                </a:extLst>
              </p:cNvPr>
              <p:cNvCxnSpPr/>
              <p:nvPr/>
            </p:nvCxnSpPr>
            <p:spPr bwMode="auto">
              <a:xfrm rot="5400000" flipH="1" flipV="1">
                <a:off x="8220872" y="3758627"/>
                <a:ext cx="192556" cy="98018"/>
              </a:xfrm>
              <a:prstGeom prst="bentConnector3">
                <a:avLst>
                  <a:gd name="adj1" fmla="val 50000"/>
                </a:avLst>
              </a:prstGeom>
              <a:solidFill>
                <a:srgbClr val="999999"/>
              </a:solidFill>
              <a:ln w="19050" cap="flat" cmpd="sng" algn="ctr">
                <a:solidFill>
                  <a:srgbClr val="FFFFFF"/>
                </a:solidFill>
                <a:prstDash val="solid"/>
                <a:round/>
                <a:headEnd type="triangle" w="med" len="sm"/>
                <a:tailEnd type="triangle" w="med" len="sm"/>
              </a:ln>
              <a:effectLst/>
            </p:spPr>
          </p:cxnSp>
          <p:sp>
            <p:nvSpPr>
              <p:cNvPr id="101" name="Rectangle 456">
                <a:extLst>
                  <a:ext uri="{FF2B5EF4-FFF2-40B4-BE49-F238E27FC236}">
                    <a16:creationId xmlns:a16="http://schemas.microsoft.com/office/drawing/2014/main" id="{3033F788-F284-44A6-86F5-082A146E83B4}"/>
                  </a:ext>
                </a:extLst>
              </p:cNvPr>
              <p:cNvSpPr>
                <a:spLocks noChangeArrowheads="1"/>
              </p:cNvSpPr>
              <p:nvPr/>
            </p:nvSpPr>
            <p:spPr bwMode="auto">
              <a:xfrm>
                <a:off x="8860062" y="3739289"/>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02" name="Freeform 429">
                <a:extLst>
                  <a:ext uri="{FF2B5EF4-FFF2-40B4-BE49-F238E27FC236}">
                    <a16:creationId xmlns:a16="http://schemas.microsoft.com/office/drawing/2014/main" id="{335F922B-1715-4282-9C80-3ABC00AF98CE}"/>
                  </a:ext>
                </a:extLst>
              </p:cNvPr>
              <p:cNvSpPr>
                <a:spLocks noEditPoints="1"/>
              </p:cNvSpPr>
              <p:nvPr/>
            </p:nvSpPr>
            <p:spPr bwMode="auto">
              <a:xfrm>
                <a:off x="8878580" y="3739632"/>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03" name="Rectangle 456">
                <a:extLst>
                  <a:ext uri="{FF2B5EF4-FFF2-40B4-BE49-F238E27FC236}">
                    <a16:creationId xmlns:a16="http://schemas.microsoft.com/office/drawing/2014/main" id="{00238CA5-8B83-425C-B2DA-03BD6E3953C7}"/>
                  </a:ext>
                </a:extLst>
              </p:cNvPr>
              <p:cNvSpPr>
                <a:spLocks noChangeArrowheads="1"/>
              </p:cNvSpPr>
              <p:nvPr/>
            </p:nvSpPr>
            <p:spPr bwMode="auto">
              <a:xfrm>
                <a:off x="8860062" y="3739289"/>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04" name="Rectangle 321">
                <a:extLst>
                  <a:ext uri="{FF2B5EF4-FFF2-40B4-BE49-F238E27FC236}">
                    <a16:creationId xmlns:a16="http://schemas.microsoft.com/office/drawing/2014/main" id="{B17D8AE7-508F-4AD0-BB21-019E18642A09}"/>
                  </a:ext>
                </a:extLst>
              </p:cNvPr>
              <p:cNvSpPr>
                <a:spLocks noChangeArrowheads="1"/>
              </p:cNvSpPr>
              <p:nvPr/>
            </p:nvSpPr>
            <p:spPr bwMode="auto">
              <a:xfrm>
                <a:off x="8918248" y="3726479"/>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USB2</a:t>
                </a:r>
              </a:p>
            </p:txBody>
          </p:sp>
          <p:sp>
            <p:nvSpPr>
              <p:cNvPr id="105" name="Rectangle 321">
                <a:extLst>
                  <a:ext uri="{FF2B5EF4-FFF2-40B4-BE49-F238E27FC236}">
                    <a16:creationId xmlns:a16="http://schemas.microsoft.com/office/drawing/2014/main" id="{B3DCD0EF-72D0-4F59-9DAD-8AB2A1B56389}"/>
                  </a:ext>
                </a:extLst>
              </p:cNvPr>
              <p:cNvSpPr>
                <a:spLocks noChangeArrowheads="1"/>
              </p:cNvSpPr>
              <p:nvPr/>
            </p:nvSpPr>
            <p:spPr bwMode="auto">
              <a:xfrm>
                <a:off x="8634866" y="3820277"/>
                <a:ext cx="196512" cy="37487"/>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Ethernet</a:t>
                </a:r>
              </a:p>
            </p:txBody>
          </p:sp>
          <p:sp>
            <p:nvSpPr>
              <p:cNvPr id="106" name="Freeform 429">
                <a:extLst>
                  <a:ext uri="{FF2B5EF4-FFF2-40B4-BE49-F238E27FC236}">
                    <a16:creationId xmlns:a16="http://schemas.microsoft.com/office/drawing/2014/main" id="{98257E93-7C88-4588-BAE6-5F8F1AF78C01}"/>
                  </a:ext>
                </a:extLst>
              </p:cNvPr>
              <p:cNvSpPr>
                <a:spLocks noEditPoints="1"/>
              </p:cNvSpPr>
              <p:nvPr/>
            </p:nvSpPr>
            <p:spPr bwMode="auto">
              <a:xfrm>
                <a:off x="8579792" y="3833429"/>
                <a:ext cx="55716"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07" name="Rectangle 456">
                <a:extLst>
                  <a:ext uri="{FF2B5EF4-FFF2-40B4-BE49-F238E27FC236}">
                    <a16:creationId xmlns:a16="http://schemas.microsoft.com/office/drawing/2014/main" id="{53A9AE39-CF83-498E-B54F-29C07B9ED5EE}"/>
                  </a:ext>
                </a:extLst>
              </p:cNvPr>
              <p:cNvSpPr>
                <a:spLocks noChangeArrowheads="1"/>
              </p:cNvSpPr>
              <p:nvPr/>
            </p:nvSpPr>
            <p:spPr bwMode="auto">
              <a:xfrm>
                <a:off x="8566731" y="3833086"/>
                <a:ext cx="15154" cy="11867"/>
              </a:xfrm>
              <a:prstGeom prst="rect">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08" name="Rectangle 107">
                <a:extLst>
                  <a:ext uri="{FF2B5EF4-FFF2-40B4-BE49-F238E27FC236}">
                    <a16:creationId xmlns:a16="http://schemas.microsoft.com/office/drawing/2014/main" id="{27528306-DA90-4FD1-91F9-4D97E98FEC2F}"/>
                  </a:ext>
                </a:extLst>
              </p:cNvPr>
              <p:cNvSpPr>
                <a:spLocks/>
              </p:cNvSpPr>
              <p:nvPr/>
            </p:nvSpPr>
            <p:spPr bwMode="auto">
              <a:xfrm>
                <a:off x="7394826" y="4286673"/>
                <a:ext cx="393022" cy="98974"/>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defRPr/>
                </a:pPr>
                <a:r>
                  <a:rPr lang="en-US" sz="800" kern="0">
                    <a:solidFill>
                      <a:srgbClr val="FFFFFF"/>
                    </a:solidFill>
                    <a:latin typeface="Arial"/>
                  </a:rPr>
                  <a:t>Mem</a:t>
                </a:r>
              </a:p>
            </p:txBody>
          </p:sp>
          <p:sp>
            <p:nvSpPr>
              <p:cNvPr id="109" name="Freeform 429">
                <a:extLst>
                  <a:ext uri="{FF2B5EF4-FFF2-40B4-BE49-F238E27FC236}">
                    <a16:creationId xmlns:a16="http://schemas.microsoft.com/office/drawing/2014/main" id="{D0BF298B-CE61-4615-BCE1-3990514BFA04}"/>
                  </a:ext>
                </a:extLst>
              </p:cNvPr>
              <p:cNvSpPr>
                <a:spLocks noEditPoints="1"/>
              </p:cNvSpPr>
              <p:nvPr/>
            </p:nvSpPr>
            <p:spPr bwMode="auto">
              <a:xfrm>
                <a:off x="8022038" y="3623532"/>
                <a:ext cx="40205" cy="6453"/>
              </a:xfrm>
              <a:prstGeom prst="leftRightArrow">
                <a:avLst/>
              </a:prstGeom>
              <a:solidFill>
                <a:srgbClr val="999999"/>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10" name="Rectangle 373">
                <a:extLst>
                  <a:ext uri="{FF2B5EF4-FFF2-40B4-BE49-F238E27FC236}">
                    <a16:creationId xmlns:a16="http://schemas.microsoft.com/office/drawing/2014/main" id="{7614F7AF-28B1-4D20-B052-21C1C800B547}"/>
                  </a:ext>
                </a:extLst>
              </p:cNvPr>
              <p:cNvSpPr>
                <a:spLocks noChangeArrowheads="1"/>
              </p:cNvSpPr>
              <p:nvPr/>
            </p:nvSpPr>
            <p:spPr bwMode="auto">
              <a:xfrm flipV="1">
                <a:off x="8416863" y="3795129"/>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11" name="Rectangle 373">
                <a:extLst>
                  <a:ext uri="{FF2B5EF4-FFF2-40B4-BE49-F238E27FC236}">
                    <a16:creationId xmlns:a16="http://schemas.microsoft.com/office/drawing/2014/main" id="{2BAB59D1-19B6-416C-8274-50B61A1EAF70}"/>
                  </a:ext>
                </a:extLst>
              </p:cNvPr>
              <p:cNvSpPr>
                <a:spLocks noChangeArrowheads="1"/>
              </p:cNvSpPr>
              <p:nvPr/>
            </p:nvSpPr>
            <p:spPr bwMode="auto">
              <a:xfrm flipV="1">
                <a:off x="8164966" y="3892046"/>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12" name="Rectangle 373">
                <a:extLst>
                  <a:ext uri="{FF2B5EF4-FFF2-40B4-BE49-F238E27FC236}">
                    <a16:creationId xmlns:a16="http://schemas.microsoft.com/office/drawing/2014/main" id="{E9F1B135-757D-4D1B-B384-9CAC4454F3A9}"/>
                  </a:ext>
                </a:extLst>
              </p:cNvPr>
              <p:cNvSpPr>
                <a:spLocks noChangeArrowheads="1"/>
              </p:cNvSpPr>
              <p:nvPr/>
            </p:nvSpPr>
            <p:spPr bwMode="auto">
              <a:xfrm flipV="1">
                <a:off x="8497153" y="4025105"/>
                <a:ext cx="15154" cy="11867"/>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113" name="Group 203">
                <a:extLst>
                  <a:ext uri="{FF2B5EF4-FFF2-40B4-BE49-F238E27FC236}">
                    <a16:creationId xmlns:a16="http://schemas.microsoft.com/office/drawing/2014/main" id="{EE52E50F-2407-4CFD-B5F7-31DE65A8D16B}"/>
                  </a:ext>
                </a:extLst>
              </p:cNvPr>
              <p:cNvGrpSpPr/>
              <p:nvPr/>
            </p:nvGrpSpPr>
            <p:grpSpPr>
              <a:xfrm>
                <a:off x="8006700" y="3781216"/>
                <a:ext cx="15154" cy="128996"/>
                <a:chOff x="6407718" y="3268608"/>
                <a:chExt cx="59938" cy="731122"/>
              </a:xfrm>
              <a:grpFill/>
            </p:grpSpPr>
            <p:sp>
              <p:nvSpPr>
                <p:cNvPr id="131" name="Rectangle 373">
                  <a:extLst>
                    <a:ext uri="{FF2B5EF4-FFF2-40B4-BE49-F238E27FC236}">
                      <a16:creationId xmlns:a16="http://schemas.microsoft.com/office/drawing/2014/main" id="{8BB29751-4450-4082-AA7E-14BFB9EC28CA}"/>
                    </a:ext>
                  </a:extLst>
                </p:cNvPr>
                <p:cNvSpPr>
                  <a:spLocks noChangeArrowheads="1"/>
                </p:cNvSpPr>
                <p:nvPr/>
              </p:nvSpPr>
              <p:spPr bwMode="auto">
                <a:xfrm flipV="1">
                  <a:off x="6407718" y="3932471"/>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32" name="Rectangle 373">
                  <a:extLst>
                    <a:ext uri="{FF2B5EF4-FFF2-40B4-BE49-F238E27FC236}">
                      <a16:creationId xmlns:a16="http://schemas.microsoft.com/office/drawing/2014/main" id="{B892F1EE-FEB4-4232-8F3C-74ABA85998BA}"/>
                    </a:ext>
                  </a:extLst>
                </p:cNvPr>
                <p:cNvSpPr>
                  <a:spLocks noChangeArrowheads="1"/>
                </p:cNvSpPr>
                <p:nvPr/>
              </p:nvSpPr>
              <p:spPr bwMode="auto">
                <a:xfrm flipV="1">
                  <a:off x="6407718" y="3268608"/>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33" name="Elbow Connector 205">
                  <a:extLst>
                    <a:ext uri="{FF2B5EF4-FFF2-40B4-BE49-F238E27FC236}">
                      <a16:creationId xmlns:a16="http://schemas.microsoft.com/office/drawing/2014/main" id="{51A9F878-E1A9-4DBA-85F0-5095213F64F8}"/>
                    </a:ext>
                  </a:extLst>
                </p:cNvPr>
                <p:cNvCxnSpPr/>
                <p:nvPr/>
              </p:nvCxnSpPr>
              <p:spPr bwMode="auto">
                <a:xfrm flipV="1">
                  <a:off x="6437687" y="3335867"/>
                  <a:ext cx="0" cy="596604"/>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grpSp>
            <p:nvGrpSpPr>
              <p:cNvPr id="114" name="Group 203">
                <a:extLst>
                  <a:ext uri="{FF2B5EF4-FFF2-40B4-BE49-F238E27FC236}">
                    <a16:creationId xmlns:a16="http://schemas.microsoft.com/office/drawing/2014/main" id="{D0389543-4762-4F6A-9BAF-32CD3CEB07B4}"/>
                  </a:ext>
                </a:extLst>
              </p:cNvPr>
              <p:cNvGrpSpPr/>
              <p:nvPr/>
            </p:nvGrpSpPr>
            <p:grpSpPr>
              <a:xfrm>
                <a:off x="8092878" y="3914713"/>
                <a:ext cx="15154" cy="128996"/>
                <a:chOff x="6407718" y="3268608"/>
                <a:chExt cx="59938" cy="731122"/>
              </a:xfrm>
              <a:grpFill/>
            </p:grpSpPr>
            <p:sp>
              <p:nvSpPr>
                <p:cNvPr id="128" name="Rectangle 373">
                  <a:extLst>
                    <a:ext uri="{FF2B5EF4-FFF2-40B4-BE49-F238E27FC236}">
                      <a16:creationId xmlns:a16="http://schemas.microsoft.com/office/drawing/2014/main" id="{4C7A602F-7E55-4E76-A879-CCE93F123117}"/>
                    </a:ext>
                  </a:extLst>
                </p:cNvPr>
                <p:cNvSpPr>
                  <a:spLocks noChangeArrowheads="1"/>
                </p:cNvSpPr>
                <p:nvPr/>
              </p:nvSpPr>
              <p:spPr bwMode="auto">
                <a:xfrm flipV="1">
                  <a:off x="6407718" y="3932471"/>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29" name="Rectangle 373">
                  <a:extLst>
                    <a:ext uri="{FF2B5EF4-FFF2-40B4-BE49-F238E27FC236}">
                      <a16:creationId xmlns:a16="http://schemas.microsoft.com/office/drawing/2014/main" id="{BCAD444F-1435-41B1-B483-5C6ED013D91F}"/>
                    </a:ext>
                  </a:extLst>
                </p:cNvPr>
                <p:cNvSpPr>
                  <a:spLocks noChangeArrowheads="1"/>
                </p:cNvSpPr>
                <p:nvPr/>
              </p:nvSpPr>
              <p:spPr bwMode="auto">
                <a:xfrm flipV="1">
                  <a:off x="6407718" y="3268608"/>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30" name="Elbow Connector 205">
                  <a:extLst>
                    <a:ext uri="{FF2B5EF4-FFF2-40B4-BE49-F238E27FC236}">
                      <a16:creationId xmlns:a16="http://schemas.microsoft.com/office/drawing/2014/main" id="{FEB2F540-0A93-4E9A-A32F-2D870EA3C704}"/>
                    </a:ext>
                  </a:extLst>
                </p:cNvPr>
                <p:cNvCxnSpPr/>
                <p:nvPr/>
              </p:nvCxnSpPr>
              <p:spPr bwMode="auto">
                <a:xfrm flipV="1">
                  <a:off x="6437687" y="3335867"/>
                  <a:ext cx="0" cy="596604"/>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grpSp>
            <p:nvGrpSpPr>
              <p:cNvPr id="115" name="Group 234">
                <a:extLst>
                  <a:ext uri="{FF2B5EF4-FFF2-40B4-BE49-F238E27FC236}">
                    <a16:creationId xmlns:a16="http://schemas.microsoft.com/office/drawing/2014/main" id="{E0450DDB-0057-47CC-A757-C627398A2E9C}"/>
                  </a:ext>
                </a:extLst>
              </p:cNvPr>
              <p:cNvGrpSpPr/>
              <p:nvPr/>
            </p:nvGrpSpPr>
            <p:grpSpPr>
              <a:xfrm>
                <a:off x="8850664" y="3904191"/>
                <a:ext cx="35347" cy="146683"/>
                <a:chOff x="6407718" y="3311898"/>
                <a:chExt cx="59938" cy="554235"/>
              </a:xfrm>
              <a:grpFill/>
            </p:grpSpPr>
            <p:sp>
              <p:nvSpPr>
                <p:cNvPr id="125" name="Rectangle 373">
                  <a:extLst>
                    <a:ext uri="{FF2B5EF4-FFF2-40B4-BE49-F238E27FC236}">
                      <a16:creationId xmlns:a16="http://schemas.microsoft.com/office/drawing/2014/main" id="{97460055-E27F-4735-A99A-DAD26B5F52BC}"/>
                    </a:ext>
                  </a:extLst>
                </p:cNvPr>
                <p:cNvSpPr>
                  <a:spLocks noChangeArrowheads="1"/>
                </p:cNvSpPr>
                <p:nvPr/>
              </p:nvSpPr>
              <p:spPr bwMode="auto">
                <a:xfrm flipV="1">
                  <a:off x="6407718" y="3798874"/>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26" name="Rectangle 373">
                  <a:extLst>
                    <a:ext uri="{FF2B5EF4-FFF2-40B4-BE49-F238E27FC236}">
                      <a16:creationId xmlns:a16="http://schemas.microsoft.com/office/drawing/2014/main" id="{FA4A94FF-020B-4B34-952B-6F2A002C1E73}"/>
                    </a:ext>
                  </a:extLst>
                </p:cNvPr>
                <p:cNvSpPr>
                  <a:spLocks noChangeArrowheads="1"/>
                </p:cNvSpPr>
                <p:nvPr/>
              </p:nvSpPr>
              <p:spPr bwMode="auto">
                <a:xfrm flipV="1">
                  <a:off x="6407718" y="3311898"/>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27" name="Elbow Connector 205">
                  <a:extLst>
                    <a:ext uri="{FF2B5EF4-FFF2-40B4-BE49-F238E27FC236}">
                      <a16:creationId xmlns:a16="http://schemas.microsoft.com/office/drawing/2014/main" id="{BEF0AA0F-73E0-401E-898B-7B8CCB17974F}"/>
                    </a:ext>
                  </a:extLst>
                </p:cNvPr>
                <p:cNvCxnSpPr/>
                <p:nvPr/>
              </p:nvCxnSpPr>
              <p:spPr bwMode="auto">
                <a:xfrm flipV="1">
                  <a:off x="6437687" y="3379157"/>
                  <a:ext cx="0" cy="419717"/>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sp>
            <p:nvSpPr>
              <p:cNvPr id="116" name="Rectangle 115">
                <a:extLst>
                  <a:ext uri="{FF2B5EF4-FFF2-40B4-BE49-F238E27FC236}">
                    <a16:creationId xmlns:a16="http://schemas.microsoft.com/office/drawing/2014/main" id="{F6C44E13-3CA2-40D5-8679-C46356473CB3}"/>
                  </a:ext>
                </a:extLst>
              </p:cNvPr>
              <p:cNvSpPr>
                <a:spLocks/>
              </p:cNvSpPr>
              <p:nvPr/>
            </p:nvSpPr>
            <p:spPr bwMode="auto">
              <a:xfrm>
                <a:off x="8700490" y="4186110"/>
                <a:ext cx="314113" cy="218934"/>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1000" kern="0">
                    <a:solidFill>
                      <a:srgbClr val="FFFFFF"/>
                    </a:solidFill>
                    <a:latin typeface="Arial"/>
                  </a:rPr>
                  <a:t>IP 2</a:t>
                </a:r>
              </a:p>
            </p:txBody>
          </p:sp>
          <p:grpSp>
            <p:nvGrpSpPr>
              <p:cNvPr id="117" name="Group 203">
                <a:extLst>
                  <a:ext uri="{FF2B5EF4-FFF2-40B4-BE49-F238E27FC236}">
                    <a16:creationId xmlns:a16="http://schemas.microsoft.com/office/drawing/2014/main" id="{76C431DA-1731-4F61-A1DD-4CB84B84F5EA}"/>
                  </a:ext>
                </a:extLst>
              </p:cNvPr>
              <p:cNvGrpSpPr/>
              <p:nvPr/>
            </p:nvGrpSpPr>
            <p:grpSpPr>
              <a:xfrm>
                <a:off x="8746581" y="4065886"/>
                <a:ext cx="121843" cy="128996"/>
                <a:chOff x="6407718" y="3268608"/>
                <a:chExt cx="481912" cy="731122"/>
              </a:xfrm>
              <a:grpFill/>
            </p:grpSpPr>
            <p:sp>
              <p:nvSpPr>
                <p:cNvPr id="122" name="Rectangle 373">
                  <a:extLst>
                    <a:ext uri="{FF2B5EF4-FFF2-40B4-BE49-F238E27FC236}">
                      <a16:creationId xmlns:a16="http://schemas.microsoft.com/office/drawing/2014/main" id="{35A24665-AA5B-4471-AE43-09F00AFCCCA2}"/>
                    </a:ext>
                  </a:extLst>
                </p:cNvPr>
                <p:cNvSpPr>
                  <a:spLocks noChangeArrowheads="1"/>
                </p:cNvSpPr>
                <p:nvPr/>
              </p:nvSpPr>
              <p:spPr bwMode="auto">
                <a:xfrm flipV="1">
                  <a:off x="6407718" y="3932471"/>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23" name="Rectangle 373">
                  <a:extLst>
                    <a:ext uri="{FF2B5EF4-FFF2-40B4-BE49-F238E27FC236}">
                      <a16:creationId xmlns:a16="http://schemas.microsoft.com/office/drawing/2014/main" id="{AE226F13-8F56-4C76-BC7A-4924EAABE64D}"/>
                    </a:ext>
                  </a:extLst>
                </p:cNvPr>
                <p:cNvSpPr>
                  <a:spLocks noChangeArrowheads="1"/>
                </p:cNvSpPr>
                <p:nvPr/>
              </p:nvSpPr>
              <p:spPr bwMode="auto">
                <a:xfrm flipV="1">
                  <a:off x="6407718" y="3268608"/>
                  <a:ext cx="59938" cy="67259"/>
                </a:xfrm>
                <a:prstGeom prst="rect">
                  <a:avLst/>
                </a:prstGeom>
                <a:solidFill>
                  <a:srgbClr val="999999"/>
                </a:solid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24" name="Elbow Connector 205">
                  <a:extLst>
                    <a:ext uri="{FF2B5EF4-FFF2-40B4-BE49-F238E27FC236}">
                      <a16:creationId xmlns:a16="http://schemas.microsoft.com/office/drawing/2014/main" id="{246AAA93-9D49-4E2E-90B9-11E027405D60}"/>
                    </a:ext>
                  </a:extLst>
                </p:cNvPr>
                <p:cNvCxnSpPr/>
                <p:nvPr/>
              </p:nvCxnSpPr>
              <p:spPr bwMode="auto">
                <a:xfrm flipV="1">
                  <a:off x="6889630" y="3335867"/>
                  <a:ext cx="0" cy="596604"/>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sp>
            <p:nvSpPr>
              <p:cNvPr id="118" name="Rectangle 117">
                <a:extLst>
                  <a:ext uri="{FF2B5EF4-FFF2-40B4-BE49-F238E27FC236}">
                    <a16:creationId xmlns:a16="http://schemas.microsoft.com/office/drawing/2014/main" id="{35D37679-183A-48EE-BFC5-9A39D672CD8F}"/>
                  </a:ext>
                </a:extLst>
              </p:cNvPr>
              <p:cNvSpPr>
                <a:spLocks/>
              </p:cNvSpPr>
              <p:nvPr/>
            </p:nvSpPr>
            <p:spPr bwMode="auto">
              <a:xfrm>
                <a:off x="7392491" y="3581342"/>
                <a:ext cx="233676" cy="218934"/>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700" kern="0">
                    <a:solidFill>
                      <a:srgbClr val="FFFFFF"/>
                    </a:solidFill>
                    <a:latin typeface="Arial"/>
                  </a:rPr>
                  <a:t>CPU</a:t>
                </a:r>
              </a:p>
            </p:txBody>
          </p:sp>
          <p:sp>
            <p:nvSpPr>
              <p:cNvPr id="119" name="Rectangle 118">
                <a:extLst>
                  <a:ext uri="{FF2B5EF4-FFF2-40B4-BE49-F238E27FC236}">
                    <a16:creationId xmlns:a16="http://schemas.microsoft.com/office/drawing/2014/main" id="{DC60F49F-8AC2-4C43-8DB7-C4886F62A11F}"/>
                  </a:ext>
                </a:extLst>
              </p:cNvPr>
              <p:cNvSpPr>
                <a:spLocks/>
              </p:cNvSpPr>
              <p:nvPr/>
            </p:nvSpPr>
            <p:spPr bwMode="auto">
              <a:xfrm>
                <a:off x="7663587" y="3581342"/>
                <a:ext cx="233676" cy="218934"/>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700" kern="0">
                    <a:solidFill>
                      <a:srgbClr val="FFFFFF"/>
                    </a:solidFill>
                    <a:latin typeface="Arial"/>
                  </a:rPr>
                  <a:t>CPU</a:t>
                </a:r>
              </a:p>
            </p:txBody>
          </p:sp>
          <p:cxnSp>
            <p:nvCxnSpPr>
              <p:cNvPr id="120" name="Elbow Connector 205">
                <a:extLst>
                  <a:ext uri="{FF2B5EF4-FFF2-40B4-BE49-F238E27FC236}">
                    <a16:creationId xmlns:a16="http://schemas.microsoft.com/office/drawing/2014/main" id="{BDEA60C7-F3E8-41C0-8206-24574431EFC6}"/>
                  </a:ext>
                </a:extLst>
              </p:cNvPr>
              <p:cNvCxnSpPr/>
              <p:nvPr/>
            </p:nvCxnSpPr>
            <p:spPr bwMode="auto">
              <a:xfrm flipV="1">
                <a:off x="7786422" y="3792525"/>
                <a:ext cx="0" cy="105262"/>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cxnSp>
            <p:nvCxnSpPr>
              <p:cNvPr id="121" name="Elbow Connector 205">
                <a:extLst>
                  <a:ext uri="{FF2B5EF4-FFF2-40B4-BE49-F238E27FC236}">
                    <a16:creationId xmlns:a16="http://schemas.microsoft.com/office/drawing/2014/main" id="{D1698774-7169-4A41-AC8F-D06DB6008A73}"/>
                  </a:ext>
                </a:extLst>
              </p:cNvPr>
              <p:cNvCxnSpPr/>
              <p:nvPr/>
            </p:nvCxnSpPr>
            <p:spPr bwMode="auto">
              <a:xfrm flipV="1">
                <a:off x="7508159" y="3794996"/>
                <a:ext cx="0" cy="105262"/>
              </a:xfrm>
              <a:prstGeom prst="straightConnector1">
                <a:avLst/>
              </a:prstGeom>
              <a:solidFill>
                <a:srgbClr val="999999"/>
              </a:solidFill>
              <a:ln w="19050" cap="flat" cmpd="sng" algn="ctr">
                <a:solidFill>
                  <a:srgbClr val="FFFFFF"/>
                </a:solidFill>
                <a:prstDash val="solid"/>
                <a:round/>
                <a:headEnd type="triangle" w="med" len="sm"/>
                <a:tailEnd type="triangle" w="med" len="sm"/>
              </a:ln>
              <a:effectLst/>
            </p:spPr>
          </p:cxnSp>
        </p:grpSp>
      </p:grpSp>
      <p:grpSp>
        <p:nvGrpSpPr>
          <p:cNvPr id="6" name="Group 5">
            <a:extLst>
              <a:ext uri="{FF2B5EF4-FFF2-40B4-BE49-F238E27FC236}">
                <a16:creationId xmlns:a16="http://schemas.microsoft.com/office/drawing/2014/main" id="{93D9694A-E76A-8147-8B08-E4A8E3EC82A2}"/>
              </a:ext>
            </a:extLst>
          </p:cNvPr>
          <p:cNvGrpSpPr/>
          <p:nvPr/>
        </p:nvGrpSpPr>
        <p:grpSpPr>
          <a:xfrm>
            <a:off x="10319728" y="4447456"/>
            <a:ext cx="1642254" cy="978169"/>
            <a:chOff x="8213962" y="5140402"/>
            <a:chExt cx="1947294" cy="1660519"/>
          </a:xfrm>
        </p:grpSpPr>
        <p:sp>
          <p:nvSpPr>
            <p:cNvPr id="158" name="Rectangle 157">
              <a:extLst>
                <a:ext uri="{FF2B5EF4-FFF2-40B4-BE49-F238E27FC236}">
                  <a16:creationId xmlns:a16="http://schemas.microsoft.com/office/drawing/2014/main" id="{2A0E7EFB-0B68-45EF-8AED-36C72359A181}"/>
                </a:ext>
              </a:extLst>
            </p:cNvPr>
            <p:cNvSpPr>
              <a:spLocks/>
            </p:cNvSpPr>
            <p:nvPr/>
          </p:nvSpPr>
          <p:spPr bwMode="auto">
            <a:xfrm>
              <a:off x="8299533" y="5140402"/>
              <a:ext cx="1861723" cy="1660519"/>
            </a:xfrm>
            <a:prstGeom prst="rect">
              <a:avLst/>
            </a:prstGeom>
            <a:solidFill>
              <a:srgbClr val="31A7DF"/>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t" anchorCtr="0" compatLnSpc="1">
              <a:prstTxWarp prst="textNoShape">
                <a:avLst/>
              </a:prstTxWarp>
            </a:bodyPr>
            <a:lstStyle/>
            <a:p>
              <a:pPr algn="ctr"/>
              <a:endParaRPr lang="en-US" sz="800" kern="0">
                <a:latin typeface="Arial"/>
              </a:endParaRPr>
            </a:p>
            <a:p>
              <a:pPr algn="ctr"/>
              <a:r>
                <a:rPr lang="en-US" sz="1100" kern="0">
                  <a:solidFill>
                    <a:schemeClr val="bg1"/>
                  </a:solidFill>
                  <a:latin typeface="Arial"/>
                </a:rPr>
                <a:t>SoC</a:t>
              </a:r>
            </a:p>
          </p:txBody>
        </p:sp>
        <p:grpSp>
          <p:nvGrpSpPr>
            <p:cNvPr id="159" name="Group 158">
              <a:extLst>
                <a:ext uri="{FF2B5EF4-FFF2-40B4-BE49-F238E27FC236}">
                  <a16:creationId xmlns:a16="http://schemas.microsoft.com/office/drawing/2014/main" id="{F2E0ACE0-C2B3-42E1-B7C1-5642F9C2056A}"/>
                </a:ext>
              </a:extLst>
            </p:cNvPr>
            <p:cNvGrpSpPr/>
            <p:nvPr/>
          </p:nvGrpSpPr>
          <p:grpSpPr>
            <a:xfrm>
              <a:off x="8213962" y="5626034"/>
              <a:ext cx="1892768" cy="1046901"/>
              <a:chOff x="7221992" y="3562077"/>
              <a:chExt cx="1892768" cy="842967"/>
            </a:xfrm>
            <a:solidFill>
              <a:srgbClr val="31A6DD"/>
            </a:solidFill>
          </p:grpSpPr>
          <p:sp>
            <p:nvSpPr>
              <p:cNvPr id="160" name="Rectangle 159">
                <a:extLst>
                  <a:ext uri="{FF2B5EF4-FFF2-40B4-BE49-F238E27FC236}">
                    <a16:creationId xmlns:a16="http://schemas.microsoft.com/office/drawing/2014/main" id="{E55F2E1F-DEBC-4120-90DB-6102A08517DD}"/>
                  </a:ext>
                </a:extLst>
              </p:cNvPr>
              <p:cNvSpPr/>
              <p:nvPr/>
            </p:nvSpPr>
            <p:spPr bwMode="auto">
              <a:xfrm>
                <a:off x="7221992" y="3562077"/>
                <a:ext cx="219415" cy="260997"/>
              </a:xfrm>
              <a:prstGeom prst="rect">
                <a:avLst/>
              </a:prstGeom>
              <a:noFill/>
              <a:ln w="635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defRPr/>
                </a:pPr>
                <a:endParaRPr lang="en-US" sz="600" kern="0">
                  <a:solidFill>
                    <a:srgbClr val="000000"/>
                  </a:solidFill>
                </a:endParaRPr>
              </a:p>
            </p:txBody>
          </p:sp>
          <p:sp>
            <p:nvSpPr>
              <p:cNvPr id="161" name="Rectangle 367">
                <a:extLst>
                  <a:ext uri="{FF2B5EF4-FFF2-40B4-BE49-F238E27FC236}">
                    <a16:creationId xmlns:a16="http://schemas.microsoft.com/office/drawing/2014/main" id="{B2608D68-5925-469D-971D-7DC737A3FA2E}"/>
                  </a:ext>
                </a:extLst>
              </p:cNvPr>
              <p:cNvSpPr>
                <a:spLocks noChangeArrowheads="1"/>
              </p:cNvSpPr>
              <p:nvPr/>
            </p:nvSpPr>
            <p:spPr bwMode="auto">
              <a:xfrm>
                <a:off x="7329779" y="3876375"/>
                <a:ext cx="1064093" cy="80667"/>
              </a:xfrm>
              <a:prstGeom prst="leftRightArrow">
                <a:avLst>
                  <a:gd name="adj1" fmla="val 64545"/>
                  <a:gd name="adj2" fmla="val 39062"/>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68580" tIns="34290" rIns="68580" bIns="34290" numCol="1" rtlCol="0" anchor="ctr" anchorCtr="0" compatLnSpc="1">
                <a:prstTxWarp prst="textNoShape">
                  <a:avLst/>
                </a:prstTxWarp>
              </a:bodyPr>
              <a:lstStyle/>
              <a:p>
                <a:endParaRPr lang="en-US" sz="800" kern="0">
                  <a:solidFill>
                    <a:srgbClr val="FFFFFF"/>
                  </a:solidFill>
                  <a:latin typeface="Arial"/>
                </a:endParaRPr>
              </a:p>
            </p:txBody>
          </p:sp>
          <p:sp>
            <p:nvSpPr>
              <p:cNvPr id="162" name="Rectangle 161">
                <a:extLst>
                  <a:ext uri="{FF2B5EF4-FFF2-40B4-BE49-F238E27FC236}">
                    <a16:creationId xmlns:a16="http://schemas.microsoft.com/office/drawing/2014/main" id="{C535D226-6534-4705-97AE-3798B28FD5B2}"/>
                  </a:ext>
                </a:extLst>
              </p:cNvPr>
              <p:cNvSpPr>
                <a:spLocks/>
              </p:cNvSpPr>
              <p:nvPr/>
            </p:nvSpPr>
            <p:spPr bwMode="auto">
              <a:xfrm>
                <a:off x="7394828" y="4286674"/>
                <a:ext cx="393022" cy="806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r>
                  <a:rPr lang="en-US" sz="150" kern="0">
                    <a:solidFill>
                      <a:srgbClr val="FFFFFF"/>
                    </a:solidFill>
                    <a:latin typeface="Arial"/>
                  </a:rPr>
                  <a:t>DDR3</a:t>
                </a:r>
              </a:p>
            </p:txBody>
          </p:sp>
          <p:sp>
            <p:nvSpPr>
              <p:cNvPr id="163" name="Rectangle 406">
                <a:extLst>
                  <a:ext uri="{FF2B5EF4-FFF2-40B4-BE49-F238E27FC236}">
                    <a16:creationId xmlns:a16="http://schemas.microsoft.com/office/drawing/2014/main" id="{2CB523BE-BBB1-45EA-AB0D-7046A70E3725}"/>
                  </a:ext>
                </a:extLst>
              </p:cNvPr>
              <p:cNvSpPr>
                <a:spLocks noChangeArrowheads="1"/>
              </p:cNvSpPr>
              <p:nvPr/>
            </p:nvSpPr>
            <p:spPr bwMode="auto">
              <a:xfrm>
                <a:off x="8849548" y="3702981"/>
                <a:ext cx="37446" cy="218754"/>
              </a:xfrm>
              <a:prstGeom prst="rect">
                <a:avLst/>
              </a:prstGeom>
              <a:grp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64" name="Rectangle 456">
                <a:extLst>
                  <a:ext uri="{FF2B5EF4-FFF2-40B4-BE49-F238E27FC236}">
                    <a16:creationId xmlns:a16="http://schemas.microsoft.com/office/drawing/2014/main" id="{93407D6F-C051-4388-BE59-874915ACCA2D}"/>
                  </a:ext>
                </a:extLst>
              </p:cNvPr>
              <p:cNvSpPr>
                <a:spLocks noChangeArrowheads="1"/>
              </p:cNvSpPr>
              <p:nvPr/>
            </p:nvSpPr>
            <p:spPr bwMode="auto">
              <a:xfrm>
                <a:off x="8859343" y="3786554"/>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65" name="Freeform 429">
                <a:extLst>
                  <a:ext uri="{FF2B5EF4-FFF2-40B4-BE49-F238E27FC236}">
                    <a16:creationId xmlns:a16="http://schemas.microsoft.com/office/drawing/2014/main" id="{DAC83087-C850-48CE-B692-04CF7DFE1F83}"/>
                  </a:ext>
                </a:extLst>
              </p:cNvPr>
              <p:cNvSpPr>
                <a:spLocks noEditPoints="1"/>
              </p:cNvSpPr>
              <p:nvPr/>
            </p:nvSpPr>
            <p:spPr bwMode="auto">
              <a:xfrm>
                <a:off x="8877862" y="3833429"/>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66" name="Rectangle 456">
                <a:extLst>
                  <a:ext uri="{FF2B5EF4-FFF2-40B4-BE49-F238E27FC236}">
                    <a16:creationId xmlns:a16="http://schemas.microsoft.com/office/drawing/2014/main" id="{1225ED16-80BA-43D8-937C-AF7B94F98D9E}"/>
                  </a:ext>
                </a:extLst>
              </p:cNvPr>
              <p:cNvSpPr>
                <a:spLocks noChangeArrowheads="1"/>
              </p:cNvSpPr>
              <p:nvPr/>
            </p:nvSpPr>
            <p:spPr bwMode="auto">
              <a:xfrm>
                <a:off x="8859343" y="3833086"/>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67" name="Freeform 429">
                <a:extLst>
                  <a:ext uri="{FF2B5EF4-FFF2-40B4-BE49-F238E27FC236}">
                    <a16:creationId xmlns:a16="http://schemas.microsoft.com/office/drawing/2014/main" id="{9F68E703-D972-4F9D-947A-FB2B874BEB6A}"/>
                  </a:ext>
                </a:extLst>
              </p:cNvPr>
              <p:cNvSpPr>
                <a:spLocks noEditPoints="1"/>
              </p:cNvSpPr>
              <p:nvPr/>
            </p:nvSpPr>
            <p:spPr bwMode="auto">
              <a:xfrm>
                <a:off x="8877862" y="3786896"/>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68" name="Rectangle 456">
                <a:extLst>
                  <a:ext uri="{FF2B5EF4-FFF2-40B4-BE49-F238E27FC236}">
                    <a16:creationId xmlns:a16="http://schemas.microsoft.com/office/drawing/2014/main" id="{7099C568-8309-49BF-8920-F80A6E964432}"/>
                  </a:ext>
                </a:extLst>
              </p:cNvPr>
              <p:cNvSpPr>
                <a:spLocks noChangeArrowheads="1"/>
              </p:cNvSpPr>
              <p:nvPr/>
            </p:nvSpPr>
            <p:spPr bwMode="auto">
              <a:xfrm>
                <a:off x="8859343" y="3786554"/>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69" name="Freeform 429">
                <a:extLst>
                  <a:ext uri="{FF2B5EF4-FFF2-40B4-BE49-F238E27FC236}">
                    <a16:creationId xmlns:a16="http://schemas.microsoft.com/office/drawing/2014/main" id="{E6BF665A-8B7E-49AC-B911-35A0A7990FAC}"/>
                  </a:ext>
                </a:extLst>
              </p:cNvPr>
              <p:cNvSpPr>
                <a:spLocks noEditPoints="1"/>
              </p:cNvSpPr>
              <p:nvPr/>
            </p:nvSpPr>
            <p:spPr bwMode="auto">
              <a:xfrm>
                <a:off x="8877862" y="3880823"/>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70" name="Rectangle 456">
                <a:extLst>
                  <a:ext uri="{FF2B5EF4-FFF2-40B4-BE49-F238E27FC236}">
                    <a16:creationId xmlns:a16="http://schemas.microsoft.com/office/drawing/2014/main" id="{B5D6414C-F40E-43F9-965C-723D09908B3B}"/>
                  </a:ext>
                </a:extLst>
              </p:cNvPr>
              <p:cNvSpPr>
                <a:spLocks noChangeArrowheads="1"/>
              </p:cNvSpPr>
              <p:nvPr/>
            </p:nvSpPr>
            <p:spPr bwMode="auto">
              <a:xfrm>
                <a:off x="8859343" y="3880480"/>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71" name="Rectangle 406">
                <a:extLst>
                  <a:ext uri="{FF2B5EF4-FFF2-40B4-BE49-F238E27FC236}">
                    <a16:creationId xmlns:a16="http://schemas.microsoft.com/office/drawing/2014/main" id="{287554C8-8E5F-4405-95D8-4C583D910A97}"/>
                  </a:ext>
                </a:extLst>
              </p:cNvPr>
              <p:cNvSpPr>
                <a:spLocks noChangeArrowheads="1"/>
              </p:cNvSpPr>
              <p:nvPr/>
            </p:nvSpPr>
            <p:spPr bwMode="auto">
              <a:xfrm>
                <a:off x="8552662" y="3702981"/>
                <a:ext cx="38532" cy="218279"/>
              </a:xfrm>
              <a:prstGeom prst="rect">
                <a:avLst/>
              </a:prstGeom>
              <a:grp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72" name="Rectangle 321">
                <a:extLst>
                  <a:ext uri="{FF2B5EF4-FFF2-40B4-BE49-F238E27FC236}">
                    <a16:creationId xmlns:a16="http://schemas.microsoft.com/office/drawing/2014/main" id="{4C6AF512-312E-43F6-AE67-3A2BF8CB8FDD}"/>
                  </a:ext>
                </a:extLst>
              </p:cNvPr>
              <p:cNvSpPr>
                <a:spLocks noChangeArrowheads="1"/>
              </p:cNvSpPr>
              <p:nvPr/>
            </p:nvSpPr>
            <p:spPr bwMode="auto">
              <a:xfrm>
                <a:off x="8633287" y="3867669"/>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Display</a:t>
                </a:r>
              </a:p>
            </p:txBody>
          </p:sp>
          <p:sp>
            <p:nvSpPr>
              <p:cNvPr id="173" name="Freeform 429">
                <a:extLst>
                  <a:ext uri="{FF2B5EF4-FFF2-40B4-BE49-F238E27FC236}">
                    <a16:creationId xmlns:a16="http://schemas.microsoft.com/office/drawing/2014/main" id="{3030F3FA-D5B8-4BCA-8C2A-60FDD002E1D9}"/>
                  </a:ext>
                </a:extLst>
              </p:cNvPr>
              <p:cNvSpPr>
                <a:spLocks noEditPoints="1"/>
              </p:cNvSpPr>
              <p:nvPr/>
            </p:nvSpPr>
            <p:spPr bwMode="auto">
              <a:xfrm>
                <a:off x="8578213" y="3880823"/>
                <a:ext cx="55716"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74" name="Rectangle 456">
                <a:extLst>
                  <a:ext uri="{FF2B5EF4-FFF2-40B4-BE49-F238E27FC236}">
                    <a16:creationId xmlns:a16="http://schemas.microsoft.com/office/drawing/2014/main" id="{E71B9B34-FC3B-4480-A912-1E1D82EEB4AF}"/>
                  </a:ext>
                </a:extLst>
              </p:cNvPr>
              <p:cNvSpPr>
                <a:spLocks noChangeArrowheads="1"/>
              </p:cNvSpPr>
              <p:nvPr/>
            </p:nvSpPr>
            <p:spPr bwMode="auto">
              <a:xfrm>
                <a:off x="8565152" y="3880480"/>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75" name="Rectangle 406">
                <a:extLst>
                  <a:ext uri="{FF2B5EF4-FFF2-40B4-BE49-F238E27FC236}">
                    <a16:creationId xmlns:a16="http://schemas.microsoft.com/office/drawing/2014/main" id="{42B3B0EF-2891-42ED-8FF8-2D8DB4FA3BE7}"/>
                  </a:ext>
                </a:extLst>
              </p:cNvPr>
              <p:cNvSpPr>
                <a:spLocks noChangeArrowheads="1"/>
              </p:cNvSpPr>
              <p:nvPr/>
            </p:nvSpPr>
            <p:spPr bwMode="auto">
              <a:xfrm>
                <a:off x="7992819" y="3596467"/>
                <a:ext cx="37360" cy="188685"/>
              </a:xfrm>
              <a:prstGeom prst="rect">
                <a:avLst/>
              </a:prstGeom>
              <a:grp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176" name="Rectangle 321">
                <a:extLst>
                  <a:ext uri="{FF2B5EF4-FFF2-40B4-BE49-F238E27FC236}">
                    <a16:creationId xmlns:a16="http://schemas.microsoft.com/office/drawing/2014/main" id="{D8548776-8299-432B-81A4-74550B856F36}"/>
                  </a:ext>
                </a:extLst>
              </p:cNvPr>
              <p:cNvSpPr>
                <a:spLocks noChangeArrowheads="1"/>
              </p:cNvSpPr>
              <p:nvPr/>
            </p:nvSpPr>
            <p:spPr bwMode="auto">
              <a:xfrm>
                <a:off x="8063685" y="3668477"/>
                <a:ext cx="184951"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err="1">
                    <a:solidFill>
                      <a:srgbClr val="FFFFFF"/>
                    </a:solidFill>
                    <a:latin typeface="Arial"/>
                  </a:rPr>
                  <a:t>INTC</a:t>
                </a:r>
                <a:endParaRPr lang="en-US" sz="375" kern="0">
                  <a:solidFill>
                    <a:srgbClr val="FFFFFF"/>
                  </a:solidFill>
                  <a:latin typeface="Arial"/>
                </a:endParaRPr>
              </a:p>
            </p:txBody>
          </p:sp>
          <p:sp>
            <p:nvSpPr>
              <p:cNvPr id="177" name="Freeform 429">
                <a:extLst>
                  <a:ext uri="{FF2B5EF4-FFF2-40B4-BE49-F238E27FC236}">
                    <a16:creationId xmlns:a16="http://schemas.microsoft.com/office/drawing/2014/main" id="{DFB076E7-8DEA-4F7A-A5AD-2FFBFAAE0DE2}"/>
                  </a:ext>
                </a:extLst>
              </p:cNvPr>
              <p:cNvSpPr>
                <a:spLocks noEditPoints="1"/>
              </p:cNvSpPr>
              <p:nvPr/>
            </p:nvSpPr>
            <p:spPr bwMode="auto">
              <a:xfrm>
                <a:off x="8020459" y="3681630"/>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78" name="Rectangle 456">
                <a:extLst>
                  <a:ext uri="{FF2B5EF4-FFF2-40B4-BE49-F238E27FC236}">
                    <a16:creationId xmlns:a16="http://schemas.microsoft.com/office/drawing/2014/main" id="{C22ACED5-A6A0-4B8D-80D8-8BE2479233B1}"/>
                  </a:ext>
                </a:extLst>
              </p:cNvPr>
              <p:cNvSpPr>
                <a:spLocks noChangeArrowheads="1"/>
              </p:cNvSpPr>
              <p:nvPr/>
            </p:nvSpPr>
            <p:spPr bwMode="auto">
              <a:xfrm>
                <a:off x="8001941" y="3681288"/>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79" name="Rectangle 321">
                <a:extLst>
                  <a:ext uri="{FF2B5EF4-FFF2-40B4-BE49-F238E27FC236}">
                    <a16:creationId xmlns:a16="http://schemas.microsoft.com/office/drawing/2014/main" id="{A6B18155-1CB1-4832-835C-B98D5FC85247}"/>
                  </a:ext>
                </a:extLst>
              </p:cNvPr>
              <p:cNvSpPr>
                <a:spLocks noChangeArrowheads="1"/>
              </p:cNvSpPr>
              <p:nvPr/>
            </p:nvSpPr>
            <p:spPr bwMode="auto">
              <a:xfrm>
                <a:off x="8063685" y="3730586"/>
                <a:ext cx="184951"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a:solidFill>
                      <a:srgbClr val="FFFFFF"/>
                    </a:solidFill>
                    <a:latin typeface="Arial"/>
                  </a:rPr>
                  <a:t>Timer</a:t>
                </a:r>
              </a:p>
            </p:txBody>
          </p:sp>
          <p:sp>
            <p:nvSpPr>
              <p:cNvPr id="180" name="Freeform 429">
                <a:extLst>
                  <a:ext uri="{FF2B5EF4-FFF2-40B4-BE49-F238E27FC236}">
                    <a16:creationId xmlns:a16="http://schemas.microsoft.com/office/drawing/2014/main" id="{3490C738-2639-4D22-A01E-54DED4F773B5}"/>
                  </a:ext>
                </a:extLst>
              </p:cNvPr>
              <p:cNvSpPr>
                <a:spLocks noEditPoints="1"/>
              </p:cNvSpPr>
              <p:nvPr/>
            </p:nvSpPr>
            <p:spPr bwMode="auto">
              <a:xfrm>
                <a:off x="8020459" y="3743739"/>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81" name="Rectangle 456">
                <a:extLst>
                  <a:ext uri="{FF2B5EF4-FFF2-40B4-BE49-F238E27FC236}">
                    <a16:creationId xmlns:a16="http://schemas.microsoft.com/office/drawing/2014/main" id="{E4EF8EEA-D3F7-4BD1-A098-193CD6085141}"/>
                  </a:ext>
                </a:extLst>
              </p:cNvPr>
              <p:cNvSpPr>
                <a:spLocks noChangeArrowheads="1"/>
              </p:cNvSpPr>
              <p:nvPr/>
            </p:nvSpPr>
            <p:spPr bwMode="auto">
              <a:xfrm>
                <a:off x="8001941" y="3743396"/>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82" name="Rectangle 321">
                <a:extLst>
                  <a:ext uri="{FF2B5EF4-FFF2-40B4-BE49-F238E27FC236}">
                    <a16:creationId xmlns:a16="http://schemas.microsoft.com/office/drawing/2014/main" id="{CD8DAA18-8997-4BA8-91A2-A3D9C587ABAE}"/>
                  </a:ext>
                </a:extLst>
              </p:cNvPr>
              <p:cNvSpPr>
                <a:spLocks noChangeArrowheads="1"/>
              </p:cNvSpPr>
              <p:nvPr/>
            </p:nvSpPr>
            <p:spPr bwMode="auto">
              <a:xfrm>
                <a:off x="8633287" y="3726479"/>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CSI</a:t>
                </a:r>
              </a:p>
            </p:txBody>
          </p:sp>
          <p:sp>
            <p:nvSpPr>
              <p:cNvPr id="183" name="Freeform 429">
                <a:extLst>
                  <a:ext uri="{FF2B5EF4-FFF2-40B4-BE49-F238E27FC236}">
                    <a16:creationId xmlns:a16="http://schemas.microsoft.com/office/drawing/2014/main" id="{617FEFF9-6F5A-44A5-8F58-626BD8461C2F}"/>
                  </a:ext>
                </a:extLst>
              </p:cNvPr>
              <p:cNvSpPr>
                <a:spLocks noEditPoints="1"/>
              </p:cNvSpPr>
              <p:nvPr/>
            </p:nvSpPr>
            <p:spPr bwMode="auto">
              <a:xfrm>
                <a:off x="8578213" y="3739632"/>
                <a:ext cx="55716"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84" name="Rectangle 456">
                <a:extLst>
                  <a:ext uri="{FF2B5EF4-FFF2-40B4-BE49-F238E27FC236}">
                    <a16:creationId xmlns:a16="http://schemas.microsoft.com/office/drawing/2014/main" id="{041EE6D8-FCB8-49BF-8F9E-5A6CD7AD2623}"/>
                  </a:ext>
                </a:extLst>
              </p:cNvPr>
              <p:cNvSpPr>
                <a:spLocks noChangeArrowheads="1"/>
              </p:cNvSpPr>
              <p:nvPr/>
            </p:nvSpPr>
            <p:spPr bwMode="auto">
              <a:xfrm>
                <a:off x="8565152" y="3739289"/>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85" name="Rectangle 321">
                <a:extLst>
                  <a:ext uri="{FF2B5EF4-FFF2-40B4-BE49-F238E27FC236}">
                    <a16:creationId xmlns:a16="http://schemas.microsoft.com/office/drawing/2014/main" id="{18EDBCA6-CCAD-4097-B0AB-7E7B3A35EE5F}"/>
                  </a:ext>
                </a:extLst>
              </p:cNvPr>
              <p:cNvSpPr>
                <a:spLocks noChangeArrowheads="1"/>
              </p:cNvSpPr>
              <p:nvPr/>
            </p:nvSpPr>
            <p:spPr bwMode="auto">
              <a:xfrm>
                <a:off x="8633287" y="3773743"/>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DSI</a:t>
                </a:r>
              </a:p>
            </p:txBody>
          </p:sp>
          <p:sp>
            <p:nvSpPr>
              <p:cNvPr id="186" name="Freeform 429">
                <a:extLst>
                  <a:ext uri="{FF2B5EF4-FFF2-40B4-BE49-F238E27FC236}">
                    <a16:creationId xmlns:a16="http://schemas.microsoft.com/office/drawing/2014/main" id="{151CE587-BE04-4DBD-BDCA-419E7DB9F6D0}"/>
                  </a:ext>
                </a:extLst>
              </p:cNvPr>
              <p:cNvSpPr>
                <a:spLocks noEditPoints="1"/>
              </p:cNvSpPr>
              <p:nvPr/>
            </p:nvSpPr>
            <p:spPr bwMode="auto">
              <a:xfrm>
                <a:off x="8578213" y="3786896"/>
                <a:ext cx="55716"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87" name="Rectangle 456">
                <a:extLst>
                  <a:ext uri="{FF2B5EF4-FFF2-40B4-BE49-F238E27FC236}">
                    <a16:creationId xmlns:a16="http://schemas.microsoft.com/office/drawing/2014/main" id="{FDE4FC2B-8C08-4833-959F-448B5416D165}"/>
                  </a:ext>
                </a:extLst>
              </p:cNvPr>
              <p:cNvSpPr>
                <a:spLocks noChangeArrowheads="1"/>
              </p:cNvSpPr>
              <p:nvPr/>
            </p:nvSpPr>
            <p:spPr bwMode="auto">
              <a:xfrm>
                <a:off x="8565152" y="3786554"/>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88" name="Rectangle 321">
                <a:extLst>
                  <a:ext uri="{FF2B5EF4-FFF2-40B4-BE49-F238E27FC236}">
                    <a16:creationId xmlns:a16="http://schemas.microsoft.com/office/drawing/2014/main" id="{7AA8D2E0-CA4A-48F2-86E1-1046BF85CC66}"/>
                  </a:ext>
                </a:extLst>
              </p:cNvPr>
              <p:cNvSpPr>
                <a:spLocks noChangeArrowheads="1"/>
              </p:cNvSpPr>
              <p:nvPr/>
            </p:nvSpPr>
            <p:spPr bwMode="auto">
              <a:xfrm>
                <a:off x="8063685" y="3607905"/>
                <a:ext cx="184951"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err="1">
                    <a:solidFill>
                      <a:srgbClr val="FFFFFF"/>
                    </a:solidFill>
                    <a:latin typeface="Arial"/>
                  </a:rPr>
                  <a:t>UART</a:t>
                </a:r>
                <a:endParaRPr lang="en-US" sz="375" kern="0">
                  <a:solidFill>
                    <a:srgbClr val="FFFFFF"/>
                  </a:solidFill>
                  <a:latin typeface="Arial"/>
                </a:endParaRPr>
              </a:p>
            </p:txBody>
          </p:sp>
          <p:sp>
            <p:nvSpPr>
              <p:cNvPr id="189" name="Rectangle 456">
                <a:extLst>
                  <a:ext uri="{FF2B5EF4-FFF2-40B4-BE49-F238E27FC236}">
                    <a16:creationId xmlns:a16="http://schemas.microsoft.com/office/drawing/2014/main" id="{1FBD04AB-D524-45F9-9020-F1DE6CDEF0AC}"/>
                  </a:ext>
                </a:extLst>
              </p:cNvPr>
              <p:cNvSpPr>
                <a:spLocks noChangeArrowheads="1"/>
              </p:cNvSpPr>
              <p:nvPr/>
            </p:nvSpPr>
            <p:spPr bwMode="auto">
              <a:xfrm>
                <a:off x="8001941" y="3620716"/>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190" name="Rectangle 189">
                <a:extLst>
                  <a:ext uri="{FF2B5EF4-FFF2-40B4-BE49-F238E27FC236}">
                    <a16:creationId xmlns:a16="http://schemas.microsoft.com/office/drawing/2014/main" id="{1550525D-48A0-463B-9DC3-911BBC68A282}"/>
                  </a:ext>
                </a:extLst>
              </p:cNvPr>
              <p:cNvSpPr>
                <a:spLocks/>
              </p:cNvSpPr>
              <p:nvPr/>
            </p:nvSpPr>
            <p:spPr bwMode="auto">
              <a:xfrm>
                <a:off x="7864239" y="4183919"/>
                <a:ext cx="745776" cy="218934"/>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1100" kern="0">
                    <a:solidFill>
                      <a:srgbClr val="FFFFFF"/>
                    </a:solidFill>
                    <a:latin typeface="Arial"/>
                  </a:rPr>
                  <a:t>GPU</a:t>
                </a:r>
              </a:p>
            </p:txBody>
          </p:sp>
          <p:sp>
            <p:nvSpPr>
              <p:cNvPr id="191" name="Rectangle 373">
                <a:extLst>
                  <a:ext uri="{FF2B5EF4-FFF2-40B4-BE49-F238E27FC236}">
                    <a16:creationId xmlns:a16="http://schemas.microsoft.com/office/drawing/2014/main" id="{817AED70-A328-4ACD-9B43-4C7064E73E5C}"/>
                  </a:ext>
                </a:extLst>
              </p:cNvPr>
              <p:cNvSpPr>
                <a:spLocks noChangeArrowheads="1"/>
              </p:cNvSpPr>
              <p:nvPr/>
            </p:nvSpPr>
            <p:spPr bwMode="auto">
              <a:xfrm flipV="1">
                <a:off x="8095074" y="3925894"/>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192" name="Elbow Connector 85">
                <a:extLst>
                  <a:ext uri="{FF2B5EF4-FFF2-40B4-BE49-F238E27FC236}">
                    <a16:creationId xmlns:a16="http://schemas.microsoft.com/office/drawing/2014/main" id="{3BB79B96-1536-4230-9A07-B0EC2B59A4D8}"/>
                  </a:ext>
                </a:extLst>
              </p:cNvPr>
              <p:cNvCxnSpPr/>
              <p:nvPr/>
            </p:nvCxnSpPr>
            <p:spPr bwMode="auto">
              <a:xfrm>
                <a:off x="7502376" y="3944010"/>
                <a:ext cx="0" cy="237117"/>
              </a:xfrm>
              <a:prstGeom prst="straightConnector1">
                <a:avLst/>
              </a:prstGeom>
              <a:grpFill/>
              <a:ln w="19050" cap="flat" cmpd="sng" algn="ctr">
                <a:solidFill>
                  <a:srgbClr val="FFFFFF">
                    <a:lumMod val="50000"/>
                  </a:srgbClr>
                </a:solidFill>
                <a:prstDash val="solid"/>
                <a:round/>
                <a:headEnd type="triangle" w="med" len="med"/>
                <a:tailEnd type="triangle" w="med" len="med"/>
              </a:ln>
              <a:effectLst/>
            </p:spPr>
          </p:cxnSp>
          <p:sp>
            <p:nvSpPr>
              <p:cNvPr id="193" name="Rectangle 192">
                <a:extLst>
                  <a:ext uri="{FF2B5EF4-FFF2-40B4-BE49-F238E27FC236}">
                    <a16:creationId xmlns:a16="http://schemas.microsoft.com/office/drawing/2014/main" id="{7F6D51BE-4423-4F71-BF7A-590371314FE2}"/>
                  </a:ext>
                </a:extLst>
              </p:cNvPr>
              <p:cNvSpPr>
                <a:spLocks/>
              </p:cNvSpPr>
              <p:nvPr/>
            </p:nvSpPr>
            <p:spPr bwMode="auto">
              <a:xfrm>
                <a:off x="7398040" y="4179063"/>
                <a:ext cx="392332" cy="91675"/>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800" kern="0">
                    <a:solidFill>
                      <a:srgbClr val="FFFFFF"/>
                    </a:solidFill>
                    <a:latin typeface="Arial"/>
                  </a:rPr>
                  <a:t>MC</a:t>
                </a:r>
              </a:p>
            </p:txBody>
          </p:sp>
          <p:sp>
            <p:nvSpPr>
              <p:cNvPr id="194" name="Rectangle 321">
                <a:extLst>
                  <a:ext uri="{FF2B5EF4-FFF2-40B4-BE49-F238E27FC236}">
                    <a16:creationId xmlns:a16="http://schemas.microsoft.com/office/drawing/2014/main" id="{B676174B-7F75-4659-BDC3-92C861CFE589}"/>
                  </a:ext>
                </a:extLst>
              </p:cNvPr>
              <p:cNvSpPr>
                <a:spLocks noChangeArrowheads="1"/>
              </p:cNvSpPr>
              <p:nvPr/>
            </p:nvSpPr>
            <p:spPr bwMode="auto">
              <a:xfrm>
                <a:off x="8917530" y="3820277"/>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SATA</a:t>
                </a:r>
              </a:p>
            </p:txBody>
          </p:sp>
          <p:sp>
            <p:nvSpPr>
              <p:cNvPr id="195" name="Rectangle 321">
                <a:extLst>
                  <a:ext uri="{FF2B5EF4-FFF2-40B4-BE49-F238E27FC236}">
                    <a16:creationId xmlns:a16="http://schemas.microsoft.com/office/drawing/2014/main" id="{BD4D7627-E0CB-484E-9FDF-207312C74409}"/>
                  </a:ext>
                </a:extLst>
              </p:cNvPr>
              <p:cNvSpPr>
                <a:spLocks noChangeArrowheads="1"/>
              </p:cNvSpPr>
              <p:nvPr/>
            </p:nvSpPr>
            <p:spPr bwMode="auto">
              <a:xfrm>
                <a:off x="8917530" y="3773743"/>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USB3</a:t>
                </a:r>
              </a:p>
            </p:txBody>
          </p:sp>
          <p:sp>
            <p:nvSpPr>
              <p:cNvPr id="196" name="Rectangle 321">
                <a:extLst>
                  <a:ext uri="{FF2B5EF4-FFF2-40B4-BE49-F238E27FC236}">
                    <a16:creationId xmlns:a16="http://schemas.microsoft.com/office/drawing/2014/main" id="{D2FD27FD-64AD-4369-AAF5-4EC97C31C38B}"/>
                  </a:ext>
                </a:extLst>
              </p:cNvPr>
              <p:cNvSpPr>
                <a:spLocks noChangeArrowheads="1"/>
              </p:cNvSpPr>
              <p:nvPr/>
            </p:nvSpPr>
            <p:spPr bwMode="auto">
              <a:xfrm>
                <a:off x="8917530" y="3867669"/>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a:t>
                </a:r>
              </a:p>
            </p:txBody>
          </p:sp>
          <p:sp>
            <p:nvSpPr>
              <p:cNvPr id="197" name="Rectangle 196">
                <a:extLst>
                  <a:ext uri="{FF2B5EF4-FFF2-40B4-BE49-F238E27FC236}">
                    <a16:creationId xmlns:a16="http://schemas.microsoft.com/office/drawing/2014/main" id="{75739F16-3226-4CE1-947E-149C7CB5A253}"/>
                  </a:ext>
                </a:extLst>
              </p:cNvPr>
              <p:cNvSpPr/>
              <p:nvPr/>
            </p:nvSpPr>
            <p:spPr bwMode="auto">
              <a:xfrm>
                <a:off x="8292192" y="3604211"/>
                <a:ext cx="198360" cy="107151"/>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0" tIns="34290" rIns="68580" bIns="34290" numCol="1" rtlCol="0" anchor="ctr" anchorCtr="0" compatLnSpc="1">
                <a:prstTxWarp prst="textNoShape">
                  <a:avLst/>
                </a:prstTxWarp>
              </a:bodyPr>
              <a:lstStyle/>
              <a:p>
                <a:r>
                  <a:rPr lang="en-US" sz="375" kern="0">
                    <a:solidFill>
                      <a:srgbClr val="FFFFFF"/>
                    </a:solidFill>
                    <a:latin typeface="Arial"/>
                  </a:rPr>
                  <a:t>System</a:t>
                </a:r>
              </a:p>
              <a:p>
                <a:r>
                  <a:rPr lang="en-US" sz="375" kern="0">
                    <a:solidFill>
                      <a:srgbClr val="FFFFFF"/>
                    </a:solidFill>
                    <a:latin typeface="Arial"/>
                  </a:rPr>
                  <a:t>Boot</a:t>
                </a:r>
              </a:p>
            </p:txBody>
          </p:sp>
          <p:sp>
            <p:nvSpPr>
              <p:cNvPr id="198" name="Rectangle 367">
                <a:extLst>
                  <a:ext uri="{FF2B5EF4-FFF2-40B4-BE49-F238E27FC236}">
                    <a16:creationId xmlns:a16="http://schemas.microsoft.com/office/drawing/2014/main" id="{5CCC0ED9-3DE2-43F8-9EF0-3525B2EA199D}"/>
                  </a:ext>
                </a:extLst>
              </p:cNvPr>
              <p:cNvSpPr>
                <a:spLocks noChangeArrowheads="1"/>
              </p:cNvSpPr>
              <p:nvPr/>
            </p:nvSpPr>
            <p:spPr bwMode="auto">
              <a:xfrm>
                <a:off x="7797307" y="4006055"/>
                <a:ext cx="1306563" cy="85232"/>
              </a:xfrm>
              <a:prstGeom prst="leftRightArrow">
                <a:avLst>
                  <a:gd name="adj1" fmla="val 64545"/>
                  <a:gd name="adj2" fmla="val 39062"/>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68580" tIns="34290" rIns="68580" bIns="34290" numCol="1" rtlCol="0" anchor="ctr" anchorCtr="0" compatLnSpc="1">
                <a:prstTxWarp prst="textNoShape">
                  <a:avLst/>
                </a:prstTxWarp>
              </a:bodyPr>
              <a:lstStyle/>
              <a:p>
                <a:r>
                  <a:rPr lang="en-US" sz="800" kern="0">
                    <a:solidFill>
                      <a:srgbClr val="FFFFFF"/>
                    </a:solidFill>
                    <a:latin typeface="Arial"/>
                  </a:rPr>
                  <a:t>                   </a:t>
                </a:r>
              </a:p>
            </p:txBody>
          </p:sp>
          <p:cxnSp>
            <p:nvCxnSpPr>
              <p:cNvPr id="199" name="Straight Arrow Connector 185">
                <a:extLst>
                  <a:ext uri="{FF2B5EF4-FFF2-40B4-BE49-F238E27FC236}">
                    <a16:creationId xmlns:a16="http://schemas.microsoft.com/office/drawing/2014/main" id="{A9F31C0C-3E2B-48AB-B93A-985418F4A094}"/>
                  </a:ext>
                </a:extLst>
              </p:cNvPr>
              <p:cNvCxnSpPr>
                <a:stCxn id="209" idx="3"/>
              </p:cNvCxnSpPr>
              <p:nvPr/>
            </p:nvCxnSpPr>
            <p:spPr bwMode="auto">
              <a:xfrm rot="10800000" flipV="1">
                <a:off x="7682128" y="4048671"/>
                <a:ext cx="115178" cy="132456"/>
              </a:xfrm>
              <a:prstGeom prst="bentConnector2">
                <a:avLst/>
              </a:prstGeom>
              <a:grpFill/>
              <a:ln w="19050" cap="flat" cmpd="sng" algn="ctr">
                <a:solidFill>
                  <a:srgbClr val="FFFFFF">
                    <a:lumMod val="50000"/>
                  </a:srgbClr>
                </a:solidFill>
                <a:prstDash val="solid"/>
                <a:round/>
                <a:headEnd type="triangle" w="med" len="med"/>
                <a:tailEnd type="triangle" w="med" len="med"/>
              </a:ln>
              <a:effectLst/>
            </p:spPr>
          </p:cxnSp>
          <p:grpSp>
            <p:nvGrpSpPr>
              <p:cNvPr id="200" name="Group 374">
                <a:extLst>
                  <a:ext uri="{FF2B5EF4-FFF2-40B4-BE49-F238E27FC236}">
                    <a16:creationId xmlns:a16="http://schemas.microsoft.com/office/drawing/2014/main" id="{F6325883-A3BF-4938-8184-907AB276EAAA}"/>
                  </a:ext>
                </a:extLst>
              </p:cNvPr>
              <p:cNvGrpSpPr>
                <a:grpSpLocks/>
              </p:cNvGrpSpPr>
              <p:nvPr/>
            </p:nvGrpSpPr>
            <p:grpSpPr bwMode="auto">
              <a:xfrm flipV="1">
                <a:off x="7674550" y="4181127"/>
                <a:ext cx="15154" cy="9630"/>
                <a:chOff x="1884" y="2001"/>
                <a:chExt cx="49" cy="52"/>
              </a:xfrm>
              <a:grpFill/>
            </p:grpSpPr>
            <p:sp>
              <p:nvSpPr>
                <p:cNvPr id="270" name="Rectangle 372">
                  <a:extLst>
                    <a:ext uri="{FF2B5EF4-FFF2-40B4-BE49-F238E27FC236}">
                      <a16:creationId xmlns:a16="http://schemas.microsoft.com/office/drawing/2014/main" id="{5EA29564-3007-4BC8-9DCB-3D5600519913}"/>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71" name="Rectangle 373">
                  <a:extLst>
                    <a:ext uri="{FF2B5EF4-FFF2-40B4-BE49-F238E27FC236}">
                      <a16:creationId xmlns:a16="http://schemas.microsoft.com/office/drawing/2014/main" id="{608F18AD-ABC9-41ED-A17B-F848209B0B3E}"/>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201" name="Group 374">
                <a:extLst>
                  <a:ext uri="{FF2B5EF4-FFF2-40B4-BE49-F238E27FC236}">
                    <a16:creationId xmlns:a16="http://schemas.microsoft.com/office/drawing/2014/main" id="{6B96105F-4F7A-4DC1-87B9-6BD14C2B4E2C}"/>
                  </a:ext>
                </a:extLst>
              </p:cNvPr>
              <p:cNvGrpSpPr>
                <a:grpSpLocks/>
              </p:cNvGrpSpPr>
              <p:nvPr/>
            </p:nvGrpSpPr>
            <p:grpSpPr bwMode="auto">
              <a:xfrm flipV="1">
                <a:off x="7936253" y="4064070"/>
                <a:ext cx="15154" cy="11294"/>
                <a:chOff x="1884" y="2001"/>
                <a:chExt cx="49" cy="52"/>
              </a:xfrm>
              <a:grpFill/>
            </p:grpSpPr>
            <p:sp>
              <p:nvSpPr>
                <p:cNvPr id="268" name="Rectangle 372">
                  <a:extLst>
                    <a:ext uri="{FF2B5EF4-FFF2-40B4-BE49-F238E27FC236}">
                      <a16:creationId xmlns:a16="http://schemas.microsoft.com/office/drawing/2014/main" id="{7B873CB5-466E-4A46-B107-4D642A6E4CBD}"/>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69" name="Rectangle 373">
                  <a:extLst>
                    <a:ext uri="{FF2B5EF4-FFF2-40B4-BE49-F238E27FC236}">
                      <a16:creationId xmlns:a16="http://schemas.microsoft.com/office/drawing/2014/main" id="{FF101294-460F-4D84-BAAF-752D3AE8C463}"/>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202" name="Group 203">
                <a:extLst>
                  <a:ext uri="{FF2B5EF4-FFF2-40B4-BE49-F238E27FC236}">
                    <a16:creationId xmlns:a16="http://schemas.microsoft.com/office/drawing/2014/main" id="{69B03B89-D90F-4B06-AF32-9A6B2FCCBA98}"/>
                  </a:ext>
                </a:extLst>
              </p:cNvPr>
              <p:cNvGrpSpPr/>
              <p:nvPr/>
            </p:nvGrpSpPr>
            <p:grpSpPr>
              <a:xfrm>
                <a:off x="8151935" y="4062626"/>
                <a:ext cx="69104" cy="128996"/>
                <a:chOff x="6407718" y="3268608"/>
                <a:chExt cx="273322" cy="731122"/>
              </a:xfrm>
              <a:grpFill/>
            </p:grpSpPr>
            <p:sp>
              <p:nvSpPr>
                <p:cNvPr id="265" name="Rectangle 373">
                  <a:extLst>
                    <a:ext uri="{FF2B5EF4-FFF2-40B4-BE49-F238E27FC236}">
                      <a16:creationId xmlns:a16="http://schemas.microsoft.com/office/drawing/2014/main" id="{8D0E9DBE-A3EF-427F-828A-2C5A7229D2C5}"/>
                    </a:ext>
                  </a:extLst>
                </p:cNvPr>
                <p:cNvSpPr>
                  <a:spLocks noChangeArrowheads="1"/>
                </p:cNvSpPr>
                <p:nvPr/>
              </p:nvSpPr>
              <p:spPr bwMode="auto">
                <a:xfrm flipV="1">
                  <a:off x="6407718" y="3932471"/>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66" name="Rectangle 373">
                  <a:extLst>
                    <a:ext uri="{FF2B5EF4-FFF2-40B4-BE49-F238E27FC236}">
                      <a16:creationId xmlns:a16="http://schemas.microsoft.com/office/drawing/2014/main" id="{01267847-9001-43FC-9A59-233FECD134D8}"/>
                    </a:ext>
                  </a:extLst>
                </p:cNvPr>
                <p:cNvSpPr>
                  <a:spLocks noChangeArrowheads="1"/>
                </p:cNvSpPr>
                <p:nvPr/>
              </p:nvSpPr>
              <p:spPr bwMode="auto">
                <a:xfrm flipV="1">
                  <a:off x="6407718" y="3268608"/>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67" name="Elbow Connector 205">
                  <a:extLst>
                    <a:ext uri="{FF2B5EF4-FFF2-40B4-BE49-F238E27FC236}">
                      <a16:creationId xmlns:a16="http://schemas.microsoft.com/office/drawing/2014/main" id="{81625CA4-2B16-40A0-979B-46FB005E8AF5}"/>
                    </a:ext>
                  </a:extLst>
                </p:cNvPr>
                <p:cNvCxnSpPr/>
                <p:nvPr/>
              </p:nvCxnSpPr>
              <p:spPr bwMode="auto">
                <a:xfrm flipV="1">
                  <a:off x="6681040" y="3335867"/>
                  <a:ext cx="0" cy="596604"/>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grpSp>
            <p:nvGrpSpPr>
              <p:cNvPr id="203" name="Group 374">
                <a:extLst>
                  <a:ext uri="{FF2B5EF4-FFF2-40B4-BE49-F238E27FC236}">
                    <a16:creationId xmlns:a16="http://schemas.microsoft.com/office/drawing/2014/main" id="{A7E20049-7FB0-480D-884A-383C336FA887}"/>
                  </a:ext>
                </a:extLst>
              </p:cNvPr>
              <p:cNvGrpSpPr>
                <a:grpSpLocks/>
              </p:cNvGrpSpPr>
              <p:nvPr/>
            </p:nvGrpSpPr>
            <p:grpSpPr bwMode="auto">
              <a:xfrm flipV="1">
                <a:off x="7755163" y="4181127"/>
                <a:ext cx="15154" cy="9630"/>
                <a:chOff x="1884" y="2001"/>
                <a:chExt cx="49" cy="52"/>
              </a:xfrm>
              <a:grpFill/>
            </p:grpSpPr>
            <p:sp>
              <p:nvSpPr>
                <p:cNvPr id="263" name="Rectangle 372">
                  <a:extLst>
                    <a:ext uri="{FF2B5EF4-FFF2-40B4-BE49-F238E27FC236}">
                      <a16:creationId xmlns:a16="http://schemas.microsoft.com/office/drawing/2014/main" id="{87A8BE44-02E9-4847-AEC9-A6E0AAC80C4B}"/>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64" name="Rectangle 373">
                  <a:extLst>
                    <a:ext uri="{FF2B5EF4-FFF2-40B4-BE49-F238E27FC236}">
                      <a16:creationId xmlns:a16="http://schemas.microsoft.com/office/drawing/2014/main" id="{65F01868-DA08-4F87-AD2B-DF5F3C6B5C57}"/>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204" name="Group 374">
                <a:extLst>
                  <a:ext uri="{FF2B5EF4-FFF2-40B4-BE49-F238E27FC236}">
                    <a16:creationId xmlns:a16="http://schemas.microsoft.com/office/drawing/2014/main" id="{4695CF28-E737-497C-8609-1DABF2EFDA9E}"/>
                  </a:ext>
                </a:extLst>
              </p:cNvPr>
              <p:cNvGrpSpPr>
                <a:grpSpLocks/>
              </p:cNvGrpSpPr>
              <p:nvPr/>
            </p:nvGrpSpPr>
            <p:grpSpPr bwMode="auto">
              <a:xfrm flipV="1">
                <a:off x="7493005" y="4181127"/>
                <a:ext cx="15154" cy="9630"/>
                <a:chOff x="1884" y="2001"/>
                <a:chExt cx="49" cy="52"/>
              </a:xfrm>
              <a:grpFill/>
            </p:grpSpPr>
            <p:sp>
              <p:nvSpPr>
                <p:cNvPr id="261" name="Rectangle 372">
                  <a:extLst>
                    <a:ext uri="{FF2B5EF4-FFF2-40B4-BE49-F238E27FC236}">
                      <a16:creationId xmlns:a16="http://schemas.microsoft.com/office/drawing/2014/main" id="{9575DDFF-ACFC-4C06-99A7-5D78AC29E364}"/>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62" name="Rectangle 373">
                  <a:extLst>
                    <a:ext uri="{FF2B5EF4-FFF2-40B4-BE49-F238E27FC236}">
                      <a16:creationId xmlns:a16="http://schemas.microsoft.com/office/drawing/2014/main" id="{52B55DF0-79F3-4E9F-9C98-21D9F28AACAC}"/>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sp>
            <p:nvSpPr>
              <p:cNvPr id="205" name="Rectangle 373">
                <a:extLst>
                  <a:ext uri="{FF2B5EF4-FFF2-40B4-BE49-F238E27FC236}">
                    <a16:creationId xmlns:a16="http://schemas.microsoft.com/office/drawing/2014/main" id="{EC57B841-D3CA-46D6-B358-3EED0F32F02F}"/>
                  </a:ext>
                </a:extLst>
              </p:cNvPr>
              <p:cNvSpPr>
                <a:spLocks noChangeArrowheads="1"/>
              </p:cNvSpPr>
              <p:nvPr/>
            </p:nvSpPr>
            <p:spPr bwMode="auto">
              <a:xfrm flipV="1">
                <a:off x="7557929" y="4181127"/>
                <a:ext cx="15155" cy="9630"/>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206" name="Group 374">
                <a:extLst>
                  <a:ext uri="{FF2B5EF4-FFF2-40B4-BE49-F238E27FC236}">
                    <a16:creationId xmlns:a16="http://schemas.microsoft.com/office/drawing/2014/main" id="{D95D0A0F-0F2A-4B72-AB2C-F1D5922E7D35}"/>
                  </a:ext>
                </a:extLst>
              </p:cNvPr>
              <p:cNvGrpSpPr>
                <a:grpSpLocks/>
              </p:cNvGrpSpPr>
              <p:nvPr/>
            </p:nvGrpSpPr>
            <p:grpSpPr bwMode="auto">
              <a:xfrm flipV="1">
                <a:off x="7626166" y="4181127"/>
                <a:ext cx="15154" cy="9630"/>
                <a:chOff x="1884" y="2001"/>
                <a:chExt cx="49" cy="52"/>
              </a:xfrm>
              <a:grpFill/>
            </p:grpSpPr>
            <p:sp>
              <p:nvSpPr>
                <p:cNvPr id="259" name="Rectangle 372">
                  <a:extLst>
                    <a:ext uri="{FF2B5EF4-FFF2-40B4-BE49-F238E27FC236}">
                      <a16:creationId xmlns:a16="http://schemas.microsoft.com/office/drawing/2014/main" id="{15B1263C-7FDB-4BA3-B73B-AE306F3633D8}"/>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60" name="Rectangle 373">
                  <a:extLst>
                    <a:ext uri="{FF2B5EF4-FFF2-40B4-BE49-F238E27FC236}">
                      <a16:creationId xmlns:a16="http://schemas.microsoft.com/office/drawing/2014/main" id="{A2102A8E-A394-415A-B304-67D0A7B1557F}"/>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grpSp>
            <p:nvGrpSpPr>
              <p:cNvPr id="207" name="Group 234">
                <a:extLst>
                  <a:ext uri="{FF2B5EF4-FFF2-40B4-BE49-F238E27FC236}">
                    <a16:creationId xmlns:a16="http://schemas.microsoft.com/office/drawing/2014/main" id="{C5157736-4382-4876-B9D0-2CF19C714247}"/>
                  </a:ext>
                </a:extLst>
              </p:cNvPr>
              <p:cNvGrpSpPr/>
              <p:nvPr/>
            </p:nvGrpSpPr>
            <p:grpSpPr>
              <a:xfrm>
                <a:off x="8556718" y="3906321"/>
                <a:ext cx="35347" cy="146683"/>
                <a:chOff x="6407718" y="3311898"/>
                <a:chExt cx="59938" cy="554235"/>
              </a:xfrm>
              <a:grpFill/>
            </p:grpSpPr>
            <p:sp>
              <p:nvSpPr>
                <p:cNvPr id="256" name="Rectangle 373">
                  <a:extLst>
                    <a:ext uri="{FF2B5EF4-FFF2-40B4-BE49-F238E27FC236}">
                      <a16:creationId xmlns:a16="http://schemas.microsoft.com/office/drawing/2014/main" id="{863986EB-B18C-4CA7-857F-763A6A42FDDB}"/>
                    </a:ext>
                  </a:extLst>
                </p:cNvPr>
                <p:cNvSpPr>
                  <a:spLocks noChangeArrowheads="1"/>
                </p:cNvSpPr>
                <p:nvPr/>
              </p:nvSpPr>
              <p:spPr bwMode="auto">
                <a:xfrm flipV="1">
                  <a:off x="6407718" y="3798874"/>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57" name="Rectangle 373">
                  <a:extLst>
                    <a:ext uri="{FF2B5EF4-FFF2-40B4-BE49-F238E27FC236}">
                      <a16:creationId xmlns:a16="http://schemas.microsoft.com/office/drawing/2014/main" id="{39623755-3F91-4347-89D1-6B9919DB0FD7}"/>
                    </a:ext>
                  </a:extLst>
                </p:cNvPr>
                <p:cNvSpPr>
                  <a:spLocks noChangeArrowheads="1"/>
                </p:cNvSpPr>
                <p:nvPr/>
              </p:nvSpPr>
              <p:spPr bwMode="auto">
                <a:xfrm flipV="1">
                  <a:off x="6407718" y="3311898"/>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58" name="Elbow Connector 205">
                  <a:extLst>
                    <a:ext uri="{FF2B5EF4-FFF2-40B4-BE49-F238E27FC236}">
                      <a16:creationId xmlns:a16="http://schemas.microsoft.com/office/drawing/2014/main" id="{3197917C-546D-4595-9FD7-8AAE37157EC2}"/>
                    </a:ext>
                  </a:extLst>
                </p:cNvPr>
                <p:cNvCxnSpPr/>
                <p:nvPr/>
              </p:nvCxnSpPr>
              <p:spPr bwMode="auto">
                <a:xfrm flipV="1">
                  <a:off x="6437687" y="3379157"/>
                  <a:ext cx="0" cy="419717"/>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sp>
            <p:nvSpPr>
              <p:cNvPr id="208" name="Rectangle 373">
                <a:extLst>
                  <a:ext uri="{FF2B5EF4-FFF2-40B4-BE49-F238E27FC236}">
                    <a16:creationId xmlns:a16="http://schemas.microsoft.com/office/drawing/2014/main" id="{6FC66D8B-DA74-4C43-AF1B-9DA7044B773C}"/>
                  </a:ext>
                </a:extLst>
              </p:cNvPr>
              <p:cNvSpPr>
                <a:spLocks noChangeArrowheads="1"/>
              </p:cNvSpPr>
              <p:nvPr/>
            </p:nvSpPr>
            <p:spPr bwMode="auto">
              <a:xfrm flipV="1">
                <a:off x="8423718" y="3698849"/>
                <a:ext cx="15154" cy="11867"/>
              </a:xfrm>
              <a:prstGeom prst="rect">
                <a:avLst/>
              </a:prstGeom>
              <a:grpFill/>
              <a:ln w="6" cap="rnd">
                <a:noFill/>
                <a:prstDash val="solid"/>
                <a:miter lim="800000"/>
                <a:headEnd/>
                <a:tailEnd/>
              </a:ln>
            </p:spPr>
            <p:txBody>
              <a:bodyPr vert="horz" wrap="none" lIns="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09" name="Rectangle 373">
                <a:extLst>
                  <a:ext uri="{FF2B5EF4-FFF2-40B4-BE49-F238E27FC236}">
                    <a16:creationId xmlns:a16="http://schemas.microsoft.com/office/drawing/2014/main" id="{34EA651E-7DDC-4E89-B1CA-FA565CF3AF5E}"/>
                  </a:ext>
                </a:extLst>
              </p:cNvPr>
              <p:cNvSpPr>
                <a:spLocks noChangeArrowheads="1"/>
              </p:cNvSpPr>
              <p:nvPr/>
            </p:nvSpPr>
            <p:spPr bwMode="auto">
              <a:xfrm flipV="1">
                <a:off x="8495445" y="4018746"/>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10" name="Rectangle 373">
                <a:extLst>
                  <a:ext uri="{FF2B5EF4-FFF2-40B4-BE49-F238E27FC236}">
                    <a16:creationId xmlns:a16="http://schemas.microsoft.com/office/drawing/2014/main" id="{8200A7AE-16F2-44BD-A773-C4FED8C9628F}"/>
                  </a:ext>
                </a:extLst>
              </p:cNvPr>
              <p:cNvSpPr>
                <a:spLocks noChangeArrowheads="1"/>
              </p:cNvSpPr>
              <p:nvPr/>
            </p:nvSpPr>
            <p:spPr bwMode="auto">
              <a:xfrm flipV="1">
                <a:off x="8490556" y="3699537"/>
                <a:ext cx="15154" cy="11867"/>
              </a:xfrm>
              <a:prstGeom prst="rect">
                <a:avLst/>
              </a:prstGeom>
              <a:grpFill/>
              <a:ln w="6" cap="rnd">
                <a:noFill/>
                <a:prstDash val="solid"/>
                <a:miter lim="800000"/>
                <a:headEnd/>
                <a:tailEnd/>
              </a:ln>
            </p:spPr>
            <p:txBody>
              <a:bodyPr vert="horz" wrap="none" lIns="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11" name="Elbow Connector 205">
                <a:extLst>
                  <a:ext uri="{FF2B5EF4-FFF2-40B4-BE49-F238E27FC236}">
                    <a16:creationId xmlns:a16="http://schemas.microsoft.com/office/drawing/2014/main" id="{8B1EE6DC-ED3B-4DFC-9908-10C118695D46}"/>
                  </a:ext>
                </a:extLst>
              </p:cNvPr>
              <p:cNvCxnSpPr/>
              <p:nvPr/>
            </p:nvCxnSpPr>
            <p:spPr bwMode="auto">
              <a:xfrm flipH="1" flipV="1">
                <a:off x="8452215" y="3708971"/>
                <a:ext cx="4891" cy="307341"/>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sp>
            <p:nvSpPr>
              <p:cNvPr id="212" name="Rectangle 373">
                <a:extLst>
                  <a:ext uri="{FF2B5EF4-FFF2-40B4-BE49-F238E27FC236}">
                    <a16:creationId xmlns:a16="http://schemas.microsoft.com/office/drawing/2014/main" id="{31398EC5-5151-4CAE-862E-7FC2DDD9C946}"/>
                  </a:ext>
                </a:extLst>
              </p:cNvPr>
              <p:cNvSpPr>
                <a:spLocks noChangeArrowheads="1"/>
              </p:cNvSpPr>
              <p:nvPr/>
            </p:nvSpPr>
            <p:spPr bwMode="auto">
              <a:xfrm flipV="1">
                <a:off x="8003056" y="3793602"/>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13" name="Rectangle 373">
                <a:extLst>
                  <a:ext uri="{FF2B5EF4-FFF2-40B4-BE49-F238E27FC236}">
                    <a16:creationId xmlns:a16="http://schemas.microsoft.com/office/drawing/2014/main" id="{6A4B3D5B-CE8A-4A72-9CF2-3E20F70B6C02}"/>
                  </a:ext>
                </a:extLst>
              </p:cNvPr>
              <p:cNvSpPr>
                <a:spLocks noChangeArrowheads="1"/>
              </p:cNvSpPr>
              <p:nvPr/>
            </p:nvSpPr>
            <p:spPr bwMode="auto">
              <a:xfrm flipV="1">
                <a:off x="8126204" y="3927483"/>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214" name="Group 374">
                <a:extLst>
                  <a:ext uri="{FF2B5EF4-FFF2-40B4-BE49-F238E27FC236}">
                    <a16:creationId xmlns:a16="http://schemas.microsoft.com/office/drawing/2014/main" id="{514961EF-63C3-42AB-A3ED-55E2EEBFF18B}"/>
                  </a:ext>
                </a:extLst>
              </p:cNvPr>
              <p:cNvGrpSpPr>
                <a:grpSpLocks/>
              </p:cNvGrpSpPr>
              <p:nvPr/>
            </p:nvGrpSpPr>
            <p:grpSpPr bwMode="auto">
              <a:xfrm flipV="1">
                <a:off x="7341766" y="4180715"/>
                <a:ext cx="15154" cy="9630"/>
                <a:chOff x="1884" y="2001"/>
                <a:chExt cx="49" cy="52"/>
              </a:xfrm>
              <a:grpFill/>
            </p:grpSpPr>
            <p:sp>
              <p:nvSpPr>
                <p:cNvPr id="254" name="Rectangle 372">
                  <a:extLst>
                    <a:ext uri="{FF2B5EF4-FFF2-40B4-BE49-F238E27FC236}">
                      <a16:creationId xmlns:a16="http://schemas.microsoft.com/office/drawing/2014/main" id="{D3E4DC7C-9D0E-4ACB-8F82-96BDB8B966C1}"/>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55" name="Rectangle 373">
                  <a:extLst>
                    <a:ext uri="{FF2B5EF4-FFF2-40B4-BE49-F238E27FC236}">
                      <a16:creationId xmlns:a16="http://schemas.microsoft.com/office/drawing/2014/main" id="{FDC0BAB3-A432-401D-89BE-FA5B2D2A20B6}"/>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sp>
            <p:nvSpPr>
              <p:cNvPr id="215" name="Rectangle 373">
                <a:extLst>
                  <a:ext uri="{FF2B5EF4-FFF2-40B4-BE49-F238E27FC236}">
                    <a16:creationId xmlns:a16="http://schemas.microsoft.com/office/drawing/2014/main" id="{EECE6F29-C330-4C76-8C1A-746E6D9FA3D4}"/>
                  </a:ext>
                </a:extLst>
              </p:cNvPr>
              <p:cNvSpPr>
                <a:spLocks noChangeArrowheads="1"/>
              </p:cNvSpPr>
              <p:nvPr/>
            </p:nvSpPr>
            <p:spPr bwMode="auto">
              <a:xfrm flipV="1">
                <a:off x="7437871" y="4181239"/>
                <a:ext cx="15154" cy="9630"/>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216" name="Group 374">
                <a:extLst>
                  <a:ext uri="{FF2B5EF4-FFF2-40B4-BE49-F238E27FC236}">
                    <a16:creationId xmlns:a16="http://schemas.microsoft.com/office/drawing/2014/main" id="{9C7AD47D-B3FC-4B74-9618-C78A378035D3}"/>
                  </a:ext>
                </a:extLst>
              </p:cNvPr>
              <p:cNvGrpSpPr>
                <a:grpSpLocks/>
              </p:cNvGrpSpPr>
              <p:nvPr/>
            </p:nvGrpSpPr>
            <p:grpSpPr bwMode="auto">
              <a:xfrm flipV="1">
                <a:off x="7381198" y="4181867"/>
                <a:ext cx="15154" cy="9630"/>
                <a:chOff x="1884" y="2001"/>
                <a:chExt cx="49" cy="52"/>
              </a:xfrm>
              <a:grpFill/>
            </p:grpSpPr>
            <p:sp>
              <p:nvSpPr>
                <p:cNvPr id="252" name="Rectangle 372">
                  <a:extLst>
                    <a:ext uri="{FF2B5EF4-FFF2-40B4-BE49-F238E27FC236}">
                      <a16:creationId xmlns:a16="http://schemas.microsoft.com/office/drawing/2014/main" id="{BA209151-4D27-41DB-9E97-FC994C2E4367}"/>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53" name="Rectangle 373">
                  <a:extLst>
                    <a:ext uri="{FF2B5EF4-FFF2-40B4-BE49-F238E27FC236}">
                      <a16:creationId xmlns:a16="http://schemas.microsoft.com/office/drawing/2014/main" id="{4967D911-A045-4AA7-8D98-199F84A5C81A}"/>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sp>
            <p:nvSpPr>
              <p:cNvPr id="217" name="Rectangle 373">
                <a:extLst>
                  <a:ext uri="{FF2B5EF4-FFF2-40B4-BE49-F238E27FC236}">
                    <a16:creationId xmlns:a16="http://schemas.microsoft.com/office/drawing/2014/main" id="{A3391CCB-DE0D-4C49-9711-C1F8FDC0D81F}"/>
                  </a:ext>
                </a:extLst>
              </p:cNvPr>
              <p:cNvSpPr>
                <a:spLocks noChangeArrowheads="1"/>
              </p:cNvSpPr>
              <p:nvPr/>
            </p:nvSpPr>
            <p:spPr bwMode="auto">
              <a:xfrm flipV="1">
                <a:off x="8358581" y="3699489"/>
                <a:ext cx="15154" cy="11867"/>
              </a:xfrm>
              <a:prstGeom prst="rect">
                <a:avLst/>
              </a:prstGeom>
              <a:grpFill/>
              <a:ln w="6" cap="rnd">
                <a:noFill/>
                <a:prstDash val="solid"/>
                <a:miter lim="800000"/>
                <a:headEnd/>
                <a:tailEnd/>
              </a:ln>
            </p:spPr>
            <p:txBody>
              <a:bodyPr vert="horz" wrap="none" lIns="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18" name="Elbow Connector 205">
                <a:extLst>
                  <a:ext uri="{FF2B5EF4-FFF2-40B4-BE49-F238E27FC236}">
                    <a16:creationId xmlns:a16="http://schemas.microsoft.com/office/drawing/2014/main" id="{9F7F8FD2-F37E-4B4E-A922-63365FA593A4}"/>
                  </a:ext>
                </a:extLst>
              </p:cNvPr>
              <p:cNvCxnSpPr/>
              <p:nvPr/>
            </p:nvCxnSpPr>
            <p:spPr bwMode="auto">
              <a:xfrm rot="5400000" flipH="1" flipV="1">
                <a:off x="8220872" y="3758627"/>
                <a:ext cx="192556" cy="98018"/>
              </a:xfrm>
              <a:prstGeom prst="bentConnector3">
                <a:avLst>
                  <a:gd name="adj1" fmla="val 50000"/>
                </a:avLst>
              </a:prstGeom>
              <a:grpFill/>
              <a:ln w="19050" cap="flat" cmpd="sng" algn="ctr">
                <a:solidFill>
                  <a:srgbClr val="FFFFFF">
                    <a:lumMod val="50000"/>
                  </a:srgbClr>
                </a:solidFill>
                <a:prstDash val="solid"/>
                <a:round/>
                <a:headEnd type="triangle" w="med" len="sm"/>
                <a:tailEnd type="triangle" w="med" len="sm"/>
              </a:ln>
              <a:effectLst/>
            </p:spPr>
          </p:cxnSp>
          <p:sp>
            <p:nvSpPr>
              <p:cNvPr id="219" name="Rectangle 456">
                <a:extLst>
                  <a:ext uri="{FF2B5EF4-FFF2-40B4-BE49-F238E27FC236}">
                    <a16:creationId xmlns:a16="http://schemas.microsoft.com/office/drawing/2014/main" id="{94AC244A-0E49-4026-B8A9-D63C3B4D4C3B}"/>
                  </a:ext>
                </a:extLst>
              </p:cNvPr>
              <p:cNvSpPr>
                <a:spLocks noChangeArrowheads="1"/>
              </p:cNvSpPr>
              <p:nvPr/>
            </p:nvSpPr>
            <p:spPr bwMode="auto">
              <a:xfrm>
                <a:off x="8860062" y="3739289"/>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220" name="Freeform 429">
                <a:extLst>
                  <a:ext uri="{FF2B5EF4-FFF2-40B4-BE49-F238E27FC236}">
                    <a16:creationId xmlns:a16="http://schemas.microsoft.com/office/drawing/2014/main" id="{92D93088-3CDF-4B26-939A-8F537A0C4DF4}"/>
                  </a:ext>
                </a:extLst>
              </p:cNvPr>
              <p:cNvSpPr>
                <a:spLocks noEditPoints="1"/>
              </p:cNvSpPr>
              <p:nvPr/>
            </p:nvSpPr>
            <p:spPr bwMode="auto">
              <a:xfrm>
                <a:off x="8878580" y="3739632"/>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221" name="Rectangle 456">
                <a:extLst>
                  <a:ext uri="{FF2B5EF4-FFF2-40B4-BE49-F238E27FC236}">
                    <a16:creationId xmlns:a16="http://schemas.microsoft.com/office/drawing/2014/main" id="{5FA4DB96-F925-4434-85DB-66CA11AA018D}"/>
                  </a:ext>
                </a:extLst>
              </p:cNvPr>
              <p:cNvSpPr>
                <a:spLocks noChangeArrowheads="1"/>
              </p:cNvSpPr>
              <p:nvPr/>
            </p:nvSpPr>
            <p:spPr bwMode="auto">
              <a:xfrm>
                <a:off x="8860062" y="3739289"/>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222" name="Rectangle 321">
                <a:extLst>
                  <a:ext uri="{FF2B5EF4-FFF2-40B4-BE49-F238E27FC236}">
                    <a16:creationId xmlns:a16="http://schemas.microsoft.com/office/drawing/2014/main" id="{4AB18518-CB04-4BF9-82E5-B372596C6D02}"/>
                  </a:ext>
                </a:extLst>
              </p:cNvPr>
              <p:cNvSpPr>
                <a:spLocks noChangeArrowheads="1"/>
              </p:cNvSpPr>
              <p:nvPr/>
            </p:nvSpPr>
            <p:spPr bwMode="auto">
              <a:xfrm>
                <a:off x="8918248" y="3726479"/>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USB2</a:t>
                </a:r>
              </a:p>
            </p:txBody>
          </p:sp>
          <p:sp>
            <p:nvSpPr>
              <p:cNvPr id="223" name="Rectangle 321">
                <a:extLst>
                  <a:ext uri="{FF2B5EF4-FFF2-40B4-BE49-F238E27FC236}">
                    <a16:creationId xmlns:a16="http://schemas.microsoft.com/office/drawing/2014/main" id="{D0964DDB-EB99-44F1-8A0E-3044222473B4}"/>
                  </a:ext>
                </a:extLst>
              </p:cNvPr>
              <p:cNvSpPr>
                <a:spLocks noChangeArrowheads="1"/>
              </p:cNvSpPr>
              <p:nvPr/>
            </p:nvSpPr>
            <p:spPr bwMode="auto">
              <a:xfrm>
                <a:off x="8634866" y="3820277"/>
                <a:ext cx="196512" cy="37487"/>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r>
                  <a:rPr lang="en-US" sz="375" kern="0">
                    <a:solidFill>
                      <a:srgbClr val="FFFFFF"/>
                    </a:solidFill>
                    <a:latin typeface="Arial"/>
                  </a:rPr>
                  <a:t>Ethernet</a:t>
                </a:r>
              </a:p>
            </p:txBody>
          </p:sp>
          <p:sp>
            <p:nvSpPr>
              <p:cNvPr id="224" name="Freeform 429">
                <a:extLst>
                  <a:ext uri="{FF2B5EF4-FFF2-40B4-BE49-F238E27FC236}">
                    <a16:creationId xmlns:a16="http://schemas.microsoft.com/office/drawing/2014/main" id="{A5E58A04-1174-4B26-9E5C-14F639FB0D7D}"/>
                  </a:ext>
                </a:extLst>
              </p:cNvPr>
              <p:cNvSpPr>
                <a:spLocks noEditPoints="1"/>
              </p:cNvSpPr>
              <p:nvPr/>
            </p:nvSpPr>
            <p:spPr bwMode="auto">
              <a:xfrm>
                <a:off x="8579792" y="3833429"/>
                <a:ext cx="55716"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225" name="Rectangle 456">
                <a:extLst>
                  <a:ext uri="{FF2B5EF4-FFF2-40B4-BE49-F238E27FC236}">
                    <a16:creationId xmlns:a16="http://schemas.microsoft.com/office/drawing/2014/main" id="{4077A876-C9AF-44E7-B052-DD164B94F278}"/>
                  </a:ext>
                </a:extLst>
              </p:cNvPr>
              <p:cNvSpPr>
                <a:spLocks noChangeArrowheads="1"/>
              </p:cNvSpPr>
              <p:nvPr/>
            </p:nvSpPr>
            <p:spPr bwMode="auto">
              <a:xfrm>
                <a:off x="8566731" y="3833086"/>
                <a:ext cx="15154" cy="11867"/>
              </a:xfrm>
              <a:prstGeom prst="rect">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226" name="Rectangle 225">
                <a:extLst>
                  <a:ext uri="{FF2B5EF4-FFF2-40B4-BE49-F238E27FC236}">
                    <a16:creationId xmlns:a16="http://schemas.microsoft.com/office/drawing/2014/main" id="{F8EAE762-CEB4-415A-95E2-D6FFF1A6E8BF}"/>
                  </a:ext>
                </a:extLst>
              </p:cNvPr>
              <p:cNvSpPr>
                <a:spLocks/>
              </p:cNvSpPr>
              <p:nvPr/>
            </p:nvSpPr>
            <p:spPr bwMode="auto">
              <a:xfrm>
                <a:off x="7394826" y="4286673"/>
                <a:ext cx="393022" cy="98974"/>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defRPr/>
                </a:pPr>
                <a:r>
                  <a:rPr lang="en-US" sz="800" kern="0">
                    <a:solidFill>
                      <a:srgbClr val="FFFFFF"/>
                    </a:solidFill>
                    <a:latin typeface="Arial"/>
                  </a:rPr>
                  <a:t>Mem</a:t>
                </a:r>
              </a:p>
            </p:txBody>
          </p:sp>
          <p:sp>
            <p:nvSpPr>
              <p:cNvPr id="227" name="Freeform 429">
                <a:extLst>
                  <a:ext uri="{FF2B5EF4-FFF2-40B4-BE49-F238E27FC236}">
                    <a16:creationId xmlns:a16="http://schemas.microsoft.com/office/drawing/2014/main" id="{09E94DC7-450B-4B0B-B242-C6E8505C2E1C}"/>
                  </a:ext>
                </a:extLst>
              </p:cNvPr>
              <p:cNvSpPr>
                <a:spLocks noEditPoints="1"/>
              </p:cNvSpPr>
              <p:nvPr/>
            </p:nvSpPr>
            <p:spPr bwMode="auto">
              <a:xfrm>
                <a:off x="8022038" y="3623532"/>
                <a:ext cx="40205" cy="6453"/>
              </a:xfrm>
              <a:prstGeom prst="leftRightArrow">
                <a:avLst/>
              </a:prstGeom>
              <a:grp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50" kern="0">
                  <a:solidFill>
                    <a:srgbClr val="FFFFFF"/>
                  </a:solidFill>
                  <a:latin typeface="Arial"/>
                </a:endParaRPr>
              </a:p>
            </p:txBody>
          </p:sp>
          <p:sp>
            <p:nvSpPr>
              <p:cNvPr id="228" name="Rectangle 373">
                <a:extLst>
                  <a:ext uri="{FF2B5EF4-FFF2-40B4-BE49-F238E27FC236}">
                    <a16:creationId xmlns:a16="http://schemas.microsoft.com/office/drawing/2014/main" id="{93799593-5BCE-4710-A3F8-4F55EF5D9853}"/>
                  </a:ext>
                </a:extLst>
              </p:cNvPr>
              <p:cNvSpPr>
                <a:spLocks noChangeArrowheads="1"/>
              </p:cNvSpPr>
              <p:nvPr/>
            </p:nvSpPr>
            <p:spPr bwMode="auto">
              <a:xfrm flipV="1">
                <a:off x="8416863" y="3795129"/>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29" name="Rectangle 373">
                <a:extLst>
                  <a:ext uri="{FF2B5EF4-FFF2-40B4-BE49-F238E27FC236}">
                    <a16:creationId xmlns:a16="http://schemas.microsoft.com/office/drawing/2014/main" id="{BC16EF37-83DC-42AF-BBD1-106EF9B24FC9}"/>
                  </a:ext>
                </a:extLst>
              </p:cNvPr>
              <p:cNvSpPr>
                <a:spLocks noChangeArrowheads="1"/>
              </p:cNvSpPr>
              <p:nvPr/>
            </p:nvSpPr>
            <p:spPr bwMode="auto">
              <a:xfrm flipV="1">
                <a:off x="8164966" y="3892046"/>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30" name="Rectangle 373">
                <a:extLst>
                  <a:ext uri="{FF2B5EF4-FFF2-40B4-BE49-F238E27FC236}">
                    <a16:creationId xmlns:a16="http://schemas.microsoft.com/office/drawing/2014/main" id="{2392B104-B8B1-47D1-BA8C-6CF7BDA4E911}"/>
                  </a:ext>
                </a:extLst>
              </p:cNvPr>
              <p:cNvSpPr>
                <a:spLocks noChangeArrowheads="1"/>
              </p:cNvSpPr>
              <p:nvPr/>
            </p:nvSpPr>
            <p:spPr bwMode="auto">
              <a:xfrm flipV="1">
                <a:off x="8497153" y="4025105"/>
                <a:ext cx="15154" cy="11867"/>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grpSp>
            <p:nvGrpSpPr>
              <p:cNvPr id="231" name="Group 203">
                <a:extLst>
                  <a:ext uri="{FF2B5EF4-FFF2-40B4-BE49-F238E27FC236}">
                    <a16:creationId xmlns:a16="http://schemas.microsoft.com/office/drawing/2014/main" id="{68D32DED-3971-4E9D-A01E-34904B42DCEC}"/>
                  </a:ext>
                </a:extLst>
              </p:cNvPr>
              <p:cNvGrpSpPr/>
              <p:nvPr/>
            </p:nvGrpSpPr>
            <p:grpSpPr>
              <a:xfrm>
                <a:off x="8006700" y="3781216"/>
                <a:ext cx="15154" cy="128996"/>
                <a:chOff x="6407718" y="3268608"/>
                <a:chExt cx="59938" cy="731122"/>
              </a:xfrm>
              <a:grpFill/>
            </p:grpSpPr>
            <p:sp>
              <p:nvSpPr>
                <p:cNvPr id="249" name="Rectangle 373">
                  <a:extLst>
                    <a:ext uri="{FF2B5EF4-FFF2-40B4-BE49-F238E27FC236}">
                      <a16:creationId xmlns:a16="http://schemas.microsoft.com/office/drawing/2014/main" id="{53891638-4214-48E3-B421-13DB2AF6FB94}"/>
                    </a:ext>
                  </a:extLst>
                </p:cNvPr>
                <p:cNvSpPr>
                  <a:spLocks noChangeArrowheads="1"/>
                </p:cNvSpPr>
                <p:nvPr/>
              </p:nvSpPr>
              <p:spPr bwMode="auto">
                <a:xfrm flipV="1">
                  <a:off x="6407718" y="3932471"/>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50" name="Rectangle 373">
                  <a:extLst>
                    <a:ext uri="{FF2B5EF4-FFF2-40B4-BE49-F238E27FC236}">
                      <a16:creationId xmlns:a16="http://schemas.microsoft.com/office/drawing/2014/main" id="{2CD061CD-2DAE-4263-AFB6-51A74CD21938}"/>
                    </a:ext>
                  </a:extLst>
                </p:cNvPr>
                <p:cNvSpPr>
                  <a:spLocks noChangeArrowheads="1"/>
                </p:cNvSpPr>
                <p:nvPr/>
              </p:nvSpPr>
              <p:spPr bwMode="auto">
                <a:xfrm flipV="1">
                  <a:off x="6407718" y="3268608"/>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51" name="Elbow Connector 205">
                  <a:extLst>
                    <a:ext uri="{FF2B5EF4-FFF2-40B4-BE49-F238E27FC236}">
                      <a16:creationId xmlns:a16="http://schemas.microsoft.com/office/drawing/2014/main" id="{EB19FC91-1E3B-4FA1-A8E7-AA3F8DF4DB2C}"/>
                    </a:ext>
                  </a:extLst>
                </p:cNvPr>
                <p:cNvCxnSpPr/>
                <p:nvPr/>
              </p:nvCxnSpPr>
              <p:spPr bwMode="auto">
                <a:xfrm flipV="1">
                  <a:off x="6437687" y="3335867"/>
                  <a:ext cx="0" cy="596604"/>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grpSp>
            <p:nvGrpSpPr>
              <p:cNvPr id="232" name="Group 203">
                <a:extLst>
                  <a:ext uri="{FF2B5EF4-FFF2-40B4-BE49-F238E27FC236}">
                    <a16:creationId xmlns:a16="http://schemas.microsoft.com/office/drawing/2014/main" id="{F11038E8-5877-4E4F-B964-DEA5968D368A}"/>
                  </a:ext>
                </a:extLst>
              </p:cNvPr>
              <p:cNvGrpSpPr/>
              <p:nvPr/>
            </p:nvGrpSpPr>
            <p:grpSpPr>
              <a:xfrm>
                <a:off x="8092878" y="3914713"/>
                <a:ext cx="15154" cy="128996"/>
                <a:chOff x="6407718" y="3268608"/>
                <a:chExt cx="59938" cy="731122"/>
              </a:xfrm>
              <a:grpFill/>
            </p:grpSpPr>
            <p:sp>
              <p:nvSpPr>
                <p:cNvPr id="246" name="Rectangle 373">
                  <a:extLst>
                    <a:ext uri="{FF2B5EF4-FFF2-40B4-BE49-F238E27FC236}">
                      <a16:creationId xmlns:a16="http://schemas.microsoft.com/office/drawing/2014/main" id="{45BF0408-F022-4D72-B4DE-8F48259D0386}"/>
                    </a:ext>
                  </a:extLst>
                </p:cNvPr>
                <p:cNvSpPr>
                  <a:spLocks noChangeArrowheads="1"/>
                </p:cNvSpPr>
                <p:nvPr/>
              </p:nvSpPr>
              <p:spPr bwMode="auto">
                <a:xfrm flipV="1">
                  <a:off x="6407718" y="3932471"/>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47" name="Rectangle 373">
                  <a:extLst>
                    <a:ext uri="{FF2B5EF4-FFF2-40B4-BE49-F238E27FC236}">
                      <a16:creationId xmlns:a16="http://schemas.microsoft.com/office/drawing/2014/main" id="{9FF07ED5-0761-4BD1-8288-43AB65D6AC91}"/>
                    </a:ext>
                  </a:extLst>
                </p:cNvPr>
                <p:cNvSpPr>
                  <a:spLocks noChangeArrowheads="1"/>
                </p:cNvSpPr>
                <p:nvPr/>
              </p:nvSpPr>
              <p:spPr bwMode="auto">
                <a:xfrm flipV="1">
                  <a:off x="6407718" y="3268608"/>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48" name="Elbow Connector 205">
                  <a:extLst>
                    <a:ext uri="{FF2B5EF4-FFF2-40B4-BE49-F238E27FC236}">
                      <a16:creationId xmlns:a16="http://schemas.microsoft.com/office/drawing/2014/main" id="{D72196D3-EBC3-4BC9-9004-2B551F5D2A85}"/>
                    </a:ext>
                  </a:extLst>
                </p:cNvPr>
                <p:cNvCxnSpPr/>
                <p:nvPr/>
              </p:nvCxnSpPr>
              <p:spPr bwMode="auto">
                <a:xfrm flipV="1">
                  <a:off x="6437687" y="3335867"/>
                  <a:ext cx="0" cy="596604"/>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grpSp>
            <p:nvGrpSpPr>
              <p:cNvPr id="233" name="Group 234">
                <a:extLst>
                  <a:ext uri="{FF2B5EF4-FFF2-40B4-BE49-F238E27FC236}">
                    <a16:creationId xmlns:a16="http://schemas.microsoft.com/office/drawing/2014/main" id="{13F6315F-1457-4E6E-9524-09840DFEC41B}"/>
                  </a:ext>
                </a:extLst>
              </p:cNvPr>
              <p:cNvGrpSpPr/>
              <p:nvPr/>
            </p:nvGrpSpPr>
            <p:grpSpPr>
              <a:xfrm>
                <a:off x="8850664" y="3904191"/>
                <a:ext cx="35347" cy="146683"/>
                <a:chOff x="6407718" y="3311898"/>
                <a:chExt cx="59938" cy="554235"/>
              </a:xfrm>
              <a:grpFill/>
            </p:grpSpPr>
            <p:sp>
              <p:nvSpPr>
                <p:cNvPr id="243" name="Rectangle 373">
                  <a:extLst>
                    <a:ext uri="{FF2B5EF4-FFF2-40B4-BE49-F238E27FC236}">
                      <a16:creationId xmlns:a16="http://schemas.microsoft.com/office/drawing/2014/main" id="{674EE382-B232-4A74-A6A7-B991C389C061}"/>
                    </a:ext>
                  </a:extLst>
                </p:cNvPr>
                <p:cNvSpPr>
                  <a:spLocks noChangeArrowheads="1"/>
                </p:cNvSpPr>
                <p:nvPr/>
              </p:nvSpPr>
              <p:spPr bwMode="auto">
                <a:xfrm flipV="1">
                  <a:off x="6407718" y="3798874"/>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44" name="Rectangle 373">
                  <a:extLst>
                    <a:ext uri="{FF2B5EF4-FFF2-40B4-BE49-F238E27FC236}">
                      <a16:creationId xmlns:a16="http://schemas.microsoft.com/office/drawing/2014/main" id="{893A300B-B1A3-4994-AC9F-D3442F6FA73E}"/>
                    </a:ext>
                  </a:extLst>
                </p:cNvPr>
                <p:cNvSpPr>
                  <a:spLocks noChangeArrowheads="1"/>
                </p:cNvSpPr>
                <p:nvPr/>
              </p:nvSpPr>
              <p:spPr bwMode="auto">
                <a:xfrm flipV="1">
                  <a:off x="6407718" y="3311898"/>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45" name="Elbow Connector 205">
                  <a:extLst>
                    <a:ext uri="{FF2B5EF4-FFF2-40B4-BE49-F238E27FC236}">
                      <a16:creationId xmlns:a16="http://schemas.microsoft.com/office/drawing/2014/main" id="{0B064024-53E4-4759-A512-DCECC3FA6C8C}"/>
                    </a:ext>
                  </a:extLst>
                </p:cNvPr>
                <p:cNvCxnSpPr/>
                <p:nvPr/>
              </p:nvCxnSpPr>
              <p:spPr bwMode="auto">
                <a:xfrm flipV="1">
                  <a:off x="6437687" y="3379157"/>
                  <a:ext cx="0" cy="419717"/>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sp>
            <p:nvSpPr>
              <p:cNvPr id="234" name="Rectangle 233">
                <a:extLst>
                  <a:ext uri="{FF2B5EF4-FFF2-40B4-BE49-F238E27FC236}">
                    <a16:creationId xmlns:a16="http://schemas.microsoft.com/office/drawing/2014/main" id="{E4C38C51-23A3-4280-8751-E0E4C7B8A46C}"/>
                  </a:ext>
                </a:extLst>
              </p:cNvPr>
              <p:cNvSpPr>
                <a:spLocks/>
              </p:cNvSpPr>
              <p:nvPr/>
            </p:nvSpPr>
            <p:spPr bwMode="auto">
              <a:xfrm>
                <a:off x="8700490" y="4186110"/>
                <a:ext cx="314113" cy="218934"/>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1000" kern="0">
                    <a:solidFill>
                      <a:srgbClr val="FFFFFF"/>
                    </a:solidFill>
                    <a:latin typeface="Arial"/>
                  </a:rPr>
                  <a:t>IP 2</a:t>
                </a:r>
              </a:p>
            </p:txBody>
          </p:sp>
          <p:grpSp>
            <p:nvGrpSpPr>
              <p:cNvPr id="235" name="Group 203">
                <a:extLst>
                  <a:ext uri="{FF2B5EF4-FFF2-40B4-BE49-F238E27FC236}">
                    <a16:creationId xmlns:a16="http://schemas.microsoft.com/office/drawing/2014/main" id="{D0429833-04D6-4922-B334-8BF7E26874D7}"/>
                  </a:ext>
                </a:extLst>
              </p:cNvPr>
              <p:cNvGrpSpPr/>
              <p:nvPr/>
            </p:nvGrpSpPr>
            <p:grpSpPr>
              <a:xfrm>
                <a:off x="8746581" y="4065886"/>
                <a:ext cx="121843" cy="128996"/>
                <a:chOff x="6407718" y="3268608"/>
                <a:chExt cx="481912" cy="731122"/>
              </a:xfrm>
              <a:grpFill/>
            </p:grpSpPr>
            <p:sp>
              <p:nvSpPr>
                <p:cNvPr id="240" name="Rectangle 373">
                  <a:extLst>
                    <a:ext uri="{FF2B5EF4-FFF2-40B4-BE49-F238E27FC236}">
                      <a16:creationId xmlns:a16="http://schemas.microsoft.com/office/drawing/2014/main" id="{4570FD5E-A1D5-4433-9B67-D01C0CCB33D4}"/>
                    </a:ext>
                  </a:extLst>
                </p:cNvPr>
                <p:cNvSpPr>
                  <a:spLocks noChangeArrowheads="1"/>
                </p:cNvSpPr>
                <p:nvPr/>
              </p:nvSpPr>
              <p:spPr bwMode="auto">
                <a:xfrm flipV="1">
                  <a:off x="6407718" y="3932471"/>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sp>
              <p:nvSpPr>
                <p:cNvPr id="241" name="Rectangle 373">
                  <a:extLst>
                    <a:ext uri="{FF2B5EF4-FFF2-40B4-BE49-F238E27FC236}">
                      <a16:creationId xmlns:a16="http://schemas.microsoft.com/office/drawing/2014/main" id="{FEE092B7-D852-4419-9145-E0E0E3860FEF}"/>
                    </a:ext>
                  </a:extLst>
                </p:cNvPr>
                <p:cNvSpPr>
                  <a:spLocks noChangeArrowheads="1"/>
                </p:cNvSpPr>
                <p:nvPr/>
              </p:nvSpPr>
              <p:spPr bwMode="auto">
                <a:xfrm flipV="1">
                  <a:off x="6407718" y="3268608"/>
                  <a:ext cx="59938" cy="67259"/>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50" kern="0">
                    <a:solidFill>
                      <a:srgbClr val="FFFFFF"/>
                    </a:solidFill>
                  </a:endParaRPr>
                </a:p>
              </p:txBody>
            </p:sp>
            <p:cxnSp>
              <p:nvCxnSpPr>
                <p:cNvPr id="242" name="Elbow Connector 205">
                  <a:extLst>
                    <a:ext uri="{FF2B5EF4-FFF2-40B4-BE49-F238E27FC236}">
                      <a16:creationId xmlns:a16="http://schemas.microsoft.com/office/drawing/2014/main" id="{E89D4315-3237-409E-9D68-25B777B23358}"/>
                    </a:ext>
                  </a:extLst>
                </p:cNvPr>
                <p:cNvCxnSpPr/>
                <p:nvPr/>
              </p:nvCxnSpPr>
              <p:spPr bwMode="auto">
                <a:xfrm flipV="1">
                  <a:off x="6889630" y="3335867"/>
                  <a:ext cx="0" cy="596604"/>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sp>
            <p:nvSpPr>
              <p:cNvPr id="236" name="Rectangle 235">
                <a:extLst>
                  <a:ext uri="{FF2B5EF4-FFF2-40B4-BE49-F238E27FC236}">
                    <a16:creationId xmlns:a16="http://schemas.microsoft.com/office/drawing/2014/main" id="{E1D335BA-0ABB-4385-890C-C6A8222005C3}"/>
                  </a:ext>
                </a:extLst>
              </p:cNvPr>
              <p:cNvSpPr>
                <a:spLocks/>
              </p:cNvSpPr>
              <p:nvPr/>
            </p:nvSpPr>
            <p:spPr bwMode="auto">
              <a:xfrm>
                <a:off x="7392491" y="3581342"/>
                <a:ext cx="233676" cy="218934"/>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700" kern="0">
                    <a:solidFill>
                      <a:srgbClr val="FFFFFF"/>
                    </a:solidFill>
                    <a:latin typeface="Arial"/>
                  </a:rPr>
                  <a:t>CPU</a:t>
                </a:r>
              </a:p>
            </p:txBody>
          </p:sp>
          <p:sp>
            <p:nvSpPr>
              <p:cNvPr id="237" name="Rectangle 236">
                <a:extLst>
                  <a:ext uri="{FF2B5EF4-FFF2-40B4-BE49-F238E27FC236}">
                    <a16:creationId xmlns:a16="http://schemas.microsoft.com/office/drawing/2014/main" id="{73CAF69B-33DC-4AAB-A3FD-F53E02653C9F}"/>
                  </a:ext>
                </a:extLst>
              </p:cNvPr>
              <p:cNvSpPr>
                <a:spLocks/>
              </p:cNvSpPr>
              <p:nvPr/>
            </p:nvSpPr>
            <p:spPr bwMode="auto">
              <a:xfrm>
                <a:off x="7663587" y="3581342"/>
                <a:ext cx="233676" cy="218934"/>
              </a:xfrm>
              <a:prstGeom prst="rect">
                <a:avLst/>
              </a:prstGeom>
              <a:grp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2700" h="12700"/>
              </a:sp3d>
            </p:spPr>
            <p:txBody>
              <a:bodyPr vert="horz" wrap="none" lIns="68580" tIns="34290" rIns="68580" bIns="34290" numCol="1" rtlCol="0" anchor="ctr" anchorCtr="0" compatLnSpc="1">
                <a:prstTxWarp prst="textNoShape">
                  <a:avLst/>
                </a:prstTxWarp>
              </a:bodyPr>
              <a:lstStyle/>
              <a:p>
                <a:pPr algn="ctr"/>
                <a:r>
                  <a:rPr lang="en-US" sz="700" kern="0">
                    <a:solidFill>
                      <a:srgbClr val="FFFFFF"/>
                    </a:solidFill>
                    <a:latin typeface="Arial"/>
                  </a:rPr>
                  <a:t>CPU</a:t>
                </a:r>
              </a:p>
            </p:txBody>
          </p:sp>
          <p:cxnSp>
            <p:nvCxnSpPr>
              <p:cNvPr id="238" name="Elbow Connector 205">
                <a:extLst>
                  <a:ext uri="{FF2B5EF4-FFF2-40B4-BE49-F238E27FC236}">
                    <a16:creationId xmlns:a16="http://schemas.microsoft.com/office/drawing/2014/main" id="{6BE2F897-1896-4403-AC4A-20D7D506EDD4}"/>
                  </a:ext>
                </a:extLst>
              </p:cNvPr>
              <p:cNvCxnSpPr/>
              <p:nvPr/>
            </p:nvCxnSpPr>
            <p:spPr bwMode="auto">
              <a:xfrm flipV="1">
                <a:off x="7786422" y="3792525"/>
                <a:ext cx="0" cy="105262"/>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cxnSp>
            <p:nvCxnSpPr>
              <p:cNvPr id="239" name="Elbow Connector 205">
                <a:extLst>
                  <a:ext uri="{FF2B5EF4-FFF2-40B4-BE49-F238E27FC236}">
                    <a16:creationId xmlns:a16="http://schemas.microsoft.com/office/drawing/2014/main" id="{8F3B5018-0259-4320-B250-BB2169CA9B0C}"/>
                  </a:ext>
                </a:extLst>
              </p:cNvPr>
              <p:cNvCxnSpPr/>
              <p:nvPr/>
            </p:nvCxnSpPr>
            <p:spPr bwMode="auto">
              <a:xfrm flipV="1">
                <a:off x="7508159" y="3794996"/>
                <a:ext cx="0" cy="105262"/>
              </a:xfrm>
              <a:prstGeom prst="straightConnector1">
                <a:avLst/>
              </a:prstGeom>
              <a:grpFill/>
              <a:ln w="19050" cap="flat" cmpd="sng" algn="ctr">
                <a:solidFill>
                  <a:srgbClr val="FFFFFF">
                    <a:lumMod val="50000"/>
                  </a:srgbClr>
                </a:solidFill>
                <a:prstDash val="solid"/>
                <a:round/>
                <a:headEnd type="triangle" w="med" len="sm"/>
                <a:tailEnd type="triangle" w="med" len="sm"/>
              </a:ln>
              <a:effectLst/>
            </p:spPr>
          </p:cxnSp>
        </p:grpSp>
      </p:grpSp>
      <p:sp>
        <p:nvSpPr>
          <p:cNvPr id="279" name="Rectangle 278">
            <a:extLst>
              <a:ext uri="{FF2B5EF4-FFF2-40B4-BE49-F238E27FC236}">
                <a16:creationId xmlns:a16="http://schemas.microsoft.com/office/drawing/2014/main" id="{CE2373F1-70D8-494B-BB61-8AA0689A1789}"/>
              </a:ext>
            </a:extLst>
          </p:cNvPr>
          <p:cNvSpPr/>
          <p:nvPr/>
        </p:nvSpPr>
        <p:spPr>
          <a:xfrm>
            <a:off x="7586984" y="6461832"/>
            <a:ext cx="184730" cy="276999"/>
          </a:xfrm>
          <a:prstGeom prst="rect">
            <a:avLst/>
          </a:prstGeom>
        </p:spPr>
        <p:txBody>
          <a:bodyPr wrap="none" anchor="ctr">
            <a:spAutoFit/>
          </a:bodyPr>
          <a:lstStyle/>
          <a:p>
            <a:pPr algn="ctr"/>
            <a:endParaRPr lang="en-US" sz="1200" b="1">
              <a:solidFill>
                <a:schemeClr val="tx1">
                  <a:lumMod val="50000"/>
                  <a:lumOff val="50000"/>
                </a:schemeClr>
              </a:solidFill>
            </a:endParaRPr>
          </a:p>
        </p:txBody>
      </p:sp>
      <p:grpSp>
        <p:nvGrpSpPr>
          <p:cNvPr id="5" name="Group 4">
            <a:extLst>
              <a:ext uri="{FF2B5EF4-FFF2-40B4-BE49-F238E27FC236}">
                <a16:creationId xmlns:a16="http://schemas.microsoft.com/office/drawing/2014/main" id="{37A0207E-6ED0-5F43-9626-41D6C0EFB08F}"/>
              </a:ext>
            </a:extLst>
          </p:cNvPr>
          <p:cNvGrpSpPr/>
          <p:nvPr/>
        </p:nvGrpSpPr>
        <p:grpSpPr>
          <a:xfrm>
            <a:off x="10564654" y="2894952"/>
            <a:ext cx="1104788" cy="1357794"/>
            <a:chOff x="9856964" y="2770630"/>
            <a:chExt cx="1968451" cy="2558939"/>
          </a:xfrm>
        </p:grpSpPr>
        <p:grpSp>
          <p:nvGrpSpPr>
            <p:cNvPr id="293" name="Group 292">
              <a:extLst>
                <a:ext uri="{FF2B5EF4-FFF2-40B4-BE49-F238E27FC236}">
                  <a16:creationId xmlns:a16="http://schemas.microsoft.com/office/drawing/2014/main" id="{CEB5BC67-C6D4-2F4E-8810-59C0EDE787FE}"/>
                </a:ext>
              </a:extLst>
            </p:cNvPr>
            <p:cNvGrpSpPr/>
            <p:nvPr/>
          </p:nvGrpSpPr>
          <p:grpSpPr>
            <a:xfrm>
              <a:off x="9856964" y="3096446"/>
              <a:ext cx="1968451" cy="2233123"/>
              <a:chOff x="5266903" y="2744465"/>
              <a:chExt cx="1968451" cy="2233123"/>
            </a:xfrm>
          </p:grpSpPr>
          <p:grpSp>
            <p:nvGrpSpPr>
              <p:cNvPr id="294" name="Group 293">
                <a:extLst>
                  <a:ext uri="{FF2B5EF4-FFF2-40B4-BE49-F238E27FC236}">
                    <a16:creationId xmlns:a16="http://schemas.microsoft.com/office/drawing/2014/main" id="{4DA89F2A-8F0F-104F-9458-1513ADEF6CE5}"/>
                  </a:ext>
                </a:extLst>
              </p:cNvPr>
              <p:cNvGrpSpPr/>
              <p:nvPr/>
            </p:nvGrpSpPr>
            <p:grpSpPr>
              <a:xfrm>
                <a:off x="5266903" y="2744465"/>
                <a:ext cx="1968451" cy="2013132"/>
                <a:chOff x="5259050" y="2823665"/>
                <a:chExt cx="1968451" cy="2013132"/>
              </a:xfrm>
            </p:grpSpPr>
            <p:sp>
              <p:nvSpPr>
                <p:cNvPr id="296" name="TextBox 295">
                  <a:extLst>
                    <a:ext uri="{FF2B5EF4-FFF2-40B4-BE49-F238E27FC236}">
                      <a16:creationId xmlns:a16="http://schemas.microsoft.com/office/drawing/2014/main" id="{071A1888-B55D-D94A-A0AB-03D6E2AF15ED}"/>
                    </a:ext>
                  </a:extLst>
                </p:cNvPr>
                <p:cNvSpPr txBox="1"/>
                <p:nvPr/>
              </p:nvSpPr>
              <p:spPr>
                <a:xfrm>
                  <a:off x="5347768" y="3604719"/>
                  <a:ext cx="1879733" cy="1232078"/>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t" anchorCtr="0" compatLnSpc="1">
                  <a:prstTxWarp prst="textNoShape">
                    <a:avLst/>
                  </a:prstTxWarp>
                </a:bodyPr>
                <a:lstStyle>
                  <a:defPPr>
                    <a:defRPr lang="en-US"/>
                  </a:defPPr>
                  <a:lvl1pPr algn="ctr">
                    <a:defRPr sz="1100" kern="0">
                      <a:solidFill>
                        <a:srgbClr val="FFFFFF"/>
                      </a:solidFill>
                      <a:latin typeface="Arial"/>
                    </a:defRPr>
                  </a:lvl1pPr>
                </a:lstStyle>
                <a:p>
                  <a:pPr algn="l"/>
                  <a:r>
                    <a:rPr lang="en-US" sz="900"/>
                    <a:t>SoC </a:t>
                  </a:r>
                </a:p>
              </p:txBody>
            </p:sp>
            <p:sp>
              <p:nvSpPr>
                <p:cNvPr id="297" name="Rectangle 296">
                  <a:extLst>
                    <a:ext uri="{FF2B5EF4-FFF2-40B4-BE49-F238E27FC236}">
                      <a16:creationId xmlns:a16="http://schemas.microsoft.com/office/drawing/2014/main" id="{A3703533-D329-0B40-8D2A-6F5788912725}"/>
                    </a:ext>
                  </a:extLst>
                </p:cNvPr>
                <p:cNvSpPr/>
                <p:nvPr/>
              </p:nvSpPr>
              <p:spPr bwMode="auto">
                <a:xfrm>
                  <a:off x="5259050" y="3761703"/>
                  <a:ext cx="219415" cy="290996"/>
                </a:xfrm>
                <a:prstGeom prst="rect">
                  <a:avLst/>
                </a:prstGeom>
                <a:noFill/>
                <a:ln w="635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defRPr/>
                  </a:pPr>
                  <a:endParaRPr lang="en-US" sz="300" kern="0">
                    <a:solidFill>
                      <a:srgbClr val="000000"/>
                    </a:solidFill>
                  </a:endParaRPr>
                </a:p>
              </p:txBody>
            </p:sp>
            <p:sp>
              <p:nvSpPr>
                <p:cNvPr id="298" name="Rectangle 367">
                  <a:extLst>
                    <a:ext uri="{FF2B5EF4-FFF2-40B4-BE49-F238E27FC236}">
                      <a16:creationId xmlns:a16="http://schemas.microsoft.com/office/drawing/2014/main" id="{C998ABA0-3889-0745-B340-6E85EDAB56F1}"/>
                    </a:ext>
                  </a:extLst>
                </p:cNvPr>
                <p:cNvSpPr>
                  <a:spLocks noChangeArrowheads="1"/>
                </p:cNvSpPr>
                <p:nvPr/>
              </p:nvSpPr>
              <p:spPr bwMode="auto">
                <a:xfrm>
                  <a:off x="5366837" y="4112127"/>
                  <a:ext cx="1064093" cy="89939"/>
                </a:xfrm>
                <a:prstGeom prst="leftRightArrow">
                  <a:avLst>
                    <a:gd name="adj1" fmla="val 64545"/>
                    <a:gd name="adj2" fmla="val 39062"/>
                  </a:avLst>
                </a:prstGeom>
                <a:solidFill>
                  <a:srgbClr val="A4A4A4"/>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endParaRPr lang="en-US" sz="500" kern="0">
                    <a:solidFill>
                      <a:srgbClr val="FFFFFF"/>
                    </a:solidFill>
                    <a:latin typeface="Arial"/>
                  </a:endParaRPr>
                </a:p>
              </p:txBody>
            </p:sp>
            <p:sp>
              <p:nvSpPr>
                <p:cNvPr id="299" name="Rectangle 298">
                  <a:extLst>
                    <a:ext uri="{FF2B5EF4-FFF2-40B4-BE49-F238E27FC236}">
                      <a16:creationId xmlns:a16="http://schemas.microsoft.com/office/drawing/2014/main" id="{C656F952-4DD9-0343-B7E1-328804F0C8A7}"/>
                    </a:ext>
                  </a:extLst>
                </p:cNvPr>
                <p:cNvSpPr>
                  <a:spLocks/>
                </p:cNvSpPr>
                <p:nvPr/>
              </p:nvSpPr>
              <p:spPr bwMode="auto">
                <a:xfrm>
                  <a:off x="5431886" y="4569586"/>
                  <a:ext cx="393022" cy="89939"/>
                </a:xfrm>
                <a:prstGeom prst="rect">
                  <a:avLst/>
                </a:prstGeom>
                <a:solidFill>
                  <a:schemeClr val="tx1">
                    <a:lumMod val="65000"/>
                    <a:lumOff val="35000"/>
                  </a:schemeClr>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r>
                    <a:rPr lang="en-US" sz="100" kern="0">
                      <a:solidFill>
                        <a:srgbClr val="FFFFFF"/>
                      </a:solidFill>
                      <a:latin typeface="Arial"/>
                    </a:rPr>
                    <a:t>DDR3</a:t>
                  </a:r>
                </a:p>
              </p:txBody>
            </p:sp>
            <p:sp>
              <p:nvSpPr>
                <p:cNvPr id="300" name="Rectangle 406">
                  <a:extLst>
                    <a:ext uri="{FF2B5EF4-FFF2-40B4-BE49-F238E27FC236}">
                      <a16:creationId xmlns:a16="http://schemas.microsoft.com/office/drawing/2014/main" id="{A88DDD2A-FDAA-6648-9E49-52F5AF984EF3}"/>
                    </a:ext>
                  </a:extLst>
                </p:cNvPr>
                <p:cNvSpPr>
                  <a:spLocks noChangeArrowheads="1"/>
                </p:cNvSpPr>
                <p:nvPr/>
              </p:nvSpPr>
              <p:spPr bwMode="auto">
                <a:xfrm>
                  <a:off x="6886606" y="3918803"/>
                  <a:ext cx="37446" cy="243898"/>
                </a:xfrm>
                <a:prstGeom prst="rect">
                  <a:avLst/>
                </a:prstGeom>
                <a:solidFill>
                  <a:srgbClr val="000000">
                    <a:lumMod val="65000"/>
                    <a:lumOff val="35000"/>
                  </a:srgbClr>
                </a:solid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01" name="Rectangle 456">
                  <a:extLst>
                    <a:ext uri="{FF2B5EF4-FFF2-40B4-BE49-F238E27FC236}">
                      <a16:creationId xmlns:a16="http://schemas.microsoft.com/office/drawing/2014/main" id="{41CED234-0B55-0244-96A8-67595A4447A4}"/>
                    </a:ext>
                  </a:extLst>
                </p:cNvPr>
                <p:cNvSpPr>
                  <a:spLocks noChangeArrowheads="1"/>
                </p:cNvSpPr>
                <p:nvPr/>
              </p:nvSpPr>
              <p:spPr bwMode="auto">
                <a:xfrm>
                  <a:off x="6896401" y="4011981"/>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2" name="Freeform 429">
                  <a:extLst>
                    <a:ext uri="{FF2B5EF4-FFF2-40B4-BE49-F238E27FC236}">
                      <a16:creationId xmlns:a16="http://schemas.microsoft.com/office/drawing/2014/main" id="{2C892C74-EC3C-1944-B72F-3967FDB24DDB}"/>
                    </a:ext>
                  </a:extLst>
                </p:cNvPr>
                <p:cNvSpPr>
                  <a:spLocks noEditPoints="1"/>
                </p:cNvSpPr>
                <p:nvPr/>
              </p:nvSpPr>
              <p:spPr bwMode="auto">
                <a:xfrm>
                  <a:off x="6914920" y="4064245"/>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3" name="Rectangle 456">
                  <a:extLst>
                    <a:ext uri="{FF2B5EF4-FFF2-40B4-BE49-F238E27FC236}">
                      <a16:creationId xmlns:a16="http://schemas.microsoft.com/office/drawing/2014/main" id="{DF242498-C9B0-5E49-8133-51203EF22D43}"/>
                    </a:ext>
                  </a:extLst>
                </p:cNvPr>
                <p:cNvSpPr>
                  <a:spLocks noChangeArrowheads="1"/>
                </p:cNvSpPr>
                <p:nvPr/>
              </p:nvSpPr>
              <p:spPr bwMode="auto">
                <a:xfrm>
                  <a:off x="6896401" y="4063863"/>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4" name="Freeform 429">
                  <a:extLst>
                    <a:ext uri="{FF2B5EF4-FFF2-40B4-BE49-F238E27FC236}">
                      <a16:creationId xmlns:a16="http://schemas.microsoft.com/office/drawing/2014/main" id="{4FC44B0A-D2D0-1D4C-BEA4-C4DF36CB84EB}"/>
                    </a:ext>
                  </a:extLst>
                </p:cNvPr>
                <p:cNvSpPr>
                  <a:spLocks noEditPoints="1"/>
                </p:cNvSpPr>
                <p:nvPr/>
              </p:nvSpPr>
              <p:spPr bwMode="auto">
                <a:xfrm>
                  <a:off x="6914920" y="4012362"/>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5" name="Rectangle 456">
                  <a:extLst>
                    <a:ext uri="{FF2B5EF4-FFF2-40B4-BE49-F238E27FC236}">
                      <a16:creationId xmlns:a16="http://schemas.microsoft.com/office/drawing/2014/main" id="{933A4608-9B7D-4548-A54C-95F6AEF78AA8}"/>
                    </a:ext>
                  </a:extLst>
                </p:cNvPr>
                <p:cNvSpPr>
                  <a:spLocks noChangeArrowheads="1"/>
                </p:cNvSpPr>
                <p:nvPr/>
              </p:nvSpPr>
              <p:spPr bwMode="auto">
                <a:xfrm>
                  <a:off x="6896401" y="4011981"/>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6" name="Freeform 429">
                  <a:extLst>
                    <a:ext uri="{FF2B5EF4-FFF2-40B4-BE49-F238E27FC236}">
                      <a16:creationId xmlns:a16="http://schemas.microsoft.com/office/drawing/2014/main" id="{D259719C-5E6B-CA49-805A-CC22CAC7A6F5}"/>
                    </a:ext>
                  </a:extLst>
                </p:cNvPr>
                <p:cNvSpPr>
                  <a:spLocks noEditPoints="1"/>
                </p:cNvSpPr>
                <p:nvPr/>
              </p:nvSpPr>
              <p:spPr bwMode="auto">
                <a:xfrm>
                  <a:off x="6914920" y="4117086"/>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7" name="Rectangle 456">
                  <a:extLst>
                    <a:ext uri="{FF2B5EF4-FFF2-40B4-BE49-F238E27FC236}">
                      <a16:creationId xmlns:a16="http://schemas.microsoft.com/office/drawing/2014/main" id="{31C8E5FF-5340-5C40-9B14-DCBEC49C812F}"/>
                    </a:ext>
                  </a:extLst>
                </p:cNvPr>
                <p:cNvSpPr>
                  <a:spLocks noChangeArrowheads="1"/>
                </p:cNvSpPr>
                <p:nvPr/>
              </p:nvSpPr>
              <p:spPr bwMode="auto">
                <a:xfrm>
                  <a:off x="6896401" y="4116704"/>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08" name="Rectangle 406">
                  <a:extLst>
                    <a:ext uri="{FF2B5EF4-FFF2-40B4-BE49-F238E27FC236}">
                      <a16:creationId xmlns:a16="http://schemas.microsoft.com/office/drawing/2014/main" id="{6DF11726-BBFE-7748-A507-181E6A84571C}"/>
                    </a:ext>
                  </a:extLst>
                </p:cNvPr>
                <p:cNvSpPr>
                  <a:spLocks noChangeArrowheads="1"/>
                </p:cNvSpPr>
                <p:nvPr/>
              </p:nvSpPr>
              <p:spPr bwMode="auto">
                <a:xfrm>
                  <a:off x="6589719" y="3918803"/>
                  <a:ext cx="38532" cy="243368"/>
                </a:xfrm>
                <a:prstGeom prst="rect">
                  <a:avLst/>
                </a:prstGeom>
                <a:solidFill>
                  <a:srgbClr val="000000">
                    <a:lumMod val="65000"/>
                    <a:lumOff val="35000"/>
                  </a:srgbClr>
                </a:solid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09" name="Rectangle 321">
                  <a:extLst>
                    <a:ext uri="{FF2B5EF4-FFF2-40B4-BE49-F238E27FC236}">
                      <a16:creationId xmlns:a16="http://schemas.microsoft.com/office/drawing/2014/main" id="{D2E57FB9-D961-7A4E-A939-95069D9F5CEB}"/>
                    </a:ext>
                  </a:extLst>
                </p:cNvPr>
                <p:cNvSpPr>
                  <a:spLocks noChangeArrowheads="1"/>
                </p:cNvSpPr>
                <p:nvPr/>
              </p:nvSpPr>
              <p:spPr bwMode="auto">
                <a:xfrm>
                  <a:off x="6670345" y="4102421"/>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Display</a:t>
                  </a:r>
                </a:p>
              </p:txBody>
            </p:sp>
            <p:sp>
              <p:nvSpPr>
                <p:cNvPr id="310" name="Freeform 429">
                  <a:extLst>
                    <a:ext uri="{FF2B5EF4-FFF2-40B4-BE49-F238E27FC236}">
                      <a16:creationId xmlns:a16="http://schemas.microsoft.com/office/drawing/2014/main" id="{E332DD30-C40C-E840-97F6-A490A9EDCE30}"/>
                    </a:ext>
                  </a:extLst>
                </p:cNvPr>
                <p:cNvSpPr>
                  <a:spLocks noEditPoints="1"/>
                </p:cNvSpPr>
                <p:nvPr/>
              </p:nvSpPr>
              <p:spPr bwMode="auto">
                <a:xfrm>
                  <a:off x="6615271" y="4117086"/>
                  <a:ext cx="55716"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11" name="Rectangle 456">
                  <a:extLst>
                    <a:ext uri="{FF2B5EF4-FFF2-40B4-BE49-F238E27FC236}">
                      <a16:creationId xmlns:a16="http://schemas.microsoft.com/office/drawing/2014/main" id="{06AFF01F-0BC2-604F-BC85-A913B0E8FB0A}"/>
                    </a:ext>
                  </a:extLst>
                </p:cNvPr>
                <p:cNvSpPr>
                  <a:spLocks noChangeArrowheads="1"/>
                </p:cNvSpPr>
                <p:nvPr/>
              </p:nvSpPr>
              <p:spPr bwMode="auto">
                <a:xfrm>
                  <a:off x="6602210" y="4116704"/>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12" name="Rectangle 406">
                  <a:extLst>
                    <a:ext uri="{FF2B5EF4-FFF2-40B4-BE49-F238E27FC236}">
                      <a16:creationId xmlns:a16="http://schemas.microsoft.com/office/drawing/2014/main" id="{CA4EE48A-6749-6645-A9BE-C3C74585FA60}"/>
                    </a:ext>
                  </a:extLst>
                </p:cNvPr>
                <p:cNvSpPr>
                  <a:spLocks noChangeArrowheads="1"/>
                </p:cNvSpPr>
                <p:nvPr/>
              </p:nvSpPr>
              <p:spPr bwMode="auto">
                <a:xfrm>
                  <a:off x="6029877" y="3800046"/>
                  <a:ext cx="37360" cy="210372"/>
                </a:xfrm>
                <a:prstGeom prst="rect">
                  <a:avLst/>
                </a:prstGeom>
                <a:solidFill>
                  <a:srgbClr val="000000">
                    <a:lumMod val="65000"/>
                    <a:lumOff val="35000"/>
                  </a:srgbClr>
                </a:solidFill>
                <a:ln w="9525">
                  <a:solidFill>
                    <a:srgbClr val="FFFFFF"/>
                  </a:solidFill>
                  <a:miter lim="800000"/>
                  <a:headEnd/>
                  <a:tailEnd/>
                </a:ln>
                <a:effectLst>
                  <a:outerShdw blurRad="50800" dist="38100" dir="2700000" algn="tl" rotWithShape="0">
                    <a:prstClr val="black">
                      <a:alpha val="40000"/>
                    </a:prstClr>
                  </a:outerShdw>
                </a:effectLst>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13" name="Rectangle 321">
                  <a:extLst>
                    <a:ext uri="{FF2B5EF4-FFF2-40B4-BE49-F238E27FC236}">
                      <a16:creationId xmlns:a16="http://schemas.microsoft.com/office/drawing/2014/main" id="{A913956B-F9EA-924C-8D32-8D891EF1EFF8}"/>
                    </a:ext>
                  </a:extLst>
                </p:cNvPr>
                <p:cNvSpPr>
                  <a:spLocks noChangeArrowheads="1"/>
                </p:cNvSpPr>
                <p:nvPr/>
              </p:nvSpPr>
              <p:spPr bwMode="auto">
                <a:xfrm>
                  <a:off x="6100743" y="3880333"/>
                  <a:ext cx="184951"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err="1">
                      <a:solidFill>
                        <a:srgbClr val="FFFFFF"/>
                      </a:solidFill>
                      <a:latin typeface="Arial"/>
                    </a:rPr>
                    <a:t>INTC</a:t>
                  </a:r>
                  <a:endParaRPr lang="en-US" sz="100" kern="0">
                    <a:solidFill>
                      <a:srgbClr val="FFFFFF"/>
                    </a:solidFill>
                    <a:latin typeface="Arial"/>
                  </a:endParaRPr>
                </a:p>
              </p:txBody>
            </p:sp>
            <p:sp>
              <p:nvSpPr>
                <p:cNvPr id="314" name="Freeform 429">
                  <a:extLst>
                    <a:ext uri="{FF2B5EF4-FFF2-40B4-BE49-F238E27FC236}">
                      <a16:creationId xmlns:a16="http://schemas.microsoft.com/office/drawing/2014/main" id="{4F6B4EC0-A256-084E-B5C6-68D95B9C06EA}"/>
                    </a:ext>
                  </a:extLst>
                </p:cNvPr>
                <p:cNvSpPr>
                  <a:spLocks noEditPoints="1"/>
                </p:cNvSpPr>
                <p:nvPr/>
              </p:nvSpPr>
              <p:spPr bwMode="auto">
                <a:xfrm>
                  <a:off x="6057517" y="3894997"/>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15" name="Rectangle 456">
                  <a:extLst>
                    <a:ext uri="{FF2B5EF4-FFF2-40B4-BE49-F238E27FC236}">
                      <a16:creationId xmlns:a16="http://schemas.microsoft.com/office/drawing/2014/main" id="{CCBC8F70-9896-7043-88AC-B812B72AD0BD}"/>
                    </a:ext>
                  </a:extLst>
                </p:cNvPr>
                <p:cNvSpPr>
                  <a:spLocks noChangeArrowheads="1"/>
                </p:cNvSpPr>
                <p:nvPr/>
              </p:nvSpPr>
              <p:spPr bwMode="auto">
                <a:xfrm>
                  <a:off x="6038999" y="3894616"/>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16" name="Rectangle 321">
                  <a:extLst>
                    <a:ext uri="{FF2B5EF4-FFF2-40B4-BE49-F238E27FC236}">
                      <a16:creationId xmlns:a16="http://schemas.microsoft.com/office/drawing/2014/main" id="{F5F2A890-D475-F34F-866D-63911CAAE1F0}"/>
                    </a:ext>
                  </a:extLst>
                </p:cNvPr>
                <p:cNvSpPr>
                  <a:spLocks noChangeArrowheads="1"/>
                </p:cNvSpPr>
                <p:nvPr/>
              </p:nvSpPr>
              <p:spPr bwMode="auto">
                <a:xfrm>
                  <a:off x="6100743" y="3949581"/>
                  <a:ext cx="184951"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Timer</a:t>
                  </a:r>
                </a:p>
              </p:txBody>
            </p:sp>
            <p:sp>
              <p:nvSpPr>
                <p:cNvPr id="317" name="Freeform 429">
                  <a:extLst>
                    <a:ext uri="{FF2B5EF4-FFF2-40B4-BE49-F238E27FC236}">
                      <a16:creationId xmlns:a16="http://schemas.microsoft.com/office/drawing/2014/main" id="{A584C825-8431-654D-8098-BE4459020EAA}"/>
                    </a:ext>
                  </a:extLst>
                </p:cNvPr>
                <p:cNvSpPr>
                  <a:spLocks noEditPoints="1"/>
                </p:cNvSpPr>
                <p:nvPr/>
              </p:nvSpPr>
              <p:spPr bwMode="auto">
                <a:xfrm>
                  <a:off x="6057517" y="3964245"/>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18" name="Rectangle 456">
                  <a:extLst>
                    <a:ext uri="{FF2B5EF4-FFF2-40B4-BE49-F238E27FC236}">
                      <a16:creationId xmlns:a16="http://schemas.microsoft.com/office/drawing/2014/main" id="{B89E6B18-2476-514F-BA6A-8A74F9FCBB6C}"/>
                    </a:ext>
                  </a:extLst>
                </p:cNvPr>
                <p:cNvSpPr>
                  <a:spLocks noChangeArrowheads="1"/>
                </p:cNvSpPr>
                <p:nvPr/>
              </p:nvSpPr>
              <p:spPr bwMode="auto">
                <a:xfrm>
                  <a:off x="6038999" y="3963863"/>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19" name="Rectangle 321">
                  <a:extLst>
                    <a:ext uri="{FF2B5EF4-FFF2-40B4-BE49-F238E27FC236}">
                      <a16:creationId xmlns:a16="http://schemas.microsoft.com/office/drawing/2014/main" id="{959A18D4-B631-EC41-8BF2-AFF0B28DC423}"/>
                    </a:ext>
                  </a:extLst>
                </p:cNvPr>
                <p:cNvSpPr>
                  <a:spLocks noChangeArrowheads="1"/>
                </p:cNvSpPr>
                <p:nvPr/>
              </p:nvSpPr>
              <p:spPr bwMode="auto">
                <a:xfrm>
                  <a:off x="6670345" y="3945002"/>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CSI</a:t>
                  </a:r>
                </a:p>
              </p:txBody>
            </p:sp>
            <p:sp>
              <p:nvSpPr>
                <p:cNvPr id="320" name="Freeform 429">
                  <a:extLst>
                    <a:ext uri="{FF2B5EF4-FFF2-40B4-BE49-F238E27FC236}">
                      <a16:creationId xmlns:a16="http://schemas.microsoft.com/office/drawing/2014/main" id="{99D34043-EA22-EF43-BF10-B0A120618A58}"/>
                    </a:ext>
                  </a:extLst>
                </p:cNvPr>
                <p:cNvSpPr>
                  <a:spLocks noEditPoints="1"/>
                </p:cNvSpPr>
                <p:nvPr/>
              </p:nvSpPr>
              <p:spPr bwMode="auto">
                <a:xfrm>
                  <a:off x="6615271" y="3959666"/>
                  <a:ext cx="55716"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21" name="Rectangle 456">
                  <a:extLst>
                    <a:ext uri="{FF2B5EF4-FFF2-40B4-BE49-F238E27FC236}">
                      <a16:creationId xmlns:a16="http://schemas.microsoft.com/office/drawing/2014/main" id="{FA503468-A527-1543-88B0-74AFB10F3291}"/>
                    </a:ext>
                  </a:extLst>
                </p:cNvPr>
                <p:cNvSpPr>
                  <a:spLocks noChangeArrowheads="1"/>
                </p:cNvSpPr>
                <p:nvPr/>
              </p:nvSpPr>
              <p:spPr bwMode="auto">
                <a:xfrm>
                  <a:off x="6602210" y="3959284"/>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22" name="Rectangle 321">
                  <a:extLst>
                    <a:ext uri="{FF2B5EF4-FFF2-40B4-BE49-F238E27FC236}">
                      <a16:creationId xmlns:a16="http://schemas.microsoft.com/office/drawing/2014/main" id="{CF866368-7CF0-EB4E-BA3B-1680ED31D908}"/>
                    </a:ext>
                  </a:extLst>
                </p:cNvPr>
                <p:cNvSpPr>
                  <a:spLocks noChangeArrowheads="1"/>
                </p:cNvSpPr>
                <p:nvPr/>
              </p:nvSpPr>
              <p:spPr bwMode="auto">
                <a:xfrm>
                  <a:off x="6670345" y="3997698"/>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DSI</a:t>
                  </a:r>
                </a:p>
              </p:txBody>
            </p:sp>
            <p:sp>
              <p:nvSpPr>
                <p:cNvPr id="323" name="Freeform 429">
                  <a:extLst>
                    <a:ext uri="{FF2B5EF4-FFF2-40B4-BE49-F238E27FC236}">
                      <a16:creationId xmlns:a16="http://schemas.microsoft.com/office/drawing/2014/main" id="{8141EFA3-4AC9-6C40-9DCE-E712736909A5}"/>
                    </a:ext>
                  </a:extLst>
                </p:cNvPr>
                <p:cNvSpPr>
                  <a:spLocks noEditPoints="1"/>
                </p:cNvSpPr>
                <p:nvPr/>
              </p:nvSpPr>
              <p:spPr bwMode="auto">
                <a:xfrm>
                  <a:off x="6615271" y="4012362"/>
                  <a:ext cx="55716"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24" name="Rectangle 456">
                  <a:extLst>
                    <a:ext uri="{FF2B5EF4-FFF2-40B4-BE49-F238E27FC236}">
                      <a16:creationId xmlns:a16="http://schemas.microsoft.com/office/drawing/2014/main" id="{229D9B23-AFF3-F946-97C9-9FCC0682BAFA}"/>
                    </a:ext>
                  </a:extLst>
                </p:cNvPr>
                <p:cNvSpPr>
                  <a:spLocks noChangeArrowheads="1"/>
                </p:cNvSpPr>
                <p:nvPr/>
              </p:nvSpPr>
              <p:spPr bwMode="auto">
                <a:xfrm>
                  <a:off x="6602210" y="4011981"/>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25" name="Rectangle 321">
                  <a:extLst>
                    <a:ext uri="{FF2B5EF4-FFF2-40B4-BE49-F238E27FC236}">
                      <a16:creationId xmlns:a16="http://schemas.microsoft.com/office/drawing/2014/main" id="{C9D583FE-5A6F-CC4A-81FC-84D09942CF4C}"/>
                    </a:ext>
                  </a:extLst>
                </p:cNvPr>
                <p:cNvSpPr>
                  <a:spLocks noChangeArrowheads="1"/>
                </p:cNvSpPr>
                <p:nvPr/>
              </p:nvSpPr>
              <p:spPr bwMode="auto">
                <a:xfrm>
                  <a:off x="6100743" y="3812799"/>
                  <a:ext cx="184951"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err="1">
                      <a:solidFill>
                        <a:srgbClr val="FFFFFF"/>
                      </a:solidFill>
                      <a:latin typeface="Arial"/>
                    </a:rPr>
                    <a:t>UART</a:t>
                  </a:r>
                  <a:endParaRPr lang="en-US" sz="100" kern="0">
                    <a:solidFill>
                      <a:srgbClr val="FFFFFF"/>
                    </a:solidFill>
                    <a:latin typeface="Arial"/>
                  </a:endParaRPr>
                </a:p>
              </p:txBody>
            </p:sp>
            <p:sp>
              <p:nvSpPr>
                <p:cNvPr id="326" name="Rectangle 456">
                  <a:extLst>
                    <a:ext uri="{FF2B5EF4-FFF2-40B4-BE49-F238E27FC236}">
                      <a16:creationId xmlns:a16="http://schemas.microsoft.com/office/drawing/2014/main" id="{1A24EF7C-3DF1-9145-B5B5-B779B889AB66}"/>
                    </a:ext>
                  </a:extLst>
                </p:cNvPr>
                <p:cNvSpPr>
                  <a:spLocks noChangeArrowheads="1"/>
                </p:cNvSpPr>
                <p:nvPr/>
              </p:nvSpPr>
              <p:spPr bwMode="auto">
                <a:xfrm>
                  <a:off x="6038999" y="3827082"/>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27" name="Rectangle 326">
                  <a:extLst>
                    <a:ext uri="{FF2B5EF4-FFF2-40B4-BE49-F238E27FC236}">
                      <a16:creationId xmlns:a16="http://schemas.microsoft.com/office/drawing/2014/main" id="{714C1D46-02B8-1E4F-91CF-1902EDEE6C00}"/>
                    </a:ext>
                  </a:extLst>
                </p:cNvPr>
                <p:cNvSpPr>
                  <a:spLocks/>
                </p:cNvSpPr>
                <p:nvPr/>
              </p:nvSpPr>
              <p:spPr bwMode="auto">
                <a:xfrm>
                  <a:off x="5901297" y="4455020"/>
                  <a:ext cx="745776" cy="244098"/>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pPr algn="ctr"/>
                  <a:r>
                    <a:rPr lang="en-US" sz="900" kern="0">
                      <a:solidFill>
                        <a:srgbClr val="FFFFFF"/>
                      </a:solidFill>
                      <a:latin typeface="Arial"/>
                    </a:rPr>
                    <a:t>GPU</a:t>
                  </a:r>
                </a:p>
              </p:txBody>
            </p:sp>
            <p:sp>
              <p:nvSpPr>
                <p:cNvPr id="328" name="Rectangle 373">
                  <a:extLst>
                    <a:ext uri="{FF2B5EF4-FFF2-40B4-BE49-F238E27FC236}">
                      <a16:creationId xmlns:a16="http://schemas.microsoft.com/office/drawing/2014/main" id="{58F8671E-926A-804A-A892-6FF406E5414A}"/>
                    </a:ext>
                  </a:extLst>
                </p:cNvPr>
                <p:cNvSpPr>
                  <a:spLocks noChangeArrowheads="1"/>
                </p:cNvSpPr>
                <p:nvPr/>
              </p:nvSpPr>
              <p:spPr bwMode="auto">
                <a:xfrm flipV="1">
                  <a:off x="6132132" y="4167338"/>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29" name="Elbow Connector 85">
                  <a:extLst>
                    <a:ext uri="{FF2B5EF4-FFF2-40B4-BE49-F238E27FC236}">
                      <a16:creationId xmlns:a16="http://schemas.microsoft.com/office/drawing/2014/main" id="{E2320E36-0B7A-D04D-B74D-A8D15230CF0B}"/>
                    </a:ext>
                  </a:extLst>
                </p:cNvPr>
                <p:cNvCxnSpPr/>
                <p:nvPr/>
              </p:nvCxnSpPr>
              <p:spPr bwMode="auto">
                <a:xfrm>
                  <a:off x="5539434" y="4187535"/>
                  <a:ext cx="0" cy="264372"/>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med"/>
                  <a:tailEnd type="triangle" w="med" len="med"/>
                </a:ln>
                <a:effectLst/>
              </p:spPr>
            </p:cxnSp>
            <p:sp>
              <p:nvSpPr>
                <p:cNvPr id="330" name="Rectangle 329">
                  <a:extLst>
                    <a:ext uri="{FF2B5EF4-FFF2-40B4-BE49-F238E27FC236}">
                      <a16:creationId xmlns:a16="http://schemas.microsoft.com/office/drawing/2014/main" id="{EB80C0BD-EC12-D24E-B3B0-CFFDB48CA5F0}"/>
                    </a:ext>
                  </a:extLst>
                </p:cNvPr>
                <p:cNvSpPr>
                  <a:spLocks/>
                </p:cNvSpPr>
                <p:nvPr/>
              </p:nvSpPr>
              <p:spPr bwMode="auto">
                <a:xfrm>
                  <a:off x="5435098" y="4449606"/>
                  <a:ext cx="392332" cy="102212"/>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r>
                    <a:rPr lang="en-US" sz="500" kern="0">
                      <a:solidFill>
                        <a:srgbClr val="FFFFFF"/>
                      </a:solidFill>
                      <a:latin typeface="Arial"/>
                    </a:rPr>
                    <a:t>MC</a:t>
                  </a:r>
                </a:p>
              </p:txBody>
            </p:sp>
            <p:sp>
              <p:nvSpPr>
                <p:cNvPr id="331" name="Rectangle 321">
                  <a:extLst>
                    <a:ext uri="{FF2B5EF4-FFF2-40B4-BE49-F238E27FC236}">
                      <a16:creationId xmlns:a16="http://schemas.microsoft.com/office/drawing/2014/main" id="{F8161A85-86CA-2546-AA81-D212C1146264}"/>
                    </a:ext>
                  </a:extLst>
                </p:cNvPr>
                <p:cNvSpPr>
                  <a:spLocks noChangeArrowheads="1"/>
                </p:cNvSpPr>
                <p:nvPr/>
              </p:nvSpPr>
              <p:spPr bwMode="auto">
                <a:xfrm>
                  <a:off x="6954588" y="4049581"/>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SATA</a:t>
                  </a:r>
                </a:p>
              </p:txBody>
            </p:sp>
            <p:sp>
              <p:nvSpPr>
                <p:cNvPr id="332" name="Rectangle 321">
                  <a:extLst>
                    <a:ext uri="{FF2B5EF4-FFF2-40B4-BE49-F238E27FC236}">
                      <a16:creationId xmlns:a16="http://schemas.microsoft.com/office/drawing/2014/main" id="{D8A87301-E6E3-8B4E-BCAC-3939FEE77578}"/>
                    </a:ext>
                  </a:extLst>
                </p:cNvPr>
                <p:cNvSpPr>
                  <a:spLocks noChangeArrowheads="1"/>
                </p:cNvSpPr>
                <p:nvPr/>
              </p:nvSpPr>
              <p:spPr bwMode="auto">
                <a:xfrm>
                  <a:off x="6954588" y="3997698"/>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USB3</a:t>
                  </a:r>
                </a:p>
              </p:txBody>
            </p:sp>
            <p:sp>
              <p:nvSpPr>
                <p:cNvPr id="333" name="Rectangle 321">
                  <a:extLst>
                    <a:ext uri="{FF2B5EF4-FFF2-40B4-BE49-F238E27FC236}">
                      <a16:creationId xmlns:a16="http://schemas.microsoft.com/office/drawing/2014/main" id="{E2D672BF-3726-9B44-9F69-F71EF262CAF0}"/>
                    </a:ext>
                  </a:extLst>
                </p:cNvPr>
                <p:cNvSpPr>
                  <a:spLocks noChangeArrowheads="1"/>
                </p:cNvSpPr>
                <p:nvPr/>
              </p:nvSpPr>
              <p:spPr bwMode="auto">
                <a:xfrm>
                  <a:off x="6954588" y="4102421"/>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a:t>
                  </a:r>
                </a:p>
              </p:txBody>
            </p:sp>
            <p:sp>
              <p:nvSpPr>
                <p:cNvPr id="334" name="Rectangle 333">
                  <a:extLst>
                    <a:ext uri="{FF2B5EF4-FFF2-40B4-BE49-F238E27FC236}">
                      <a16:creationId xmlns:a16="http://schemas.microsoft.com/office/drawing/2014/main" id="{2DC6AF04-F007-A049-8701-852CD81654D0}"/>
                    </a:ext>
                  </a:extLst>
                </p:cNvPr>
                <p:cNvSpPr/>
                <p:nvPr/>
              </p:nvSpPr>
              <p:spPr bwMode="auto">
                <a:xfrm>
                  <a:off x="6329250" y="3808680"/>
                  <a:ext cx="198360" cy="119467"/>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System</a:t>
                  </a:r>
                </a:p>
                <a:p>
                  <a:pPr algn="ctr"/>
                  <a:r>
                    <a:rPr lang="en-US" sz="100" kern="0">
                      <a:solidFill>
                        <a:srgbClr val="FFFFFF"/>
                      </a:solidFill>
                      <a:latin typeface="Arial"/>
                    </a:rPr>
                    <a:t>Boot</a:t>
                  </a:r>
                </a:p>
              </p:txBody>
            </p:sp>
            <p:sp>
              <p:nvSpPr>
                <p:cNvPr id="335" name="Rectangle 367">
                  <a:extLst>
                    <a:ext uri="{FF2B5EF4-FFF2-40B4-BE49-F238E27FC236}">
                      <a16:creationId xmlns:a16="http://schemas.microsoft.com/office/drawing/2014/main" id="{0EF28DA8-BB9A-0A47-96BA-6FA628018193}"/>
                    </a:ext>
                  </a:extLst>
                </p:cNvPr>
                <p:cNvSpPr>
                  <a:spLocks noChangeArrowheads="1"/>
                </p:cNvSpPr>
                <p:nvPr/>
              </p:nvSpPr>
              <p:spPr bwMode="auto">
                <a:xfrm>
                  <a:off x="5834365" y="4256713"/>
                  <a:ext cx="1306563" cy="95028"/>
                </a:xfrm>
                <a:prstGeom prst="leftRightArrow">
                  <a:avLst>
                    <a:gd name="adj1" fmla="val 64545"/>
                    <a:gd name="adj2" fmla="val 39062"/>
                  </a:avLst>
                </a:prstGeom>
                <a:solidFill>
                  <a:srgbClr val="A4A4A4"/>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r>
                    <a:rPr lang="en-US" sz="500" kern="0">
                      <a:solidFill>
                        <a:srgbClr val="FFFFFF"/>
                      </a:solidFill>
                      <a:latin typeface="Arial"/>
                    </a:rPr>
                    <a:t>                   </a:t>
                  </a:r>
                </a:p>
              </p:txBody>
            </p:sp>
            <p:cxnSp>
              <p:nvCxnSpPr>
                <p:cNvPr id="336" name="Straight Arrow Connector 185">
                  <a:extLst>
                    <a:ext uri="{FF2B5EF4-FFF2-40B4-BE49-F238E27FC236}">
                      <a16:creationId xmlns:a16="http://schemas.microsoft.com/office/drawing/2014/main" id="{4C8B42E6-5A37-4047-AEF4-2C076AB5BCAA}"/>
                    </a:ext>
                  </a:extLst>
                </p:cNvPr>
                <p:cNvCxnSpPr>
                  <a:stCxn id="346" idx="3"/>
                </p:cNvCxnSpPr>
                <p:nvPr/>
              </p:nvCxnSpPr>
              <p:spPr bwMode="auto">
                <a:xfrm rot="10800000" flipV="1">
                  <a:off x="5719186" y="4304227"/>
                  <a:ext cx="115178" cy="147680"/>
                </a:xfrm>
                <a:prstGeom prst="bentConnector2">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med"/>
                  <a:tailEnd type="triangle" w="med" len="med"/>
                </a:ln>
                <a:effectLst/>
              </p:spPr>
            </p:cxnSp>
            <p:grpSp>
              <p:nvGrpSpPr>
                <p:cNvPr id="337" name="Group 374">
                  <a:extLst>
                    <a:ext uri="{FF2B5EF4-FFF2-40B4-BE49-F238E27FC236}">
                      <a16:creationId xmlns:a16="http://schemas.microsoft.com/office/drawing/2014/main" id="{A397A3F0-E15C-A246-9E0B-3EB5BDC4BAEE}"/>
                    </a:ext>
                  </a:extLst>
                </p:cNvPr>
                <p:cNvGrpSpPr>
                  <a:grpSpLocks/>
                </p:cNvGrpSpPr>
                <p:nvPr/>
              </p:nvGrpSpPr>
              <p:grpSpPr bwMode="auto">
                <a:xfrm flipV="1">
                  <a:off x="5711608" y="4451907"/>
                  <a:ext cx="15154" cy="10737"/>
                  <a:chOff x="1884" y="2001"/>
                  <a:chExt cx="49" cy="52"/>
                </a:xfrm>
                <a:noFill/>
              </p:grpSpPr>
              <p:sp>
                <p:nvSpPr>
                  <p:cNvPr id="409" name="Rectangle 372">
                    <a:extLst>
                      <a:ext uri="{FF2B5EF4-FFF2-40B4-BE49-F238E27FC236}">
                        <a16:creationId xmlns:a16="http://schemas.microsoft.com/office/drawing/2014/main" id="{3F56CBA7-2730-8D4C-B469-7B6B61D86987}"/>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410" name="Rectangle 373">
                    <a:extLst>
                      <a:ext uri="{FF2B5EF4-FFF2-40B4-BE49-F238E27FC236}">
                        <a16:creationId xmlns:a16="http://schemas.microsoft.com/office/drawing/2014/main" id="{EFBBEA4B-5BD0-E841-B5CB-8CF9F759B1EF}"/>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grpSp>
              <p:nvGrpSpPr>
                <p:cNvPr id="338" name="Group 374">
                  <a:extLst>
                    <a:ext uri="{FF2B5EF4-FFF2-40B4-BE49-F238E27FC236}">
                      <a16:creationId xmlns:a16="http://schemas.microsoft.com/office/drawing/2014/main" id="{02B865EF-8EF3-6742-AF7C-FDD4799197A3}"/>
                    </a:ext>
                  </a:extLst>
                </p:cNvPr>
                <p:cNvGrpSpPr>
                  <a:grpSpLocks/>
                </p:cNvGrpSpPr>
                <p:nvPr/>
              </p:nvGrpSpPr>
              <p:grpSpPr bwMode="auto">
                <a:xfrm flipV="1">
                  <a:off x="5973311" y="4321396"/>
                  <a:ext cx="15154" cy="12592"/>
                  <a:chOff x="1884" y="2001"/>
                  <a:chExt cx="49" cy="52"/>
                </a:xfrm>
                <a:noFill/>
              </p:grpSpPr>
              <p:sp>
                <p:nvSpPr>
                  <p:cNvPr id="407" name="Rectangle 372">
                    <a:extLst>
                      <a:ext uri="{FF2B5EF4-FFF2-40B4-BE49-F238E27FC236}">
                        <a16:creationId xmlns:a16="http://schemas.microsoft.com/office/drawing/2014/main" id="{6A0FD114-CB3D-354F-9CA8-7AE293DC5F5E}"/>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408" name="Rectangle 373">
                    <a:extLst>
                      <a:ext uri="{FF2B5EF4-FFF2-40B4-BE49-F238E27FC236}">
                        <a16:creationId xmlns:a16="http://schemas.microsoft.com/office/drawing/2014/main" id="{C9680810-2F32-864D-AB47-DD5ED254B865}"/>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grpSp>
              <p:nvGrpSpPr>
                <p:cNvPr id="339" name="Group 203">
                  <a:extLst>
                    <a:ext uri="{FF2B5EF4-FFF2-40B4-BE49-F238E27FC236}">
                      <a16:creationId xmlns:a16="http://schemas.microsoft.com/office/drawing/2014/main" id="{DE9940C4-7612-0A4B-A33C-1DE3B6994CAB}"/>
                    </a:ext>
                  </a:extLst>
                </p:cNvPr>
                <p:cNvGrpSpPr/>
                <p:nvPr/>
              </p:nvGrpSpPr>
              <p:grpSpPr>
                <a:xfrm>
                  <a:off x="6188993" y="4319785"/>
                  <a:ext cx="69104" cy="143823"/>
                  <a:chOff x="6407718" y="3268608"/>
                  <a:chExt cx="273322" cy="731122"/>
                </a:xfrm>
              </p:grpSpPr>
              <p:sp>
                <p:nvSpPr>
                  <p:cNvPr id="404" name="Rectangle 373">
                    <a:extLst>
                      <a:ext uri="{FF2B5EF4-FFF2-40B4-BE49-F238E27FC236}">
                        <a16:creationId xmlns:a16="http://schemas.microsoft.com/office/drawing/2014/main" id="{A0EA5D30-B6CE-9440-B4B3-89033200F897}"/>
                      </a:ext>
                    </a:extLst>
                  </p:cNvPr>
                  <p:cNvSpPr>
                    <a:spLocks noChangeArrowheads="1"/>
                  </p:cNvSpPr>
                  <p:nvPr/>
                </p:nvSpPr>
                <p:spPr bwMode="auto">
                  <a:xfrm flipV="1">
                    <a:off x="6407718" y="3932471"/>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405" name="Rectangle 373">
                    <a:extLst>
                      <a:ext uri="{FF2B5EF4-FFF2-40B4-BE49-F238E27FC236}">
                        <a16:creationId xmlns:a16="http://schemas.microsoft.com/office/drawing/2014/main" id="{EEA1F0A3-7794-0E40-80B4-79D26BBBF7CA}"/>
                      </a:ext>
                    </a:extLst>
                  </p:cNvPr>
                  <p:cNvSpPr>
                    <a:spLocks noChangeArrowheads="1"/>
                  </p:cNvSpPr>
                  <p:nvPr/>
                </p:nvSpPr>
                <p:spPr bwMode="auto">
                  <a:xfrm flipV="1">
                    <a:off x="6407718" y="3268608"/>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406" name="Elbow Connector 205">
                    <a:extLst>
                      <a:ext uri="{FF2B5EF4-FFF2-40B4-BE49-F238E27FC236}">
                        <a16:creationId xmlns:a16="http://schemas.microsoft.com/office/drawing/2014/main" id="{05585CBC-29C1-334A-96E0-F305CD15CA67}"/>
                      </a:ext>
                    </a:extLst>
                  </p:cNvPr>
                  <p:cNvCxnSpPr/>
                  <p:nvPr/>
                </p:nvCxnSpPr>
                <p:spPr bwMode="auto">
                  <a:xfrm flipV="1">
                    <a:off x="6681040" y="3335867"/>
                    <a:ext cx="0" cy="596604"/>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grpSp>
            <p:grpSp>
              <p:nvGrpSpPr>
                <p:cNvPr id="340" name="Group 374">
                  <a:extLst>
                    <a:ext uri="{FF2B5EF4-FFF2-40B4-BE49-F238E27FC236}">
                      <a16:creationId xmlns:a16="http://schemas.microsoft.com/office/drawing/2014/main" id="{CDCBA762-7EA5-D64D-81AC-1E6D83309287}"/>
                    </a:ext>
                  </a:extLst>
                </p:cNvPr>
                <p:cNvGrpSpPr>
                  <a:grpSpLocks/>
                </p:cNvGrpSpPr>
                <p:nvPr/>
              </p:nvGrpSpPr>
              <p:grpSpPr bwMode="auto">
                <a:xfrm flipV="1">
                  <a:off x="5792221" y="4451907"/>
                  <a:ext cx="15154" cy="10737"/>
                  <a:chOff x="1884" y="2001"/>
                  <a:chExt cx="49" cy="52"/>
                </a:xfrm>
                <a:noFill/>
              </p:grpSpPr>
              <p:sp>
                <p:nvSpPr>
                  <p:cNvPr id="402" name="Rectangle 372">
                    <a:extLst>
                      <a:ext uri="{FF2B5EF4-FFF2-40B4-BE49-F238E27FC236}">
                        <a16:creationId xmlns:a16="http://schemas.microsoft.com/office/drawing/2014/main" id="{C458FF02-B893-6C41-A00D-5B025F82C847}"/>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403" name="Rectangle 373">
                    <a:extLst>
                      <a:ext uri="{FF2B5EF4-FFF2-40B4-BE49-F238E27FC236}">
                        <a16:creationId xmlns:a16="http://schemas.microsoft.com/office/drawing/2014/main" id="{FD52B82D-3F40-1448-82ED-344F7C508DED}"/>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grpSp>
              <p:nvGrpSpPr>
                <p:cNvPr id="341" name="Group 374">
                  <a:extLst>
                    <a:ext uri="{FF2B5EF4-FFF2-40B4-BE49-F238E27FC236}">
                      <a16:creationId xmlns:a16="http://schemas.microsoft.com/office/drawing/2014/main" id="{0F0C0B37-631C-7A47-BEDF-5E121B1630B2}"/>
                    </a:ext>
                  </a:extLst>
                </p:cNvPr>
                <p:cNvGrpSpPr>
                  <a:grpSpLocks/>
                </p:cNvGrpSpPr>
                <p:nvPr/>
              </p:nvGrpSpPr>
              <p:grpSpPr bwMode="auto">
                <a:xfrm flipV="1">
                  <a:off x="5530063" y="4451907"/>
                  <a:ext cx="15154" cy="10737"/>
                  <a:chOff x="1884" y="2001"/>
                  <a:chExt cx="49" cy="52"/>
                </a:xfrm>
                <a:noFill/>
              </p:grpSpPr>
              <p:sp>
                <p:nvSpPr>
                  <p:cNvPr id="400" name="Rectangle 372">
                    <a:extLst>
                      <a:ext uri="{FF2B5EF4-FFF2-40B4-BE49-F238E27FC236}">
                        <a16:creationId xmlns:a16="http://schemas.microsoft.com/office/drawing/2014/main" id="{242EC40B-E948-2D4E-B73C-0C5E425D0061}"/>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401" name="Rectangle 373">
                    <a:extLst>
                      <a:ext uri="{FF2B5EF4-FFF2-40B4-BE49-F238E27FC236}">
                        <a16:creationId xmlns:a16="http://schemas.microsoft.com/office/drawing/2014/main" id="{1D2ACDD2-2456-3347-A134-20223296143B}"/>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sp>
              <p:nvSpPr>
                <p:cNvPr id="342" name="Rectangle 373">
                  <a:extLst>
                    <a:ext uri="{FF2B5EF4-FFF2-40B4-BE49-F238E27FC236}">
                      <a16:creationId xmlns:a16="http://schemas.microsoft.com/office/drawing/2014/main" id="{19B04EB0-D8D4-B34D-A69E-81F5465F829C}"/>
                    </a:ext>
                  </a:extLst>
                </p:cNvPr>
                <p:cNvSpPr>
                  <a:spLocks noChangeArrowheads="1"/>
                </p:cNvSpPr>
                <p:nvPr/>
              </p:nvSpPr>
              <p:spPr bwMode="auto">
                <a:xfrm flipV="1">
                  <a:off x="5594987" y="4451907"/>
                  <a:ext cx="15155" cy="10737"/>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nvGrpSpPr>
                <p:cNvPr id="343" name="Group 374">
                  <a:extLst>
                    <a:ext uri="{FF2B5EF4-FFF2-40B4-BE49-F238E27FC236}">
                      <a16:creationId xmlns:a16="http://schemas.microsoft.com/office/drawing/2014/main" id="{6D92C726-70C2-A449-AAFB-35B774F3F6E8}"/>
                    </a:ext>
                  </a:extLst>
                </p:cNvPr>
                <p:cNvGrpSpPr>
                  <a:grpSpLocks/>
                </p:cNvGrpSpPr>
                <p:nvPr/>
              </p:nvGrpSpPr>
              <p:grpSpPr bwMode="auto">
                <a:xfrm flipV="1">
                  <a:off x="5663224" y="4451907"/>
                  <a:ext cx="15154" cy="10737"/>
                  <a:chOff x="1884" y="2001"/>
                  <a:chExt cx="49" cy="52"/>
                </a:xfrm>
                <a:noFill/>
              </p:grpSpPr>
              <p:sp>
                <p:nvSpPr>
                  <p:cNvPr id="398" name="Rectangle 372">
                    <a:extLst>
                      <a:ext uri="{FF2B5EF4-FFF2-40B4-BE49-F238E27FC236}">
                        <a16:creationId xmlns:a16="http://schemas.microsoft.com/office/drawing/2014/main" id="{916DA202-70AA-544D-A4E3-D560EFF0F398}"/>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99" name="Rectangle 373">
                    <a:extLst>
                      <a:ext uri="{FF2B5EF4-FFF2-40B4-BE49-F238E27FC236}">
                        <a16:creationId xmlns:a16="http://schemas.microsoft.com/office/drawing/2014/main" id="{FD2A56AA-DAD9-E84C-AFE9-7B56256901F8}"/>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grpSp>
              <p:nvGrpSpPr>
                <p:cNvPr id="344" name="Group 234">
                  <a:extLst>
                    <a:ext uri="{FF2B5EF4-FFF2-40B4-BE49-F238E27FC236}">
                      <a16:creationId xmlns:a16="http://schemas.microsoft.com/office/drawing/2014/main" id="{93B72692-964E-A645-82B6-7C25A862B33D}"/>
                    </a:ext>
                  </a:extLst>
                </p:cNvPr>
                <p:cNvGrpSpPr/>
                <p:nvPr/>
              </p:nvGrpSpPr>
              <p:grpSpPr>
                <a:xfrm>
                  <a:off x="6593776" y="4145515"/>
                  <a:ext cx="35347" cy="163543"/>
                  <a:chOff x="6407718" y="3311898"/>
                  <a:chExt cx="59938" cy="554235"/>
                </a:xfrm>
              </p:grpSpPr>
              <p:sp>
                <p:nvSpPr>
                  <p:cNvPr id="395" name="Rectangle 373">
                    <a:extLst>
                      <a:ext uri="{FF2B5EF4-FFF2-40B4-BE49-F238E27FC236}">
                        <a16:creationId xmlns:a16="http://schemas.microsoft.com/office/drawing/2014/main" id="{A82B3C6A-4439-5844-90C8-0C51AB9E6A6B}"/>
                      </a:ext>
                    </a:extLst>
                  </p:cNvPr>
                  <p:cNvSpPr>
                    <a:spLocks noChangeArrowheads="1"/>
                  </p:cNvSpPr>
                  <p:nvPr/>
                </p:nvSpPr>
                <p:spPr bwMode="auto">
                  <a:xfrm flipV="1">
                    <a:off x="6407718" y="3798874"/>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96" name="Rectangle 373">
                    <a:extLst>
                      <a:ext uri="{FF2B5EF4-FFF2-40B4-BE49-F238E27FC236}">
                        <a16:creationId xmlns:a16="http://schemas.microsoft.com/office/drawing/2014/main" id="{18F93A56-6DC6-534C-A80B-2018D2463F23}"/>
                      </a:ext>
                    </a:extLst>
                  </p:cNvPr>
                  <p:cNvSpPr>
                    <a:spLocks noChangeArrowheads="1"/>
                  </p:cNvSpPr>
                  <p:nvPr/>
                </p:nvSpPr>
                <p:spPr bwMode="auto">
                  <a:xfrm flipV="1">
                    <a:off x="6407718" y="3311898"/>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97" name="Elbow Connector 205">
                    <a:extLst>
                      <a:ext uri="{FF2B5EF4-FFF2-40B4-BE49-F238E27FC236}">
                        <a16:creationId xmlns:a16="http://schemas.microsoft.com/office/drawing/2014/main" id="{0FC3C073-276D-8E4B-8F51-985882810EA9}"/>
                      </a:ext>
                    </a:extLst>
                  </p:cNvPr>
                  <p:cNvCxnSpPr/>
                  <p:nvPr/>
                </p:nvCxnSpPr>
                <p:spPr bwMode="auto">
                  <a:xfrm flipV="1">
                    <a:off x="6437687" y="3379157"/>
                    <a:ext cx="0" cy="419717"/>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grpSp>
            <p:sp>
              <p:nvSpPr>
                <p:cNvPr id="345" name="Rectangle 373">
                  <a:extLst>
                    <a:ext uri="{FF2B5EF4-FFF2-40B4-BE49-F238E27FC236}">
                      <a16:creationId xmlns:a16="http://schemas.microsoft.com/office/drawing/2014/main" id="{EDDDCC9C-4976-2240-AFFF-C1DF8C781E1A}"/>
                    </a:ext>
                  </a:extLst>
                </p:cNvPr>
                <p:cNvSpPr>
                  <a:spLocks noChangeArrowheads="1"/>
                </p:cNvSpPr>
                <p:nvPr/>
              </p:nvSpPr>
              <p:spPr bwMode="auto">
                <a:xfrm flipV="1">
                  <a:off x="6460776" y="3914196"/>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46" name="Rectangle 373">
                  <a:extLst>
                    <a:ext uri="{FF2B5EF4-FFF2-40B4-BE49-F238E27FC236}">
                      <a16:creationId xmlns:a16="http://schemas.microsoft.com/office/drawing/2014/main" id="{7BCB52D0-FA90-FB48-85DB-3FD16108D476}"/>
                    </a:ext>
                  </a:extLst>
                </p:cNvPr>
                <p:cNvSpPr>
                  <a:spLocks noChangeArrowheads="1"/>
                </p:cNvSpPr>
                <p:nvPr/>
              </p:nvSpPr>
              <p:spPr bwMode="auto">
                <a:xfrm flipV="1">
                  <a:off x="6532503" y="4270862"/>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47" name="Rectangle 373">
                  <a:extLst>
                    <a:ext uri="{FF2B5EF4-FFF2-40B4-BE49-F238E27FC236}">
                      <a16:creationId xmlns:a16="http://schemas.microsoft.com/office/drawing/2014/main" id="{0AD3584C-1F5E-7246-A631-FB9C5C62A34A}"/>
                    </a:ext>
                  </a:extLst>
                </p:cNvPr>
                <p:cNvSpPr>
                  <a:spLocks noChangeArrowheads="1"/>
                </p:cNvSpPr>
                <p:nvPr/>
              </p:nvSpPr>
              <p:spPr bwMode="auto">
                <a:xfrm flipV="1">
                  <a:off x="6527614" y="3914963"/>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48" name="Elbow Connector 205">
                  <a:extLst>
                    <a:ext uri="{FF2B5EF4-FFF2-40B4-BE49-F238E27FC236}">
                      <a16:creationId xmlns:a16="http://schemas.microsoft.com/office/drawing/2014/main" id="{0E6240D6-E331-FA42-A496-21F66E992A79}"/>
                    </a:ext>
                  </a:extLst>
                </p:cNvPr>
                <p:cNvCxnSpPr/>
                <p:nvPr/>
              </p:nvCxnSpPr>
              <p:spPr bwMode="auto">
                <a:xfrm flipH="1" flipV="1">
                  <a:off x="6489273" y="3925481"/>
                  <a:ext cx="4891" cy="342667"/>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sp>
              <p:nvSpPr>
                <p:cNvPr id="349" name="Rectangle 373">
                  <a:extLst>
                    <a:ext uri="{FF2B5EF4-FFF2-40B4-BE49-F238E27FC236}">
                      <a16:creationId xmlns:a16="http://schemas.microsoft.com/office/drawing/2014/main" id="{3D70BC8A-DA93-1E4A-9313-CC1005BB7B2F}"/>
                    </a:ext>
                  </a:extLst>
                </p:cNvPr>
                <p:cNvSpPr>
                  <a:spLocks noChangeArrowheads="1"/>
                </p:cNvSpPr>
                <p:nvPr/>
              </p:nvSpPr>
              <p:spPr bwMode="auto">
                <a:xfrm flipV="1">
                  <a:off x="6040114" y="4019839"/>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50" name="Rectangle 373">
                  <a:extLst>
                    <a:ext uri="{FF2B5EF4-FFF2-40B4-BE49-F238E27FC236}">
                      <a16:creationId xmlns:a16="http://schemas.microsoft.com/office/drawing/2014/main" id="{865D4136-A42F-B04F-AAB8-A67DBFC260EC}"/>
                    </a:ext>
                  </a:extLst>
                </p:cNvPr>
                <p:cNvSpPr>
                  <a:spLocks noChangeArrowheads="1"/>
                </p:cNvSpPr>
                <p:nvPr/>
              </p:nvSpPr>
              <p:spPr bwMode="auto">
                <a:xfrm flipV="1">
                  <a:off x="6163262" y="4169109"/>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nvGrpSpPr>
                <p:cNvPr id="351" name="Group 374">
                  <a:extLst>
                    <a:ext uri="{FF2B5EF4-FFF2-40B4-BE49-F238E27FC236}">
                      <a16:creationId xmlns:a16="http://schemas.microsoft.com/office/drawing/2014/main" id="{5FD08132-5CF1-544C-843D-4C01134925CC}"/>
                    </a:ext>
                  </a:extLst>
                </p:cNvPr>
                <p:cNvGrpSpPr>
                  <a:grpSpLocks/>
                </p:cNvGrpSpPr>
                <p:nvPr/>
              </p:nvGrpSpPr>
              <p:grpSpPr bwMode="auto">
                <a:xfrm flipV="1">
                  <a:off x="5378824" y="4451448"/>
                  <a:ext cx="15154" cy="10737"/>
                  <a:chOff x="1884" y="2001"/>
                  <a:chExt cx="49" cy="52"/>
                </a:xfrm>
                <a:noFill/>
              </p:grpSpPr>
              <p:sp>
                <p:nvSpPr>
                  <p:cNvPr id="393" name="Rectangle 372">
                    <a:extLst>
                      <a:ext uri="{FF2B5EF4-FFF2-40B4-BE49-F238E27FC236}">
                        <a16:creationId xmlns:a16="http://schemas.microsoft.com/office/drawing/2014/main" id="{E31ABAB1-7734-DA46-B72E-1D4800EC830A}"/>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94" name="Rectangle 373">
                    <a:extLst>
                      <a:ext uri="{FF2B5EF4-FFF2-40B4-BE49-F238E27FC236}">
                        <a16:creationId xmlns:a16="http://schemas.microsoft.com/office/drawing/2014/main" id="{10C94CD2-67EF-0843-B47C-F9044AA00D97}"/>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sp>
              <p:nvSpPr>
                <p:cNvPr id="352" name="Rectangle 373">
                  <a:extLst>
                    <a:ext uri="{FF2B5EF4-FFF2-40B4-BE49-F238E27FC236}">
                      <a16:creationId xmlns:a16="http://schemas.microsoft.com/office/drawing/2014/main" id="{14270833-942D-6347-8AC0-8B1044BC4052}"/>
                    </a:ext>
                  </a:extLst>
                </p:cNvPr>
                <p:cNvSpPr>
                  <a:spLocks noChangeArrowheads="1"/>
                </p:cNvSpPr>
                <p:nvPr/>
              </p:nvSpPr>
              <p:spPr bwMode="auto">
                <a:xfrm flipV="1">
                  <a:off x="5474929" y="4452032"/>
                  <a:ext cx="15154" cy="10737"/>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nvGrpSpPr>
                <p:cNvPr id="353" name="Group 374">
                  <a:extLst>
                    <a:ext uri="{FF2B5EF4-FFF2-40B4-BE49-F238E27FC236}">
                      <a16:creationId xmlns:a16="http://schemas.microsoft.com/office/drawing/2014/main" id="{DF7D7A7E-3098-6346-BB16-CB41FDACCC59}"/>
                    </a:ext>
                  </a:extLst>
                </p:cNvPr>
                <p:cNvGrpSpPr>
                  <a:grpSpLocks/>
                </p:cNvGrpSpPr>
                <p:nvPr/>
              </p:nvGrpSpPr>
              <p:grpSpPr bwMode="auto">
                <a:xfrm flipV="1">
                  <a:off x="5418256" y="4452732"/>
                  <a:ext cx="15154" cy="10737"/>
                  <a:chOff x="1884" y="2001"/>
                  <a:chExt cx="49" cy="52"/>
                </a:xfrm>
                <a:noFill/>
              </p:grpSpPr>
              <p:sp>
                <p:nvSpPr>
                  <p:cNvPr id="391" name="Rectangle 372">
                    <a:extLst>
                      <a:ext uri="{FF2B5EF4-FFF2-40B4-BE49-F238E27FC236}">
                        <a16:creationId xmlns:a16="http://schemas.microsoft.com/office/drawing/2014/main" id="{ADE5A592-A329-224D-B72F-7B8FC0C7222E}"/>
                      </a:ext>
                    </a:extLst>
                  </p:cNvPr>
                  <p:cNvSpPr>
                    <a:spLocks noChangeArrowheads="1"/>
                  </p:cNvSpPr>
                  <p:nvPr/>
                </p:nvSpPr>
                <p:spPr bwMode="auto">
                  <a:xfrm>
                    <a:off x="1884" y="2001"/>
                    <a:ext cx="49" cy="52"/>
                  </a:xfrm>
                  <a:prstGeom prst="rect">
                    <a:avLst/>
                  </a:prstGeom>
                  <a:grpFill/>
                  <a:ln w="9525">
                    <a:noFill/>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92" name="Rectangle 373">
                    <a:extLst>
                      <a:ext uri="{FF2B5EF4-FFF2-40B4-BE49-F238E27FC236}">
                        <a16:creationId xmlns:a16="http://schemas.microsoft.com/office/drawing/2014/main" id="{A4F268D0-6C27-2146-B0B6-EEEE39F7B874}"/>
                      </a:ext>
                    </a:extLst>
                  </p:cNvPr>
                  <p:cNvSpPr>
                    <a:spLocks noChangeArrowheads="1"/>
                  </p:cNvSpPr>
                  <p:nvPr/>
                </p:nvSpPr>
                <p:spPr bwMode="auto">
                  <a:xfrm>
                    <a:off x="1884" y="2001"/>
                    <a:ext cx="49" cy="52"/>
                  </a:xfrm>
                  <a:prstGeom prst="rect">
                    <a:avLst/>
                  </a:prstGeom>
                  <a:grp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grpSp>
            <p:sp>
              <p:nvSpPr>
                <p:cNvPr id="354" name="Rectangle 373">
                  <a:extLst>
                    <a:ext uri="{FF2B5EF4-FFF2-40B4-BE49-F238E27FC236}">
                      <a16:creationId xmlns:a16="http://schemas.microsoft.com/office/drawing/2014/main" id="{590AE038-7D12-CF4C-9628-25E8B7795F17}"/>
                    </a:ext>
                  </a:extLst>
                </p:cNvPr>
                <p:cNvSpPr>
                  <a:spLocks noChangeArrowheads="1"/>
                </p:cNvSpPr>
                <p:nvPr/>
              </p:nvSpPr>
              <p:spPr bwMode="auto">
                <a:xfrm flipV="1">
                  <a:off x="6395639" y="3914910"/>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55" name="Elbow Connector 205">
                  <a:extLst>
                    <a:ext uri="{FF2B5EF4-FFF2-40B4-BE49-F238E27FC236}">
                      <a16:creationId xmlns:a16="http://schemas.microsoft.com/office/drawing/2014/main" id="{B24212CB-FAB9-D041-B00C-21A8A735E97A}"/>
                    </a:ext>
                  </a:extLst>
                </p:cNvPr>
                <p:cNvCxnSpPr/>
                <p:nvPr/>
              </p:nvCxnSpPr>
              <p:spPr bwMode="auto">
                <a:xfrm rot="5400000" flipH="1" flipV="1">
                  <a:off x="6246864" y="3986478"/>
                  <a:ext cx="214688" cy="98018"/>
                </a:xfrm>
                <a:prstGeom prst="bentConnector3">
                  <a:avLst>
                    <a:gd name="adj1" fmla="val 50000"/>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sp>
              <p:nvSpPr>
                <p:cNvPr id="356" name="Rectangle 456">
                  <a:extLst>
                    <a:ext uri="{FF2B5EF4-FFF2-40B4-BE49-F238E27FC236}">
                      <a16:creationId xmlns:a16="http://schemas.microsoft.com/office/drawing/2014/main" id="{DF3F710C-5BBC-BE41-8F79-19FAD64C087A}"/>
                    </a:ext>
                  </a:extLst>
                </p:cNvPr>
                <p:cNvSpPr>
                  <a:spLocks noChangeArrowheads="1"/>
                </p:cNvSpPr>
                <p:nvPr/>
              </p:nvSpPr>
              <p:spPr bwMode="auto">
                <a:xfrm>
                  <a:off x="6897120" y="3959284"/>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57" name="Freeform 429">
                  <a:extLst>
                    <a:ext uri="{FF2B5EF4-FFF2-40B4-BE49-F238E27FC236}">
                      <a16:creationId xmlns:a16="http://schemas.microsoft.com/office/drawing/2014/main" id="{97F39DCF-C887-A646-9B48-4B6A5A70D480}"/>
                    </a:ext>
                  </a:extLst>
                </p:cNvPr>
                <p:cNvSpPr>
                  <a:spLocks noEditPoints="1"/>
                </p:cNvSpPr>
                <p:nvPr/>
              </p:nvSpPr>
              <p:spPr bwMode="auto">
                <a:xfrm>
                  <a:off x="6915638" y="3959666"/>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58" name="Rectangle 456">
                  <a:extLst>
                    <a:ext uri="{FF2B5EF4-FFF2-40B4-BE49-F238E27FC236}">
                      <a16:creationId xmlns:a16="http://schemas.microsoft.com/office/drawing/2014/main" id="{87634E10-2122-624C-B21B-4972F531CD34}"/>
                    </a:ext>
                  </a:extLst>
                </p:cNvPr>
                <p:cNvSpPr>
                  <a:spLocks noChangeArrowheads="1"/>
                </p:cNvSpPr>
                <p:nvPr/>
              </p:nvSpPr>
              <p:spPr bwMode="auto">
                <a:xfrm>
                  <a:off x="6897120" y="3959284"/>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59" name="Rectangle 321">
                  <a:extLst>
                    <a:ext uri="{FF2B5EF4-FFF2-40B4-BE49-F238E27FC236}">
                      <a16:creationId xmlns:a16="http://schemas.microsoft.com/office/drawing/2014/main" id="{5FBDCE8C-2B35-3B4A-BCB1-AF3081B16404}"/>
                    </a:ext>
                  </a:extLst>
                </p:cNvPr>
                <p:cNvSpPr>
                  <a:spLocks noChangeArrowheads="1"/>
                </p:cNvSpPr>
                <p:nvPr/>
              </p:nvSpPr>
              <p:spPr bwMode="auto">
                <a:xfrm>
                  <a:off x="6955306" y="3945002"/>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USB2</a:t>
                  </a:r>
                </a:p>
              </p:txBody>
            </p:sp>
            <p:sp>
              <p:nvSpPr>
                <p:cNvPr id="360" name="Rectangle 321">
                  <a:extLst>
                    <a:ext uri="{FF2B5EF4-FFF2-40B4-BE49-F238E27FC236}">
                      <a16:creationId xmlns:a16="http://schemas.microsoft.com/office/drawing/2014/main" id="{F043B91C-888B-874D-90E6-283C4D35543C}"/>
                    </a:ext>
                  </a:extLst>
                </p:cNvPr>
                <p:cNvSpPr>
                  <a:spLocks noChangeArrowheads="1"/>
                </p:cNvSpPr>
                <p:nvPr/>
              </p:nvSpPr>
              <p:spPr bwMode="auto">
                <a:xfrm>
                  <a:off x="6671924" y="4049581"/>
                  <a:ext cx="196512" cy="41796"/>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 h="25400"/>
                </a:sp3d>
              </p:spPr>
              <p:txBody>
                <a:bodyPr vert="horz" wrap="none" lIns="0" tIns="34290" rIns="0" bIns="34290" numCol="1" rtlCol="0" anchor="ctr" anchorCtr="0" compatLnSpc="1">
                  <a:prstTxWarp prst="textNoShape">
                    <a:avLst/>
                  </a:prstTxWarp>
                </a:bodyPr>
                <a:lstStyle/>
                <a:p>
                  <a:pPr algn="ctr"/>
                  <a:r>
                    <a:rPr lang="en-US" sz="100" kern="0">
                      <a:solidFill>
                        <a:srgbClr val="FFFFFF"/>
                      </a:solidFill>
                      <a:latin typeface="Arial"/>
                    </a:rPr>
                    <a:t>Ethernet</a:t>
                  </a:r>
                </a:p>
              </p:txBody>
            </p:sp>
            <p:sp>
              <p:nvSpPr>
                <p:cNvPr id="361" name="Freeform 429">
                  <a:extLst>
                    <a:ext uri="{FF2B5EF4-FFF2-40B4-BE49-F238E27FC236}">
                      <a16:creationId xmlns:a16="http://schemas.microsoft.com/office/drawing/2014/main" id="{F9CB52AB-3A62-1C45-9773-713E4C30CAAA}"/>
                    </a:ext>
                  </a:extLst>
                </p:cNvPr>
                <p:cNvSpPr>
                  <a:spLocks noEditPoints="1"/>
                </p:cNvSpPr>
                <p:nvPr/>
              </p:nvSpPr>
              <p:spPr bwMode="auto">
                <a:xfrm>
                  <a:off x="6616850" y="4064245"/>
                  <a:ext cx="55716"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62" name="Rectangle 456">
                  <a:extLst>
                    <a:ext uri="{FF2B5EF4-FFF2-40B4-BE49-F238E27FC236}">
                      <a16:creationId xmlns:a16="http://schemas.microsoft.com/office/drawing/2014/main" id="{F8FE771D-F174-7D45-9D0D-C6AC8C0A560D}"/>
                    </a:ext>
                  </a:extLst>
                </p:cNvPr>
                <p:cNvSpPr>
                  <a:spLocks noChangeArrowheads="1"/>
                </p:cNvSpPr>
                <p:nvPr/>
              </p:nvSpPr>
              <p:spPr bwMode="auto">
                <a:xfrm>
                  <a:off x="6603789" y="4063863"/>
                  <a:ext cx="15154" cy="13231"/>
                </a:xfrm>
                <a:prstGeom prst="rect">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cxnSp>
              <p:nvCxnSpPr>
                <p:cNvPr id="363" name="Elbow Connector 71">
                  <a:extLst>
                    <a:ext uri="{FF2B5EF4-FFF2-40B4-BE49-F238E27FC236}">
                      <a16:creationId xmlns:a16="http://schemas.microsoft.com/office/drawing/2014/main" id="{C8372426-BF3B-3C41-AF79-BB6A9D5AC6A1}"/>
                    </a:ext>
                  </a:extLst>
                </p:cNvPr>
                <p:cNvCxnSpPr/>
                <p:nvPr/>
              </p:nvCxnSpPr>
              <p:spPr bwMode="auto">
                <a:xfrm flipV="1">
                  <a:off x="5834970" y="3446287"/>
                  <a:ext cx="10351" cy="680970"/>
                </a:xfrm>
                <a:prstGeom prst="straightConnector1">
                  <a:avLst/>
                </a:prstGeom>
                <a:gradFill rotWithShape="0">
                  <a:gsLst>
                    <a:gs pos="0">
                      <a:srgbClr val="4A95B0"/>
                    </a:gs>
                    <a:gs pos="100000">
                      <a:srgbClr val="CADBC8"/>
                    </a:gs>
                  </a:gsLst>
                  <a:lin ang="5400000" scaled="1"/>
                </a:gradFill>
                <a:ln w="28575" cap="flat" cmpd="sng" algn="ctr">
                  <a:solidFill>
                    <a:srgbClr val="3C3C3C"/>
                  </a:solidFill>
                  <a:prstDash val="solid"/>
                  <a:round/>
                  <a:headEnd type="triangle" w="med" len="sm"/>
                  <a:tailEnd type="triangle" w="med" len="sm"/>
                </a:ln>
                <a:effectLst/>
              </p:spPr>
            </p:cxnSp>
            <p:sp>
              <p:nvSpPr>
                <p:cNvPr id="364" name="Rectangle 363">
                  <a:extLst>
                    <a:ext uri="{FF2B5EF4-FFF2-40B4-BE49-F238E27FC236}">
                      <a16:creationId xmlns:a16="http://schemas.microsoft.com/office/drawing/2014/main" id="{B553230F-B958-0B4F-A1A4-0B22C2875973}"/>
                    </a:ext>
                  </a:extLst>
                </p:cNvPr>
                <p:cNvSpPr>
                  <a:spLocks/>
                </p:cNvSpPr>
                <p:nvPr/>
              </p:nvSpPr>
              <p:spPr bwMode="auto">
                <a:xfrm>
                  <a:off x="5431884" y="4569585"/>
                  <a:ext cx="393022" cy="110350"/>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pPr>
                    <a:defRPr/>
                  </a:pPr>
                  <a:r>
                    <a:rPr lang="en-US" sz="500" kern="0">
                      <a:solidFill>
                        <a:srgbClr val="FFFFFF"/>
                      </a:solidFill>
                      <a:latin typeface="Arial"/>
                    </a:rPr>
                    <a:t>MMP</a:t>
                  </a:r>
                </a:p>
              </p:txBody>
            </p:sp>
            <p:cxnSp>
              <p:nvCxnSpPr>
                <p:cNvPr id="365" name="Elbow Connector 314">
                  <a:extLst>
                    <a:ext uri="{FF2B5EF4-FFF2-40B4-BE49-F238E27FC236}">
                      <a16:creationId xmlns:a16="http://schemas.microsoft.com/office/drawing/2014/main" id="{1B1EBB3D-9420-724A-9275-7F0B1D9BB682}"/>
                    </a:ext>
                  </a:extLst>
                </p:cNvPr>
                <p:cNvCxnSpPr>
                  <a:endCxn id="299" idx="1"/>
                </p:cNvCxnSpPr>
                <p:nvPr/>
              </p:nvCxnSpPr>
              <p:spPr bwMode="auto">
                <a:xfrm rot="10800000" flipH="1" flipV="1">
                  <a:off x="5366837" y="3220264"/>
                  <a:ext cx="65049" cy="1315091"/>
                </a:xfrm>
                <a:prstGeom prst="bentConnector3">
                  <a:avLst>
                    <a:gd name="adj1" fmla="val -351336"/>
                  </a:avLst>
                </a:prstGeom>
                <a:gradFill rotWithShape="0">
                  <a:gsLst>
                    <a:gs pos="0">
                      <a:srgbClr val="4A95B0"/>
                    </a:gs>
                    <a:gs pos="100000">
                      <a:srgbClr val="CADBC8"/>
                    </a:gs>
                  </a:gsLst>
                  <a:lin ang="5400000" scaled="1"/>
                </a:gradFill>
                <a:ln w="38100" cap="flat" cmpd="sng" algn="ctr">
                  <a:gradFill>
                    <a:gsLst>
                      <a:gs pos="29000">
                        <a:schemeClr val="accent5"/>
                      </a:gs>
                      <a:gs pos="50000">
                        <a:schemeClr val="accent5">
                          <a:lumMod val="60000"/>
                          <a:lumOff val="40000"/>
                        </a:schemeClr>
                      </a:gs>
                      <a:gs pos="71000">
                        <a:schemeClr val="accent5"/>
                      </a:gs>
                    </a:gsLst>
                    <a:lin ang="5400000" scaled="0"/>
                  </a:gradFill>
                  <a:prstDash val="sysDot"/>
                  <a:round/>
                  <a:headEnd type="triangle" w="med" len="med"/>
                  <a:tailEnd type="triangle" w="med" len="med"/>
                </a:ln>
                <a:effectLst/>
              </p:spPr>
            </p:cxnSp>
            <p:sp>
              <p:nvSpPr>
                <p:cNvPr id="366" name="Freeform 429">
                  <a:extLst>
                    <a:ext uri="{FF2B5EF4-FFF2-40B4-BE49-F238E27FC236}">
                      <a16:creationId xmlns:a16="http://schemas.microsoft.com/office/drawing/2014/main" id="{B58359BC-9836-4544-8F68-14AB7AD4D780}"/>
                    </a:ext>
                  </a:extLst>
                </p:cNvPr>
                <p:cNvSpPr>
                  <a:spLocks noEditPoints="1"/>
                </p:cNvSpPr>
                <p:nvPr/>
              </p:nvSpPr>
              <p:spPr bwMode="auto">
                <a:xfrm>
                  <a:off x="6059096" y="3830222"/>
                  <a:ext cx="40205" cy="7195"/>
                </a:xfrm>
                <a:prstGeom prst="leftRightArrow">
                  <a:avLst/>
                </a:prstGeom>
                <a:solidFill>
                  <a:srgbClr val="1B81B1"/>
                </a:solidFill>
                <a:ln w="9525" cap="flat" cmpd="sng" algn="ctr">
                  <a:noFill/>
                  <a:prstDash val="solid"/>
                  <a:headEnd/>
                  <a:tailEnd/>
                </a:ln>
                <a:effectLst>
                  <a:outerShdw blurRad="40000" dist="23000" dir="5400000" rotWithShape="0">
                    <a:srgbClr val="000000">
                      <a:alpha val="35000"/>
                    </a:srgbClr>
                  </a:outerShdw>
                </a:effectLst>
              </p:spPr>
              <p:txBody>
                <a:bodyPr wrap="none" lIns="30724" tIns="15362" rIns="30724" bIns="15362" anchor="ctr"/>
                <a:lstStyle/>
                <a:p>
                  <a:pPr>
                    <a:defRPr/>
                  </a:pPr>
                  <a:endParaRPr lang="en-US" sz="100" kern="0">
                    <a:solidFill>
                      <a:srgbClr val="FFFFFF"/>
                    </a:solidFill>
                    <a:latin typeface="Arial"/>
                  </a:endParaRPr>
                </a:p>
              </p:txBody>
            </p:sp>
            <p:sp>
              <p:nvSpPr>
                <p:cNvPr id="367" name="TextBox 366">
                  <a:extLst>
                    <a:ext uri="{FF2B5EF4-FFF2-40B4-BE49-F238E27FC236}">
                      <a16:creationId xmlns:a16="http://schemas.microsoft.com/office/drawing/2014/main" id="{7A6F3167-A0DF-4F45-8632-96C7613C34B2}"/>
                    </a:ext>
                  </a:extLst>
                </p:cNvPr>
                <p:cNvSpPr txBox="1"/>
                <p:nvPr/>
              </p:nvSpPr>
              <p:spPr>
                <a:xfrm>
                  <a:off x="6453295" y="2823665"/>
                  <a:ext cx="215297" cy="135543"/>
                </a:xfrm>
                <a:prstGeom prst="rect">
                  <a:avLst/>
                </a:prstGeom>
                <a:noFill/>
              </p:spPr>
              <p:txBody>
                <a:bodyPr wrap="none" rtlCol="0">
                  <a:spAutoFit/>
                </a:bodyPr>
                <a:lstStyle/>
                <a:p>
                  <a:pPr>
                    <a:defRPr/>
                  </a:pPr>
                  <a:r>
                    <a:rPr lang="en-US" sz="100" kern="0">
                      <a:solidFill>
                        <a:srgbClr val="000000"/>
                      </a:solidFill>
                    </a:rPr>
                    <a:t> </a:t>
                  </a:r>
                  <a:endParaRPr lang="en-US" sz="300" kern="0">
                    <a:solidFill>
                      <a:srgbClr val="000000"/>
                    </a:solidFill>
                  </a:endParaRPr>
                </a:p>
              </p:txBody>
            </p:sp>
            <p:sp>
              <p:nvSpPr>
                <p:cNvPr id="368" name="Rectangle 373">
                  <a:extLst>
                    <a:ext uri="{FF2B5EF4-FFF2-40B4-BE49-F238E27FC236}">
                      <a16:creationId xmlns:a16="http://schemas.microsoft.com/office/drawing/2014/main" id="{A8088B43-259C-4D4A-8E82-B6981F59614A}"/>
                    </a:ext>
                  </a:extLst>
                </p:cNvPr>
                <p:cNvSpPr>
                  <a:spLocks noChangeArrowheads="1"/>
                </p:cNvSpPr>
                <p:nvPr/>
              </p:nvSpPr>
              <p:spPr bwMode="auto">
                <a:xfrm flipV="1">
                  <a:off x="6453921" y="4021543"/>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69" name="Rectangle 373">
                  <a:extLst>
                    <a:ext uri="{FF2B5EF4-FFF2-40B4-BE49-F238E27FC236}">
                      <a16:creationId xmlns:a16="http://schemas.microsoft.com/office/drawing/2014/main" id="{4005C026-5495-1B45-A252-833363BE1279}"/>
                    </a:ext>
                  </a:extLst>
                </p:cNvPr>
                <p:cNvSpPr>
                  <a:spLocks noChangeArrowheads="1"/>
                </p:cNvSpPr>
                <p:nvPr/>
              </p:nvSpPr>
              <p:spPr bwMode="auto">
                <a:xfrm flipV="1">
                  <a:off x="6202024" y="4129599"/>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70" name="Rectangle 373">
                  <a:extLst>
                    <a:ext uri="{FF2B5EF4-FFF2-40B4-BE49-F238E27FC236}">
                      <a16:creationId xmlns:a16="http://schemas.microsoft.com/office/drawing/2014/main" id="{E8E6D04A-B5ED-AC49-B934-831DD4962AFE}"/>
                    </a:ext>
                  </a:extLst>
                </p:cNvPr>
                <p:cNvSpPr>
                  <a:spLocks noChangeArrowheads="1"/>
                </p:cNvSpPr>
                <p:nvPr/>
              </p:nvSpPr>
              <p:spPr bwMode="auto">
                <a:xfrm flipV="1">
                  <a:off x="6534211" y="4277952"/>
                  <a:ext cx="15154" cy="13231"/>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71" name="Elbow Connector 71">
                  <a:extLst>
                    <a:ext uri="{FF2B5EF4-FFF2-40B4-BE49-F238E27FC236}">
                      <a16:creationId xmlns:a16="http://schemas.microsoft.com/office/drawing/2014/main" id="{6041810F-6E6C-8045-941E-D39A3B4890B7}"/>
                    </a:ext>
                  </a:extLst>
                </p:cNvPr>
                <p:cNvCxnSpPr/>
                <p:nvPr/>
              </p:nvCxnSpPr>
              <p:spPr bwMode="auto">
                <a:xfrm flipV="1">
                  <a:off x="6480578" y="3450232"/>
                  <a:ext cx="898" cy="285279"/>
                </a:xfrm>
                <a:prstGeom prst="straightConnector1">
                  <a:avLst/>
                </a:prstGeom>
                <a:gradFill rotWithShape="0">
                  <a:gsLst>
                    <a:gs pos="0">
                      <a:srgbClr val="4A95B0"/>
                    </a:gs>
                    <a:gs pos="100000">
                      <a:srgbClr val="CADBC8"/>
                    </a:gs>
                  </a:gsLst>
                  <a:lin ang="5400000" scaled="1"/>
                </a:gradFill>
                <a:ln w="28575" cap="flat" cmpd="sng" algn="ctr">
                  <a:solidFill>
                    <a:srgbClr val="3C3C3C"/>
                  </a:solidFill>
                  <a:prstDash val="solid"/>
                  <a:round/>
                  <a:headEnd type="triangle" w="med" len="sm"/>
                  <a:tailEnd type="triangle" w="med" len="sm"/>
                </a:ln>
                <a:effectLst/>
              </p:spPr>
            </p:cxnSp>
            <p:cxnSp>
              <p:nvCxnSpPr>
                <p:cNvPr id="372" name="Elbow Connector 71">
                  <a:extLst>
                    <a:ext uri="{FF2B5EF4-FFF2-40B4-BE49-F238E27FC236}">
                      <a16:creationId xmlns:a16="http://schemas.microsoft.com/office/drawing/2014/main" id="{1CD1C4D2-ABCD-0B43-94BB-BF52E3F40A9F}"/>
                    </a:ext>
                  </a:extLst>
                </p:cNvPr>
                <p:cNvCxnSpPr>
                  <a:endCxn id="387" idx="2"/>
                </p:cNvCxnSpPr>
                <p:nvPr/>
              </p:nvCxnSpPr>
              <p:spPr bwMode="auto">
                <a:xfrm flipV="1">
                  <a:off x="6933099" y="3450795"/>
                  <a:ext cx="3997" cy="301590"/>
                </a:xfrm>
                <a:prstGeom prst="straightConnector1">
                  <a:avLst/>
                </a:prstGeom>
                <a:gradFill rotWithShape="0">
                  <a:gsLst>
                    <a:gs pos="0">
                      <a:srgbClr val="4A95B0"/>
                    </a:gs>
                    <a:gs pos="100000">
                      <a:srgbClr val="CADBC8"/>
                    </a:gs>
                  </a:gsLst>
                  <a:lin ang="5400000" scaled="1"/>
                </a:gradFill>
                <a:ln w="28575" cap="flat" cmpd="sng" algn="ctr">
                  <a:solidFill>
                    <a:srgbClr val="3C3C3C"/>
                  </a:solidFill>
                  <a:prstDash val="solid"/>
                  <a:round/>
                  <a:headEnd type="triangle" w="med" len="sm"/>
                  <a:tailEnd type="triangle" w="med" len="sm"/>
                </a:ln>
                <a:effectLst/>
              </p:spPr>
            </p:cxnSp>
            <p:sp>
              <p:nvSpPr>
                <p:cNvPr id="373" name="Rectangle 372">
                  <a:extLst>
                    <a:ext uri="{FF2B5EF4-FFF2-40B4-BE49-F238E27FC236}">
                      <a16:creationId xmlns:a16="http://schemas.microsoft.com/office/drawing/2014/main" id="{A56DAF43-BD0C-A145-9793-63D309EBF632}"/>
                    </a:ext>
                  </a:extLst>
                </p:cNvPr>
                <p:cNvSpPr/>
                <p:nvPr/>
              </p:nvSpPr>
              <p:spPr bwMode="auto">
                <a:xfrm>
                  <a:off x="5811034" y="3513562"/>
                  <a:ext cx="34537" cy="37778"/>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endParaRPr lang="en-US" sz="300"/>
                </a:p>
              </p:txBody>
            </p:sp>
            <p:grpSp>
              <p:nvGrpSpPr>
                <p:cNvPr id="374" name="Group 203">
                  <a:extLst>
                    <a:ext uri="{FF2B5EF4-FFF2-40B4-BE49-F238E27FC236}">
                      <a16:creationId xmlns:a16="http://schemas.microsoft.com/office/drawing/2014/main" id="{A72EDB6F-3C0D-5E41-BBB5-888CBEAA6C90}"/>
                    </a:ext>
                  </a:extLst>
                </p:cNvPr>
                <p:cNvGrpSpPr/>
                <p:nvPr/>
              </p:nvGrpSpPr>
              <p:grpSpPr>
                <a:xfrm>
                  <a:off x="6043758" y="4006030"/>
                  <a:ext cx="15154" cy="143823"/>
                  <a:chOff x="6407718" y="3268608"/>
                  <a:chExt cx="59938" cy="731122"/>
                </a:xfrm>
              </p:grpSpPr>
              <p:sp>
                <p:nvSpPr>
                  <p:cNvPr id="388" name="Rectangle 373">
                    <a:extLst>
                      <a:ext uri="{FF2B5EF4-FFF2-40B4-BE49-F238E27FC236}">
                        <a16:creationId xmlns:a16="http://schemas.microsoft.com/office/drawing/2014/main" id="{06EDC2F3-7A68-544E-A246-88B017AE2DD2}"/>
                      </a:ext>
                    </a:extLst>
                  </p:cNvPr>
                  <p:cNvSpPr>
                    <a:spLocks noChangeArrowheads="1"/>
                  </p:cNvSpPr>
                  <p:nvPr/>
                </p:nvSpPr>
                <p:spPr bwMode="auto">
                  <a:xfrm flipV="1">
                    <a:off x="6407718" y="3932471"/>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89" name="Rectangle 373">
                    <a:extLst>
                      <a:ext uri="{FF2B5EF4-FFF2-40B4-BE49-F238E27FC236}">
                        <a16:creationId xmlns:a16="http://schemas.microsoft.com/office/drawing/2014/main" id="{38BA6B03-BD7D-1040-A4FE-F01AA61070B2}"/>
                      </a:ext>
                    </a:extLst>
                  </p:cNvPr>
                  <p:cNvSpPr>
                    <a:spLocks noChangeArrowheads="1"/>
                  </p:cNvSpPr>
                  <p:nvPr/>
                </p:nvSpPr>
                <p:spPr bwMode="auto">
                  <a:xfrm flipV="1">
                    <a:off x="6407718" y="3268608"/>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90" name="Elbow Connector 205">
                    <a:extLst>
                      <a:ext uri="{FF2B5EF4-FFF2-40B4-BE49-F238E27FC236}">
                        <a16:creationId xmlns:a16="http://schemas.microsoft.com/office/drawing/2014/main" id="{FB7B7D05-1D29-9747-BC60-1F492C6D8562}"/>
                      </a:ext>
                    </a:extLst>
                  </p:cNvPr>
                  <p:cNvCxnSpPr/>
                  <p:nvPr/>
                </p:nvCxnSpPr>
                <p:spPr bwMode="auto">
                  <a:xfrm flipV="1">
                    <a:off x="6437687" y="3335867"/>
                    <a:ext cx="0" cy="596604"/>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grpSp>
            <p:grpSp>
              <p:nvGrpSpPr>
                <p:cNvPr id="375" name="Group 203">
                  <a:extLst>
                    <a:ext uri="{FF2B5EF4-FFF2-40B4-BE49-F238E27FC236}">
                      <a16:creationId xmlns:a16="http://schemas.microsoft.com/office/drawing/2014/main" id="{8F7C9B62-81FA-7E44-A960-5250FEE65C68}"/>
                    </a:ext>
                  </a:extLst>
                </p:cNvPr>
                <p:cNvGrpSpPr/>
                <p:nvPr/>
              </p:nvGrpSpPr>
              <p:grpSpPr>
                <a:xfrm>
                  <a:off x="6129936" y="4154872"/>
                  <a:ext cx="15154" cy="143823"/>
                  <a:chOff x="6407718" y="3268608"/>
                  <a:chExt cx="59938" cy="731122"/>
                </a:xfrm>
              </p:grpSpPr>
              <p:sp>
                <p:nvSpPr>
                  <p:cNvPr id="385" name="Rectangle 373">
                    <a:extLst>
                      <a:ext uri="{FF2B5EF4-FFF2-40B4-BE49-F238E27FC236}">
                        <a16:creationId xmlns:a16="http://schemas.microsoft.com/office/drawing/2014/main" id="{821B75C5-3D41-7446-B635-7C083F823390}"/>
                      </a:ext>
                    </a:extLst>
                  </p:cNvPr>
                  <p:cNvSpPr>
                    <a:spLocks noChangeArrowheads="1"/>
                  </p:cNvSpPr>
                  <p:nvPr/>
                </p:nvSpPr>
                <p:spPr bwMode="auto">
                  <a:xfrm flipV="1">
                    <a:off x="6407718" y="3932471"/>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86" name="Rectangle 373">
                    <a:extLst>
                      <a:ext uri="{FF2B5EF4-FFF2-40B4-BE49-F238E27FC236}">
                        <a16:creationId xmlns:a16="http://schemas.microsoft.com/office/drawing/2014/main" id="{CBAE2422-891F-B94B-860C-59E56BA910B8}"/>
                      </a:ext>
                    </a:extLst>
                  </p:cNvPr>
                  <p:cNvSpPr>
                    <a:spLocks noChangeArrowheads="1"/>
                  </p:cNvSpPr>
                  <p:nvPr/>
                </p:nvSpPr>
                <p:spPr bwMode="auto">
                  <a:xfrm flipV="1">
                    <a:off x="6407718" y="3268608"/>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87" name="Elbow Connector 205">
                    <a:extLst>
                      <a:ext uri="{FF2B5EF4-FFF2-40B4-BE49-F238E27FC236}">
                        <a16:creationId xmlns:a16="http://schemas.microsoft.com/office/drawing/2014/main" id="{22990D5C-09B7-1C48-BBE1-468EB33F6566}"/>
                      </a:ext>
                    </a:extLst>
                  </p:cNvPr>
                  <p:cNvCxnSpPr/>
                  <p:nvPr/>
                </p:nvCxnSpPr>
                <p:spPr bwMode="auto">
                  <a:xfrm flipV="1">
                    <a:off x="6437687" y="3335867"/>
                    <a:ext cx="0" cy="596604"/>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grpSp>
            <p:grpSp>
              <p:nvGrpSpPr>
                <p:cNvPr id="376" name="Group 234">
                  <a:extLst>
                    <a:ext uri="{FF2B5EF4-FFF2-40B4-BE49-F238E27FC236}">
                      <a16:creationId xmlns:a16="http://schemas.microsoft.com/office/drawing/2014/main" id="{4E99F05C-DABE-0547-A809-FC758C0BF6A6}"/>
                    </a:ext>
                  </a:extLst>
                </p:cNvPr>
                <p:cNvGrpSpPr/>
                <p:nvPr/>
              </p:nvGrpSpPr>
              <p:grpSpPr>
                <a:xfrm>
                  <a:off x="6887722" y="4143140"/>
                  <a:ext cx="35347" cy="163543"/>
                  <a:chOff x="6407718" y="3311898"/>
                  <a:chExt cx="59938" cy="554235"/>
                </a:xfrm>
              </p:grpSpPr>
              <p:sp>
                <p:nvSpPr>
                  <p:cNvPr id="382" name="Rectangle 373">
                    <a:extLst>
                      <a:ext uri="{FF2B5EF4-FFF2-40B4-BE49-F238E27FC236}">
                        <a16:creationId xmlns:a16="http://schemas.microsoft.com/office/drawing/2014/main" id="{7A0E9647-120B-BF48-A84E-39325AB5D135}"/>
                      </a:ext>
                    </a:extLst>
                  </p:cNvPr>
                  <p:cNvSpPr>
                    <a:spLocks noChangeArrowheads="1"/>
                  </p:cNvSpPr>
                  <p:nvPr/>
                </p:nvSpPr>
                <p:spPr bwMode="auto">
                  <a:xfrm flipV="1">
                    <a:off x="6407718" y="3798874"/>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83" name="Rectangle 373">
                    <a:extLst>
                      <a:ext uri="{FF2B5EF4-FFF2-40B4-BE49-F238E27FC236}">
                        <a16:creationId xmlns:a16="http://schemas.microsoft.com/office/drawing/2014/main" id="{CD816A02-F157-8D4B-83BA-36258B5B5B96}"/>
                      </a:ext>
                    </a:extLst>
                  </p:cNvPr>
                  <p:cNvSpPr>
                    <a:spLocks noChangeArrowheads="1"/>
                  </p:cNvSpPr>
                  <p:nvPr/>
                </p:nvSpPr>
                <p:spPr bwMode="auto">
                  <a:xfrm flipV="1">
                    <a:off x="6407718" y="3311898"/>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84" name="Elbow Connector 205">
                    <a:extLst>
                      <a:ext uri="{FF2B5EF4-FFF2-40B4-BE49-F238E27FC236}">
                        <a16:creationId xmlns:a16="http://schemas.microsoft.com/office/drawing/2014/main" id="{2C0EBDAF-ADEF-F74B-8F33-E1690D39FEFE}"/>
                      </a:ext>
                    </a:extLst>
                  </p:cNvPr>
                  <p:cNvCxnSpPr/>
                  <p:nvPr/>
                </p:nvCxnSpPr>
                <p:spPr bwMode="auto">
                  <a:xfrm flipV="1">
                    <a:off x="6437687" y="3379157"/>
                    <a:ext cx="0" cy="419717"/>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grpSp>
            <p:sp>
              <p:nvSpPr>
                <p:cNvPr id="377" name="Rectangle 376">
                  <a:extLst>
                    <a:ext uri="{FF2B5EF4-FFF2-40B4-BE49-F238E27FC236}">
                      <a16:creationId xmlns:a16="http://schemas.microsoft.com/office/drawing/2014/main" id="{DC7BF385-312E-B04D-9273-34142B2077B9}"/>
                    </a:ext>
                  </a:extLst>
                </p:cNvPr>
                <p:cNvSpPr>
                  <a:spLocks/>
                </p:cNvSpPr>
                <p:nvPr/>
              </p:nvSpPr>
              <p:spPr bwMode="auto">
                <a:xfrm>
                  <a:off x="6737548" y="4457462"/>
                  <a:ext cx="314113" cy="244098"/>
                </a:xfrm>
                <a:prstGeom prst="rect">
                  <a:avLst/>
                </a:prstGeom>
                <a:solidFill>
                  <a:srgbClr val="A4A4A4"/>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pPr algn="ctr"/>
                  <a:r>
                    <a:rPr lang="en-US" sz="700" kern="0">
                      <a:solidFill>
                        <a:srgbClr val="FFFFFF"/>
                      </a:solidFill>
                      <a:latin typeface="Arial"/>
                    </a:rPr>
                    <a:t>IP 2</a:t>
                  </a:r>
                </a:p>
              </p:txBody>
            </p:sp>
            <p:grpSp>
              <p:nvGrpSpPr>
                <p:cNvPr id="378" name="Group 203">
                  <a:extLst>
                    <a:ext uri="{FF2B5EF4-FFF2-40B4-BE49-F238E27FC236}">
                      <a16:creationId xmlns:a16="http://schemas.microsoft.com/office/drawing/2014/main" id="{2EDF8779-BC95-8A49-8C54-E6706410F78F}"/>
                    </a:ext>
                  </a:extLst>
                </p:cNvPr>
                <p:cNvGrpSpPr/>
                <p:nvPr/>
              </p:nvGrpSpPr>
              <p:grpSpPr>
                <a:xfrm>
                  <a:off x="6783639" y="4323420"/>
                  <a:ext cx="121843" cy="143823"/>
                  <a:chOff x="6407718" y="3268608"/>
                  <a:chExt cx="481912" cy="731122"/>
                </a:xfrm>
              </p:grpSpPr>
              <p:sp>
                <p:nvSpPr>
                  <p:cNvPr id="379" name="Rectangle 373">
                    <a:extLst>
                      <a:ext uri="{FF2B5EF4-FFF2-40B4-BE49-F238E27FC236}">
                        <a16:creationId xmlns:a16="http://schemas.microsoft.com/office/drawing/2014/main" id="{D31E7328-87E3-1549-A2ED-E16DED65D44F}"/>
                      </a:ext>
                    </a:extLst>
                  </p:cNvPr>
                  <p:cNvSpPr>
                    <a:spLocks noChangeArrowheads="1"/>
                  </p:cNvSpPr>
                  <p:nvPr/>
                </p:nvSpPr>
                <p:spPr bwMode="auto">
                  <a:xfrm flipV="1">
                    <a:off x="6407718" y="3932471"/>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sp>
                <p:nvSpPr>
                  <p:cNvPr id="380" name="Rectangle 373">
                    <a:extLst>
                      <a:ext uri="{FF2B5EF4-FFF2-40B4-BE49-F238E27FC236}">
                        <a16:creationId xmlns:a16="http://schemas.microsoft.com/office/drawing/2014/main" id="{D8087E60-7118-F340-B68D-3DE3004015FC}"/>
                      </a:ext>
                    </a:extLst>
                  </p:cNvPr>
                  <p:cNvSpPr>
                    <a:spLocks noChangeArrowheads="1"/>
                  </p:cNvSpPr>
                  <p:nvPr/>
                </p:nvSpPr>
                <p:spPr bwMode="auto">
                  <a:xfrm flipV="1">
                    <a:off x="6407718" y="3268608"/>
                    <a:ext cx="59938" cy="67259"/>
                  </a:xfrm>
                  <a:prstGeom prst="rect">
                    <a:avLst/>
                  </a:prstGeom>
                  <a:noFill/>
                  <a:ln w="6" cap="rnd">
                    <a:noFill/>
                    <a:prstDash val="solid"/>
                    <a:miter lim="800000"/>
                    <a:headEnd/>
                    <a:tailEnd/>
                  </a:ln>
                </p:spPr>
                <p:txBody>
                  <a:bodyPr vert="horz" wrap="none" lIns="68580" tIns="34290" rIns="68580" bIns="34290" numCol="1" anchor="t" anchorCtr="0" compatLnSpc="1">
                    <a:prstTxWarp prst="textNoShape">
                      <a:avLst/>
                    </a:prstTxWarp>
                  </a:bodyPr>
                  <a:lstStyle/>
                  <a:p>
                    <a:pPr>
                      <a:defRPr/>
                    </a:pPr>
                    <a:endParaRPr lang="en-US" sz="100" kern="0">
                      <a:solidFill>
                        <a:srgbClr val="FFFFFF"/>
                      </a:solidFill>
                    </a:endParaRPr>
                  </a:p>
                </p:txBody>
              </p:sp>
              <p:cxnSp>
                <p:nvCxnSpPr>
                  <p:cNvPr id="381" name="Elbow Connector 205">
                    <a:extLst>
                      <a:ext uri="{FF2B5EF4-FFF2-40B4-BE49-F238E27FC236}">
                        <a16:creationId xmlns:a16="http://schemas.microsoft.com/office/drawing/2014/main" id="{E3C69632-92E8-FC46-ACDF-DAEE9A6EA846}"/>
                      </a:ext>
                    </a:extLst>
                  </p:cNvPr>
                  <p:cNvCxnSpPr/>
                  <p:nvPr/>
                </p:nvCxnSpPr>
                <p:spPr bwMode="auto">
                  <a:xfrm flipV="1">
                    <a:off x="6889630" y="3335867"/>
                    <a:ext cx="0" cy="596604"/>
                  </a:xfrm>
                  <a:prstGeom prst="straightConnector1">
                    <a:avLst/>
                  </a:prstGeom>
                  <a:gradFill rotWithShape="0">
                    <a:gsLst>
                      <a:gs pos="0">
                        <a:srgbClr val="4A95B0"/>
                      </a:gs>
                      <a:gs pos="100000">
                        <a:srgbClr val="CADBC8"/>
                      </a:gs>
                    </a:gsLst>
                    <a:lin ang="5400000" scaled="1"/>
                  </a:gradFill>
                  <a:ln w="19050" cap="flat" cmpd="sng" algn="ctr">
                    <a:solidFill>
                      <a:srgbClr val="FFFFFF"/>
                    </a:solidFill>
                    <a:prstDash val="solid"/>
                    <a:round/>
                    <a:headEnd type="triangle" w="med" len="sm"/>
                    <a:tailEnd type="triangle" w="med" len="sm"/>
                  </a:ln>
                  <a:effectLst/>
                </p:spPr>
              </p:cxnSp>
            </p:grpSp>
          </p:grpSp>
          <p:sp>
            <p:nvSpPr>
              <p:cNvPr id="295" name="Rectangle 294">
                <a:extLst>
                  <a:ext uri="{FF2B5EF4-FFF2-40B4-BE49-F238E27FC236}">
                    <a16:creationId xmlns:a16="http://schemas.microsoft.com/office/drawing/2014/main" id="{B3C2C84E-47FA-E549-8EFB-FCEA318AE98D}"/>
                  </a:ext>
                </a:extLst>
              </p:cNvPr>
              <p:cNvSpPr>
                <a:spLocks/>
              </p:cNvSpPr>
              <p:nvPr/>
            </p:nvSpPr>
            <p:spPr bwMode="auto">
              <a:xfrm>
                <a:off x="5366837" y="3067380"/>
                <a:ext cx="1861722" cy="305771"/>
              </a:xfrm>
              <a:prstGeom prst="rect">
                <a:avLst/>
              </a:prstGeom>
              <a:solidFill>
                <a:srgbClr val="31A7DF"/>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ctr" anchorCtr="0" compatLnSpc="1">
                <a:prstTxWarp prst="textNoShape">
                  <a:avLst/>
                </a:prstTxWarp>
              </a:bodyPr>
              <a:lstStyle/>
              <a:p>
                <a:pPr algn="ctr"/>
                <a:r>
                  <a:rPr lang="en-US" sz="900" kern="0">
                    <a:solidFill>
                      <a:schemeClr val="bg1"/>
                    </a:solidFill>
                    <a:latin typeface="Arial"/>
                  </a:rPr>
                  <a:t>CPU Sub-system</a:t>
                </a:r>
              </a:p>
            </p:txBody>
          </p:sp>
          <p:sp>
            <p:nvSpPr>
              <p:cNvPr id="459" name="Rectangle 458">
                <a:extLst>
                  <a:ext uri="{FF2B5EF4-FFF2-40B4-BE49-F238E27FC236}">
                    <a16:creationId xmlns:a16="http://schemas.microsoft.com/office/drawing/2014/main" id="{0C4E41F1-F50E-4CAA-BC58-877BA617F78B}"/>
                  </a:ext>
                </a:extLst>
              </p:cNvPr>
              <p:cNvSpPr>
                <a:spLocks/>
              </p:cNvSpPr>
              <p:nvPr/>
            </p:nvSpPr>
            <p:spPr bwMode="auto">
              <a:xfrm>
                <a:off x="5357109" y="4671816"/>
                <a:ext cx="1861723" cy="305772"/>
              </a:xfrm>
              <a:prstGeom prst="rect">
                <a:avLst/>
              </a:prstGeom>
              <a:solidFill>
                <a:srgbClr val="999999"/>
              </a:solidFill>
              <a:ln>
                <a:noFill/>
                <a:headEnd type="none" w="med" len="med"/>
                <a:tailEnd type="none" w="med" len="med"/>
              </a:ln>
              <a:effectLst>
                <a:outerShdw blurRad="40000" dist="23000" dir="5400000" rotWithShape="0">
                  <a:srgbClr val="000000">
                    <a:alpha val="35000"/>
                  </a:srgbClr>
                </a:outerShdw>
              </a:effectLst>
            </p:spPr>
            <p:txBody>
              <a:bodyPr vert="horz" wrap="none" lIns="68580" tIns="34290" rIns="68580" bIns="34290" numCol="1" rtlCol="0" anchor="t" anchorCtr="0" compatLnSpc="1">
                <a:prstTxWarp prst="textNoShape">
                  <a:avLst/>
                </a:prstTxWarp>
              </a:bodyPr>
              <a:lstStyle/>
              <a:p>
                <a:r>
                  <a:rPr lang="en-US" sz="900" kern="0">
                    <a:solidFill>
                      <a:srgbClr val="FFFFFF"/>
                    </a:solidFill>
                    <a:latin typeface="Arial"/>
                  </a:rPr>
                  <a:t>CPU Sub-system</a:t>
                </a:r>
              </a:p>
            </p:txBody>
          </p:sp>
        </p:grpSp>
        <p:sp>
          <p:nvSpPr>
            <p:cNvPr id="411" name="Rectangle 410">
              <a:extLst>
                <a:ext uri="{FF2B5EF4-FFF2-40B4-BE49-F238E27FC236}">
                  <a16:creationId xmlns:a16="http://schemas.microsoft.com/office/drawing/2014/main" id="{F92A0445-DF4A-6044-8FC7-5DEAEF386363}"/>
                </a:ext>
              </a:extLst>
            </p:cNvPr>
            <p:cNvSpPr>
              <a:spLocks/>
            </p:cNvSpPr>
            <p:nvPr/>
          </p:nvSpPr>
          <p:spPr bwMode="auto">
            <a:xfrm>
              <a:off x="9956898" y="3059232"/>
              <a:ext cx="822960" cy="274320"/>
            </a:xfrm>
            <a:prstGeom prst="rect">
              <a:avLst/>
            </a:prstGeom>
            <a:solidFill>
              <a:srgbClr val="92D050"/>
            </a:solidFill>
            <a:ln>
              <a:noFill/>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a:r>
                <a:rPr lang="en-US" sz="900" kern="0">
                  <a:solidFill>
                    <a:schemeClr val="bg1"/>
                  </a:solidFill>
                </a:rPr>
                <a:t>OS</a:t>
              </a:r>
            </a:p>
          </p:txBody>
        </p:sp>
        <p:sp>
          <p:nvSpPr>
            <p:cNvPr id="412" name="Rectangle 411">
              <a:extLst>
                <a:ext uri="{FF2B5EF4-FFF2-40B4-BE49-F238E27FC236}">
                  <a16:creationId xmlns:a16="http://schemas.microsoft.com/office/drawing/2014/main" id="{49A38082-5DB7-154A-9328-3569E9D6059C}"/>
                </a:ext>
              </a:extLst>
            </p:cNvPr>
            <p:cNvSpPr>
              <a:spLocks/>
            </p:cNvSpPr>
            <p:nvPr/>
          </p:nvSpPr>
          <p:spPr bwMode="auto">
            <a:xfrm>
              <a:off x="10967799" y="3059232"/>
              <a:ext cx="822960" cy="274320"/>
            </a:xfrm>
            <a:prstGeom prst="rect">
              <a:avLst/>
            </a:prstGeom>
            <a:solidFill>
              <a:srgbClr val="92D050"/>
            </a:solidFill>
            <a:ln>
              <a:noFill/>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a:r>
                <a:rPr lang="en-US" sz="900" kern="0">
                  <a:solidFill>
                    <a:schemeClr val="bg1"/>
                  </a:solidFill>
                </a:rPr>
                <a:t>SoC Drivers</a:t>
              </a:r>
            </a:p>
          </p:txBody>
        </p:sp>
        <p:sp>
          <p:nvSpPr>
            <p:cNvPr id="413" name="Rectangle 412">
              <a:extLst>
                <a:ext uri="{FF2B5EF4-FFF2-40B4-BE49-F238E27FC236}">
                  <a16:creationId xmlns:a16="http://schemas.microsoft.com/office/drawing/2014/main" id="{A92F0BDB-6190-1445-A2D9-E9FFCD53C6D1}"/>
                </a:ext>
              </a:extLst>
            </p:cNvPr>
            <p:cNvSpPr>
              <a:spLocks/>
            </p:cNvSpPr>
            <p:nvPr/>
          </p:nvSpPr>
          <p:spPr bwMode="auto">
            <a:xfrm>
              <a:off x="9959840" y="2770630"/>
              <a:ext cx="1828800" cy="274320"/>
            </a:xfrm>
            <a:prstGeom prst="rect">
              <a:avLst/>
            </a:prstGeom>
            <a:solidFill>
              <a:srgbClr val="92D050"/>
            </a:solidFill>
            <a:ln>
              <a:noFill/>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a:r>
                <a:rPr lang="en-US" sz="900" kern="0">
                  <a:solidFill>
                    <a:schemeClr val="bg1"/>
                  </a:solidFill>
                </a:rPr>
                <a:t>Software Tests</a:t>
              </a:r>
            </a:p>
          </p:txBody>
        </p:sp>
      </p:grpSp>
      <p:grpSp>
        <p:nvGrpSpPr>
          <p:cNvPr id="426" name="Group 425">
            <a:extLst>
              <a:ext uri="{FF2B5EF4-FFF2-40B4-BE49-F238E27FC236}">
                <a16:creationId xmlns:a16="http://schemas.microsoft.com/office/drawing/2014/main" id="{C4C5C288-B671-3A4F-8071-82E862E079D8}"/>
              </a:ext>
            </a:extLst>
          </p:cNvPr>
          <p:cNvGrpSpPr/>
          <p:nvPr/>
        </p:nvGrpSpPr>
        <p:grpSpPr>
          <a:xfrm>
            <a:off x="59821" y="3994233"/>
            <a:ext cx="7077318" cy="2558636"/>
            <a:chOff x="3876301" y="4123451"/>
            <a:chExt cx="5923730" cy="1978901"/>
          </a:xfrm>
        </p:grpSpPr>
        <p:sp>
          <p:nvSpPr>
            <p:cNvPr id="428" name="Rectangle: Rounded Corners 32">
              <a:extLst>
                <a:ext uri="{FF2B5EF4-FFF2-40B4-BE49-F238E27FC236}">
                  <a16:creationId xmlns:a16="http://schemas.microsoft.com/office/drawing/2014/main" id="{65B98716-F34F-4A4A-AF50-DC6CC2F0D1D0}"/>
                </a:ext>
              </a:extLst>
            </p:cNvPr>
            <p:cNvSpPr/>
            <p:nvPr/>
          </p:nvSpPr>
          <p:spPr>
            <a:xfrm>
              <a:off x="5548447" y="4663487"/>
              <a:ext cx="1273415" cy="3078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Variable View</a:t>
              </a:r>
            </a:p>
          </p:txBody>
        </p:sp>
        <p:sp>
          <p:nvSpPr>
            <p:cNvPr id="429" name="Rectangle: Rounded Corners 34">
              <a:extLst>
                <a:ext uri="{FF2B5EF4-FFF2-40B4-BE49-F238E27FC236}">
                  <a16:creationId xmlns:a16="http://schemas.microsoft.com/office/drawing/2014/main" id="{CC750570-0209-4248-87A4-E3BCC4CBBE62}"/>
                </a:ext>
              </a:extLst>
            </p:cNvPr>
            <p:cNvSpPr/>
            <p:nvPr/>
          </p:nvSpPr>
          <p:spPr>
            <a:xfrm>
              <a:off x="6921093" y="4656191"/>
              <a:ext cx="1244282" cy="3151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Breakpoints</a:t>
              </a:r>
            </a:p>
          </p:txBody>
        </p:sp>
        <p:sp>
          <p:nvSpPr>
            <p:cNvPr id="430" name="Rectangle: Rounded Corners 37">
              <a:extLst>
                <a:ext uri="{FF2B5EF4-FFF2-40B4-BE49-F238E27FC236}">
                  <a16:creationId xmlns:a16="http://schemas.microsoft.com/office/drawing/2014/main" id="{B326B91C-035C-7B48-A7B5-5F0EC4B03BD1}"/>
                </a:ext>
              </a:extLst>
            </p:cNvPr>
            <p:cNvSpPr/>
            <p:nvPr/>
          </p:nvSpPr>
          <p:spPr>
            <a:xfrm>
              <a:off x="8253366" y="4643082"/>
              <a:ext cx="1190814" cy="3151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Core specific Stack View</a:t>
              </a:r>
            </a:p>
          </p:txBody>
        </p:sp>
        <p:sp>
          <p:nvSpPr>
            <p:cNvPr id="431" name="Rectangle: Rounded Corners 38">
              <a:extLst>
                <a:ext uri="{FF2B5EF4-FFF2-40B4-BE49-F238E27FC236}">
                  <a16:creationId xmlns:a16="http://schemas.microsoft.com/office/drawing/2014/main" id="{698FCD1A-1DA6-1448-A859-787BE9DE2605}"/>
                </a:ext>
              </a:extLst>
            </p:cNvPr>
            <p:cNvSpPr/>
            <p:nvPr/>
          </p:nvSpPr>
          <p:spPr>
            <a:xfrm>
              <a:off x="4153203" y="4663789"/>
              <a:ext cx="1303916" cy="30752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Memory View</a:t>
              </a:r>
            </a:p>
          </p:txBody>
        </p:sp>
        <p:sp>
          <p:nvSpPr>
            <p:cNvPr id="433" name="Rectangle: Rounded Corners 50">
              <a:extLst>
                <a:ext uri="{FF2B5EF4-FFF2-40B4-BE49-F238E27FC236}">
                  <a16:creationId xmlns:a16="http://schemas.microsoft.com/office/drawing/2014/main" id="{E3FE6559-439C-C846-94D2-EC27718F0CE3}"/>
                </a:ext>
              </a:extLst>
            </p:cNvPr>
            <p:cNvSpPr/>
            <p:nvPr/>
          </p:nvSpPr>
          <p:spPr>
            <a:xfrm>
              <a:off x="7662087" y="4261013"/>
              <a:ext cx="1813267" cy="34111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Arial"/>
                </a:rPr>
                <a:t>Mixed Abstraction Software Debug</a:t>
              </a: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434" name="Rectangle: Rounded Corners 49">
              <a:extLst>
                <a:ext uri="{FF2B5EF4-FFF2-40B4-BE49-F238E27FC236}">
                  <a16:creationId xmlns:a16="http://schemas.microsoft.com/office/drawing/2014/main" id="{C10409EE-AA27-D94C-B3D3-74BF1AE0BB35}"/>
                </a:ext>
              </a:extLst>
            </p:cNvPr>
            <p:cNvSpPr/>
            <p:nvPr/>
          </p:nvSpPr>
          <p:spPr>
            <a:xfrm>
              <a:off x="4155456" y="4266885"/>
              <a:ext cx="1681038" cy="34111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solidFill>
                    <a:srgbClr val="FFFFFF"/>
                  </a:solidFill>
                </a:rPr>
                <a:t>Multi-core, multi-processor Debug</a:t>
              </a:r>
            </a:p>
          </p:txBody>
        </p:sp>
        <p:pic>
          <p:nvPicPr>
            <p:cNvPr id="435" name="Picture 434" descr="A picture containing text, clipart&#10;&#10;Description automatically generated">
              <a:extLst>
                <a:ext uri="{FF2B5EF4-FFF2-40B4-BE49-F238E27FC236}">
                  <a16:creationId xmlns:a16="http://schemas.microsoft.com/office/drawing/2014/main" id="{D3250258-3927-1247-9806-600F28977DB3}"/>
                </a:ext>
              </a:extLst>
            </p:cNvPr>
            <p:cNvPicPr>
              <a:picLocks noChangeAspect="1"/>
            </p:cNvPicPr>
            <p:nvPr/>
          </p:nvPicPr>
          <p:blipFill>
            <a:blip r:embed="rId3"/>
            <a:stretch>
              <a:fillRect/>
            </a:stretch>
          </p:blipFill>
          <p:spPr>
            <a:xfrm>
              <a:off x="5756399" y="5564066"/>
              <a:ext cx="1970045" cy="462057"/>
            </a:xfrm>
            <a:prstGeom prst="rect">
              <a:avLst/>
            </a:prstGeom>
          </p:spPr>
        </p:pic>
        <p:sp>
          <p:nvSpPr>
            <p:cNvPr id="436" name="Rounded Rectangle 435">
              <a:extLst>
                <a:ext uri="{FF2B5EF4-FFF2-40B4-BE49-F238E27FC236}">
                  <a16:creationId xmlns:a16="http://schemas.microsoft.com/office/drawing/2014/main" id="{BF39ECE8-3482-754D-B739-8F28D3122EC2}"/>
                </a:ext>
              </a:extLst>
            </p:cNvPr>
            <p:cNvSpPr/>
            <p:nvPr/>
          </p:nvSpPr>
          <p:spPr>
            <a:xfrm>
              <a:off x="3876301" y="4123451"/>
              <a:ext cx="5923730" cy="1978901"/>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Rectangle: Rounded Corners 38">
            <a:extLst>
              <a:ext uri="{FF2B5EF4-FFF2-40B4-BE49-F238E27FC236}">
                <a16:creationId xmlns:a16="http://schemas.microsoft.com/office/drawing/2014/main" id="{6106E008-6A5C-5A43-8D14-19BC97A297CE}"/>
              </a:ext>
            </a:extLst>
          </p:cNvPr>
          <p:cNvSpPr/>
          <p:nvPr/>
        </p:nvSpPr>
        <p:spPr>
          <a:xfrm>
            <a:off x="388104" y="5147683"/>
            <a:ext cx="2565117" cy="36403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Customized System View</a:t>
            </a:r>
          </a:p>
        </p:txBody>
      </p:sp>
      <p:sp>
        <p:nvSpPr>
          <p:cNvPr id="438" name="Rectangle: Rounded Corners 38">
            <a:extLst>
              <a:ext uri="{FF2B5EF4-FFF2-40B4-BE49-F238E27FC236}">
                <a16:creationId xmlns:a16="http://schemas.microsoft.com/office/drawing/2014/main" id="{616516AD-88B8-8F47-94AE-07116A78A23E}"/>
              </a:ext>
            </a:extLst>
          </p:cNvPr>
          <p:cNvSpPr/>
          <p:nvPr/>
        </p:nvSpPr>
        <p:spPr>
          <a:xfrm>
            <a:off x="3104614" y="5143430"/>
            <a:ext cx="3643344" cy="38361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B050"/>
              </a:buClr>
            </a:pPr>
            <a:r>
              <a:rPr lang="en-US" sz="1200"/>
              <a:t>Powerful TCL scripting with HW &amp; SW visibility</a:t>
            </a:r>
          </a:p>
        </p:txBody>
      </p:sp>
      <p:sp>
        <p:nvSpPr>
          <p:cNvPr id="439" name="Rectangle: Rounded Corners 49">
            <a:extLst>
              <a:ext uri="{FF2B5EF4-FFF2-40B4-BE49-F238E27FC236}">
                <a16:creationId xmlns:a16="http://schemas.microsoft.com/office/drawing/2014/main" id="{26B3D5CC-0C19-1A44-930B-39559732857E}"/>
              </a:ext>
            </a:extLst>
          </p:cNvPr>
          <p:cNvSpPr/>
          <p:nvPr/>
        </p:nvSpPr>
        <p:spPr>
          <a:xfrm>
            <a:off x="2579716" y="4184511"/>
            <a:ext cx="1681038" cy="42342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Arial"/>
              </a:rPr>
              <a:t>Hardware-Software Command Console</a:t>
            </a: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pic>
        <p:nvPicPr>
          <p:cNvPr id="1026" name="Picture 2" descr="image006">
            <a:extLst>
              <a:ext uri="{FF2B5EF4-FFF2-40B4-BE49-F238E27FC236}">
                <a16:creationId xmlns:a16="http://schemas.microsoft.com/office/drawing/2014/main" id="{35E698C2-BFFE-4ABA-9722-D2DFB1CF3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85" y="1037997"/>
            <a:ext cx="6830328" cy="291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431">
            <a:extLst>
              <a:ext uri="{FF2B5EF4-FFF2-40B4-BE49-F238E27FC236}">
                <a16:creationId xmlns:a16="http://schemas.microsoft.com/office/drawing/2014/main" id="{71E02DF5-CF26-45E3-B5FF-FE65A435361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677" y="2943354"/>
            <a:ext cx="862092" cy="1099371"/>
          </a:xfrm>
          <a:prstGeom prst="rect">
            <a:avLst/>
          </a:prstGeom>
        </p:spPr>
      </p:pic>
      <p:sp>
        <p:nvSpPr>
          <p:cNvPr id="440" name="Rectangle 439">
            <a:extLst>
              <a:ext uri="{FF2B5EF4-FFF2-40B4-BE49-F238E27FC236}">
                <a16:creationId xmlns:a16="http://schemas.microsoft.com/office/drawing/2014/main" id="{5E508A8E-EEED-428E-A4F2-D8B92A7542C1}"/>
              </a:ext>
            </a:extLst>
          </p:cNvPr>
          <p:cNvSpPr/>
          <p:nvPr/>
        </p:nvSpPr>
        <p:spPr>
          <a:xfrm>
            <a:off x="9615181" y="3962881"/>
            <a:ext cx="851468" cy="259576"/>
          </a:xfrm>
          <a:prstGeom prst="rect">
            <a:avLst/>
          </a:prstGeom>
        </p:spPr>
        <p:txBody>
          <a:bodyPr wrap="none" anchor="ctr">
            <a:spAutoFit/>
          </a:bodyPr>
          <a:lstStyle/>
          <a:p>
            <a:pPr algn="ctr"/>
            <a:r>
              <a:rPr lang="en-US" sz="1100" b="1">
                <a:solidFill>
                  <a:schemeClr val="tx1">
                    <a:lumMod val="50000"/>
                    <a:lumOff val="50000"/>
                  </a:schemeClr>
                </a:solidFill>
              </a:rPr>
              <a:t>Palladium</a:t>
            </a:r>
            <a:endParaRPr lang="en-US" sz="1200" b="1">
              <a:solidFill>
                <a:schemeClr val="tx1">
                  <a:lumMod val="50000"/>
                  <a:lumOff val="50000"/>
                </a:schemeClr>
              </a:solidFill>
            </a:endParaRPr>
          </a:p>
        </p:txBody>
      </p:sp>
      <p:pic>
        <p:nvPicPr>
          <p:cNvPr id="441" name="Picture 440">
            <a:extLst>
              <a:ext uri="{FF2B5EF4-FFF2-40B4-BE49-F238E27FC236}">
                <a16:creationId xmlns:a16="http://schemas.microsoft.com/office/drawing/2014/main" id="{C8D1BE99-2091-462D-93B5-FD6793938F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05111" y="3051563"/>
            <a:ext cx="520609" cy="966531"/>
          </a:xfrm>
          <a:prstGeom prst="rect">
            <a:avLst/>
          </a:prstGeom>
        </p:spPr>
      </p:pic>
      <p:sp>
        <p:nvSpPr>
          <p:cNvPr id="442" name="Rectangle 441">
            <a:extLst>
              <a:ext uri="{FF2B5EF4-FFF2-40B4-BE49-F238E27FC236}">
                <a16:creationId xmlns:a16="http://schemas.microsoft.com/office/drawing/2014/main" id="{B252635F-9BEE-4290-A827-6C20B34170DE}"/>
              </a:ext>
            </a:extLst>
          </p:cNvPr>
          <p:cNvSpPr/>
          <p:nvPr/>
        </p:nvSpPr>
        <p:spPr>
          <a:xfrm>
            <a:off x="8999587" y="3958635"/>
            <a:ext cx="718176" cy="259576"/>
          </a:xfrm>
          <a:prstGeom prst="rect">
            <a:avLst/>
          </a:prstGeom>
        </p:spPr>
        <p:txBody>
          <a:bodyPr wrap="none" anchor="ctr">
            <a:spAutoFit/>
          </a:bodyPr>
          <a:lstStyle/>
          <a:p>
            <a:pPr algn="ctr"/>
            <a:r>
              <a:rPr lang="en-US" sz="1100" b="1">
                <a:solidFill>
                  <a:schemeClr val="tx1">
                    <a:lumMod val="50000"/>
                    <a:lumOff val="50000"/>
                  </a:schemeClr>
                </a:solidFill>
              </a:rPr>
              <a:t>Protium</a:t>
            </a:r>
            <a:endParaRPr lang="en-US" sz="1050" b="1">
              <a:solidFill>
                <a:schemeClr val="tx1">
                  <a:lumMod val="50000"/>
                  <a:lumOff val="50000"/>
                </a:schemeClr>
              </a:solidFill>
            </a:endParaRPr>
          </a:p>
        </p:txBody>
      </p:sp>
      <p:sp>
        <p:nvSpPr>
          <p:cNvPr id="444" name="Rectangle 443">
            <a:extLst>
              <a:ext uri="{FF2B5EF4-FFF2-40B4-BE49-F238E27FC236}">
                <a16:creationId xmlns:a16="http://schemas.microsoft.com/office/drawing/2014/main" id="{A7B1909E-897C-4522-B256-9F7CB7CBDACE}"/>
              </a:ext>
            </a:extLst>
          </p:cNvPr>
          <p:cNvSpPr/>
          <p:nvPr/>
        </p:nvSpPr>
        <p:spPr>
          <a:xfrm>
            <a:off x="8320603" y="3957687"/>
            <a:ext cx="724878" cy="261610"/>
          </a:xfrm>
          <a:prstGeom prst="rect">
            <a:avLst/>
          </a:prstGeom>
        </p:spPr>
        <p:txBody>
          <a:bodyPr wrap="none" anchor="ctr">
            <a:spAutoFit/>
          </a:bodyPr>
          <a:lstStyle/>
          <a:p>
            <a:pPr algn="ctr"/>
            <a:r>
              <a:rPr lang="en-US" sz="1100" b="1">
                <a:solidFill>
                  <a:schemeClr val="tx1">
                    <a:lumMod val="50000"/>
                    <a:lumOff val="50000"/>
                  </a:schemeClr>
                </a:solidFill>
              </a:rPr>
              <a:t>Xcelium</a:t>
            </a:r>
          </a:p>
        </p:txBody>
      </p:sp>
      <p:pic>
        <p:nvPicPr>
          <p:cNvPr id="448" name="Content Placeholder 5">
            <a:extLst>
              <a:ext uri="{FF2B5EF4-FFF2-40B4-BE49-F238E27FC236}">
                <a16:creationId xmlns:a16="http://schemas.microsoft.com/office/drawing/2014/main" id="{FD7218B5-6A86-4694-AA99-EC833ECE1D2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122"/>
          <a:stretch/>
        </p:blipFill>
        <p:spPr>
          <a:xfrm>
            <a:off x="8360724" y="3452280"/>
            <a:ext cx="807270" cy="546810"/>
          </a:xfrm>
          <a:prstGeom prst="rect">
            <a:avLst/>
          </a:prstGeom>
        </p:spPr>
      </p:pic>
      <p:sp>
        <p:nvSpPr>
          <p:cNvPr id="447" name="Rectangle 446">
            <a:extLst>
              <a:ext uri="{FF2B5EF4-FFF2-40B4-BE49-F238E27FC236}">
                <a16:creationId xmlns:a16="http://schemas.microsoft.com/office/drawing/2014/main" id="{5069B5B8-535D-4465-84B0-44448FCF9937}"/>
              </a:ext>
            </a:extLst>
          </p:cNvPr>
          <p:cNvSpPr/>
          <p:nvPr/>
        </p:nvSpPr>
        <p:spPr>
          <a:xfrm>
            <a:off x="9030706" y="3894929"/>
            <a:ext cx="152055" cy="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7" name="Picture 276">
            <a:extLst>
              <a:ext uri="{FF2B5EF4-FFF2-40B4-BE49-F238E27FC236}">
                <a16:creationId xmlns:a16="http://schemas.microsoft.com/office/drawing/2014/main" id="{15784301-CC26-E747-90C3-59FEE2FC0C83}"/>
              </a:ext>
            </a:extLst>
          </p:cNvPr>
          <p:cNvPicPr>
            <a:picLocks noChangeAspect="1"/>
          </p:cNvPicPr>
          <p:nvPr/>
        </p:nvPicPr>
        <p:blipFill rotWithShape="1">
          <a:blip r:embed="rId8"/>
          <a:srcRect l="31351" t="14117" r="9153" b="26299"/>
          <a:stretch/>
        </p:blipFill>
        <p:spPr>
          <a:xfrm>
            <a:off x="8389211" y="3466623"/>
            <a:ext cx="600275" cy="367290"/>
          </a:xfrm>
          <a:prstGeom prst="rect">
            <a:avLst/>
          </a:prstGeom>
        </p:spPr>
      </p:pic>
      <p:sp>
        <p:nvSpPr>
          <p:cNvPr id="450" name="Rectangle: Rounded Corners 38">
            <a:extLst>
              <a:ext uri="{FF2B5EF4-FFF2-40B4-BE49-F238E27FC236}">
                <a16:creationId xmlns:a16="http://schemas.microsoft.com/office/drawing/2014/main" id="{F8CAA64E-1EFE-44E4-9925-DE2FB2E1CBD4}"/>
              </a:ext>
            </a:extLst>
          </p:cNvPr>
          <p:cNvSpPr/>
          <p:nvPr/>
        </p:nvSpPr>
        <p:spPr>
          <a:xfrm>
            <a:off x="388104" y="5574819"/>
            <a:ext cx="1303916" cy="45049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Linux Kernel Module Debug</a:t>
            </a:r>
          </a:p>
        </p:txBody>
      </p:sp>
      <p:sp>
        <p:nvSpPr>
          <p:cNvPr id="451" name="Rectangle: Rounded Corners 38">
            <a:extLst>
              <a:ext uri="{FF2B5EF4-FFF2-40B4-BE49-F238E27FC236}">
                <a16:creationId xmlns:a16="http://schemas.microsoft.com/office/drawing/2014/main" id="{2545BED3-6020-4523-B978-358A9362308C}"/>
              </a:ext>
            </a:extLst>
          </p:cNvPr>
          <p:cNvSpPr/>
          <p:nvPr/>
        </p:nvSpPr>
        <p:spPr>
          <a:xfrm>
            <a:off x="5159594" y="5606731"/>
            <a:ext cx="1563808" cy="42654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Dynamic Disassembly</a:t>
            </a:r>
          </a:p>
        </p:txBody>
      </p:sp>
      <p:sp>
        <p:nvSpPr>
          <p:cNvPr id="452" name="Rectangle: Rounded Corners 38">
            <a:extLst>
              <a:ext uri="{FF2B5EF4-FFF2-40B4-BE49-F238E27FC236}">
                <a16:creationId xmlns:a16="http://schemas.microsoft.com/office/drawing/2014/main" id="{FF5A2A40-FF12-4CCE-9F2F-07277CB2A24C}"/>
              </a:ext>
            </a:extLst>
          </p:cNvPr>
          <p:cNvSpPr/>
          <p:nvPr/>
        </p:nvSpPr>
        <p:spPr>
          <a:xfrm>
            <a:off x="5184150" y="6089040"/>
            <a:ext cx="1563808" cy="42654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Register View</a:t>
            </a:r>
          </a:p>
        </p:txBody>
      </p:sp>
      <p:sp>
        <p:nvSpPr>
          <p:cNvPr id="453" name="Rectangle: Rounded Corners 38">
            <a:extLst>
              <a:ext uri="{FF2B5EF4-FFF2-40B4-BE49-F238E27FC236}">
                <a16:creationId xmlns:a16="http://schemas.microsoft.com/office/drawing/2014/main" id="{E19AAA4D-9865-48B3-BB0C-1FEE72EBA722}"/>
              </a:ext>
            </a:extLst>
          </p:cNvPr>
          <p:cNvSpPr/>
          <p:nvPr/>
        </p:nvSpPr>
        <p:spPr>
          <a:xfrm>
            <a:off x="388104" y="6074433"/>
            <a:ext cx="1303916" cy="42654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Live RTL IP Register Values</a:t>
            </a:r>
          </a:p>
        </p:txBody>
      </p:sp>
      <p:sp>
        <p:nvSpPr>
          <p:cNvPr id="414" name="Rectangle 413">
            <a:extLst>
              <a:ext uri="{FF2B5EF4-FFF2-40B4-BE49-F238E27FC236}">
                <a16:creationId xmlns:a16="http://schemas.microsoft.com/office/drawing/2014/main" id="{7C6A6520-4E8A-4C69-9AE0-8F2FED7BC7D7}"/>
              </a:ext>
            </a:extLst>
          </p:cNvPr>
          <p:cNvSpPr/>
          <p:nvPr/>
        </p:nvSpPr>
        <p:spPr>
          <a:xfrm>
            <a:off x="7573974" y="3950527"/>
            <a:ext cx="654346" cy="261610"/>
          </a:xfrm>
          <a:prstGeom prst="rect">
            <a:avLst/>
          </a:prstGeom>
        </p:spPr>
        <p:txBody>
          <a:bodyPr wrap="none" anchor="ctr">
            <a:spAutoFit/>
          </a:bodyPr>
          <a:lstStyle/>
          <a:p>
            <a:pPr algn="ctr"/>
            <a:r>
              <a:rPr lang="en-US" sz="1100" b="1">
                <a:solidFill>
                  <a:schemeClr val="tx1">
                    <a:lumMod val="50000"/>
                    <a:lumOff val="50000"/>
                  </a:schemeClr>
                </a:solidFill>
              </a:rPr>
              <a:t>Helium</a:t>
            </a:r>
          </a:p>
        </p:txBody>
      </p:sp>
      <p:pic>
        <p:nvPicPr>
          <p:cNvPr id="415" name="Content Placeholder 5">
            <a:extLst>
              <a:ext uri="{FF2B5EF4-FFF2-40B4-BE49-F238E27FC236}">
                <a16:creationId xmlns:a16="http://schemas.microsoft.com/office/drawing/2014/main" id="{D2F3BE47-C96E-4C60-8332-C2A931DBFE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122"/>
          <a:stretch/>
        </p:blipFill>
        <p:spPr>
          <a:xfrm>
            <a:off x="7578829" y="3445120"/>
            <a:ext cx="807270" cy="546810"/>
          </a:xfrm>
          <a:prstGeom prst="rect">
            <a:avLst/>
          </a:prstGeom>
        </p:spPr>
      </p:pic>
      <p:pic>
        <p:nvPicPr>
          <p:cNvPr id="416" name="Picture 415">
            <a:extLst>
              <a:ext uri="{FF2B5EF4-FFF2-40B4-BE49-F238E27FC236}">
                <a16:creationId xmlns:a16="http://schemas.microsoft.com/office/drawing/2014/main" id="{44ACAADC-E425-457B-A43D-D1F83C35B53F}"/>
              </a:ext>
            </a:extLst>
          </p:cNvPr>
          <p:cNvPicPr>
            <a:picLocks noChangeAspect="1"/>
          </p:cNvPicPr>
          <p:nvPr/>
        </p:nvPicPr>
        <p:blipFill rotWithShape="1">
          <a:blip r:embed="rId8"/>
          <a:srcRect l="31351" t="14117" r="9153" b="26299"/>
          <a:stretch/>
        </p:blipFill>
        <p:spPr>
          <a:xfrm>
            <a:off x="7607316" y="3459463"/>
            <a:ext cx="600275" cy="367290"/>
          </a:xfrm>
          <a:prstGeom prst="rect">
            <a:avLst/>
          </a:prstGeom>
        </p:spPr>
      </p:pic>
      <p:pic>
        <p:nvPicPr>
          <p:cNvPr id="417" name="Picture 416">
            <a:extLst>
              <a:ext uri="{FF2B5EF4-FFF2-40B4-BE49-F238E27FC236}">
                <a16:creationId xmlns:a16="http://schemas.microsoft.com/office/drawing/2014/main" id="{CDB1C3F1-ECAF-48B1-9668-50D9CBC9E30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288" t="4422" r="4168" b="2011"/>
          <a:stretch/>
        </p:blipFill>
        <p:spPr>
          <a:xfrm>
            <a:off x="8378979" y="3431237"/>
            <a:ext cx="631050" cy="395516"/>
          </a:xfrm>
          <a:prstGeom prst="rect">
            <a:avLst/>
          </a:prstGeom>
        </p:spPr>
      </p:pic>
    </p:spTree>
    <p:extLst>
      <p:ext uri="{BB962C8B-B14F-4D97-AF65-F5344CB8AC3E}">
        <p14:creationId xmlns:p14="http://schemas.microsoft.com/office/powerpoint/2010/main" val="4128071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A29C2-2DC1-42ED-ADF5-8899DD887445}"/>
              </a:ext>
            </a:extLst>
          </p:cNvPr>
          <p:cNvSpPr>
            <a:spLocks noGrp="1"/>
          </p:cNvSpPr>
          <p:nvPr>
            <p:ph idx="1"/>
          </p:nvPr>
        </p:nvSpPr>
        <p:spPr>
          <a:xfrm>
            <a:off x="446313" y="3611418"/>
            <a:ext cx="11310257" cy="2326086"/>
          </a:xfrm>
        </p:spPr>
        <p:txBody>
          <a:bodyPr/>
          <a:lstStyle/>
          <a:p>
            <a:endParaRPr lang="en-US">
              <a:highlight>
                <a:srgbClr val="FFFF00"/>
              </a:highlight>
            </a:endParaRPr>
          </a:p>
          <a:p>
            <a:endParaRPr lang="en-US">
              <a:highlight>
                <a:srgbClr val="FFFF00"/>
              </a:highlight>
            </a:endParaRPr>
          </a:p>
        </p:txBody>
      </p:sp>
      <p:sp>
        <p:nvSpPr>
          <p:cNvPr id="3" name="Title 2">
            <a:extLst>
              <a:ext uri="{FF2B5EF4-FFF2-40B4-BE49-F238E27FC236}">
                <a16:creationId xmlns:a16="http://schemas.microsoft.com/office/drawing/2014/main" id="{9F52CCE9-B9A5-4EBF-A9A9-EBBF78238D25}"/>
              </a:ext>
            </a:extLst>
          </p:cNvPr>
          <p:cNvSpPr>
            <a:spLocks noGrp="1"/>
          </p:cNvSpPr>
          <p:nvPr>
            <p:ph type="title"/>
          </p:nvPr>
        </p:nvSpPr>
        <p:spPr>
          <a:xfrm>
            <a:off x="446313" y="475654"/>
            <a:ext cx="11310257" cy="616170"/>
          </a:xfrm>
        </p:spPr>
        <p:txBody>
          <a:bodyPr/>
          <a:lstStyle/>
          <a:p>
            <a:r>
              <a:rPr lang="en-US" sz="3600" b="1" dirty="0"/>
              <a:t>AVIP Verbosity Logs</a:t>
            </a:r>
          </a:p>
        </p:txBody>
      </p:sp>
      <p:sp>
        <p:nvSpPr>
          <p:cNvPr id="12" name="Callout: Line 18">
            <a:extLst>
              <a:ext uri="{FF2B5EF4-FFF2-40B4-BE49-F238E27FC236}">
                <a16:creationId xmlns:a16="http://schemas.microsoft.com/office/drawing/2014/main" id="{F2BCEB7D-0DA7-4F17-8D20-6490B1E16BBA}"/>
              </a:ext>
            </a:extLst>
          </p:cNvPr>
          <p:cNvSpPr/>
          <p:nvPr/>
        </p:nvSpPr>
        <p:spPr>
          <a:xfrm>
            <a:off x="6078665" y="634623"/>
            <a:ext cx="2355428" cy="457200"/>
          </a:xfrm>
          <a:prstGeom prst="borderCallout1">
            <a:avLst>
              <a:gd name="adj1" fmla="val 60012"/>
              <a:gd name="adj2" fmla="val 542"/>
              <a:gd name="adj3" fmla="val 114534"/>
              <a:gd name="adj4" fmla="val -3873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Write Request to 0x30000 received</a:t>
            </a:r>
          </a:p>
        </p:txBody>
      </p:sp>
      <p:sp>
        <p:nvSpPr>
          <p:cNvPr id="13" name="Callout: Line 18">
            <a:extLst>
              <a:ext uri="{FF2B5EF4-FFF2-40B4-BE49-F238E27FC236}">
                <a16:creationId xmlns:a16="http://schemas.microsoft.com/office/drawing/2014/main" id="{FE8C00FC-1409-4819-9859-B72B9F6B2BE4}"/>
              </a:ext>
            </a:extLst>
          </p:cNvPr>
          <p:cNvSpPr/>
          <p:nvPr/>
        </p:nvSpPr>
        <p:spPr>
          <a:xfrm>
            <a:off x="9795948" y="641113"/>
            <a:ext cx="1917893" cy="457200"/>
          </a:xfrm>
          <a:prstGeom prst="borderCallout1">
            <a:avLst>
              <a:gd name="adj1" fmla="val 60012"/>
              <a:gd name="adj2" fmla="val 542"/>
              <a:gd name="adj3" fmla="val 136757"/>
              <a:gd name="adj4" fmla="val -4426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Valid Write Resp given back</a:t>
            </a:r>
          </a:p>
        </p:txBody>
      </p:sp>
      <p:pic>
        <p:nvPicPr>
          <p:cNvPr id="18" name="Picture 17">
            <a:extLst>
              <a:ext uri="{FF2B5EF4-FFF2-40B4-BE49-F238E27FC236}">
                <a16:creationId xmlns:a16="http://schemas.microsoft.com/office/drawing/2014/main" id="{952827C0-7EAD-470E-95EC-B59A234701D0}"/>
              </a:ext>
            </a:extLst>
          </p:cNvPr>
          <p:cNvPicPr>
            <a:picLocks noChangeAspect="1"/>
          </p:cNvPicPr>
          <p:nvPr/>
        </p:nvPicPr>
        <p:blipFill>
          <a:blip r:embed="rId3"/>
          <a:stretch>
            <a:fillRect/>
          </a:stretch>
        </p:blipFill>
        <p:spPr>
          <a:xfrm>
            <a:off x="476622" y="1305596"/>
            <a:ext cx="5481123" cy="2339295"/>
          </a:xfrm>
          <a:prstGeom prst="rect">
            <a:avLst/>
          </a:prstGeom>
          <a:ln w="19050">
            <a:solidFill>
              <a:schemeClr val="tx1"/>
            </a:solidFill>
          </a:ln>
        </p:spPr>
      </p:pic>
      <p:pic>
        <p:nvPicPr>
          <p:cNvPr id="19" name="Picture 18">
            <a:extLst>
              <a:ext uri="{FF2B5EF4-FFF2-40B4-BE49-F238E27FC236}">
                <a16:creationId xmlns:a16="http://schemas.microsoft.com/office/drawing/2014/main" id="{4C100846-09BA-4A2D-AA95-F51190040558}"/>
              </a:ext>
            </a:extLst>
          </p:cNvPr>
          <p:cNvPicPr>
            <a:picLocks noChangeAspect="1"/>
          </p:cNvPicPr>
          <p:nvPr/>
        </p:nvPicPr>
        <p:blipFill>
          <a:blip r:embed="rId4"/>
          <a:stretch>
            <a:fillRect/>
          </a:stretch>
        </p:blipFill>
        <p:spPr>
          <a:xfrm>
            <a:off x="6004004" y="1298169"/>
            <a:ext cx="5798825" cy="2354150"/>
          </a:xfrm>
          <a:prstGeom prst="rect">
            <a:avLst/>
          </a:prstGeom>
          <a:ln w="19050">
            <a:solidFill>
              <a:schemeClr val="tx1"/>
            </a:solidFill>
          </a:ln>
        </p:spPr>
      </p:pic>
      <p:sp>
        <p:nvSpPr>
          <p:cNvPr id="15" name="Oval 14">
            <a:extLst>
              <a:ext uri="{FF2B5EF4-FFF2-40B4-BE49-F238E27FC236}">
                <a16:creationId xmlns:a16="http://schemas.microsoft.com/office/drawing/2014/main" id="{75B8F12F-346E-4825-BD8F-FCFC8C918E2E}"/>
              </a:ext>
            </a:extLst>
          </p:cNvPr>
          <p:cNvSpPr/>
          <p:nvPr/>
        </p:nvSpPr>
        <p:spPr>
          <a:xfrm>
            <a:off x="4545448" y="1201127"/>
            <a:ext cx="1415437" cy="471938"/>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96E60AA-0B40-4BD2-9F97-4B9C475C08F2}"/>
              </a:ext>
            </a:extLst>
          </p:cNvPr>
          <p:cNvSpPr/>
          <p:nvPr/>
        </p:nvSpPr>
        <p:spPr>
          <a:xfrm>
            <a:off x="8035840" y="2762379"/>
            <a:ext cx="1415437" cy="471938"/>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E0FE64-E38A-42BE-8A55-631606EDCE92}"/>
              </a:ext>
            </a:extLst>
          </p:cNvPr>
          <p:cNvPicPr>
            <a:picLocks noChangeAspect="1"/>
          </p:cNvPicPr>
          <p:nvPr/>
        </p:nvPicPr>
        <p:blipFill>
          <a:blip r:embed="rId5"/>
          <a:stretch>
            <a:fillRect/>
          </a:stretch>
        </p:blipFill>
        <p:spPr>
          <a:xfrm>
            <a:off x="463200" y="3891709"/>
            <a:ext cx="5481123" cy="2508001"/>
          </a:xfrm>
          <a:prstGeom prst="rect">
            <a:avLst/>
          </a:prstGeom>
          <a:ln w="19050">
            <a:solidFill>
              <a:schemeClr val="tx1"/>
            </a:solidFill>
          </a:ln>
        </p:spPr>
      </p:pic>
      <p:pic>
        <p:nvPicPr>
          <p:cNvPr id="24" name="Picture 23">
            <a:extLst>
              <a:ext uri="{FF2B5EF4-FFF2-40B4-BE49-F238E27FC236}">
                <a16:creationId xmlns:a16="http://schemas.microsoft.com/office/drawing/2014/main" id="{831A8762-CC0F-40E6-8EC2-A778C3CD0800}"/>
              </a:ext>
            </a:extLst>
          </p:cNvPr>
          <p:cNvPicPr>
            <a:picLocks noChangeAspect="1"/>
          </p:cNvPicPr>
          <p:nvPr/>
        </p:nvPicPr>
        <p:blipFill>
          <a:blip r:embed="rId6"/>
          <a:stretch>
            <a:fillRect/>
          </a:stretch>
        </p:blipFill>
        <p:spPr>
          <a:xfrm>
            <a:off x="6004004" y="3891709"/>
            <a:ext cx="5667022" cy="2513977"/>
          </a:xfrm>
          <a:prstGeom prst="rect">
            <a:avLst/>
          </a:prstGeom>
          <a:ln w="19050">
            <a:solidFill>
              <a:schemeClr val="tx1"/>
            </a:solidFill>
          </a:ln>
        </p:spPr>
      </p:pic>
      <p:sp>
        <p:nvSpPr>
          <p:cNvPr id="22" name="Callout: Line 18">
            <a:extLst>
              <a:ext uri="{FF2B5EF4-FFF2-40B4-BE49-F238E27FC236}">
                <a16:creationId xmlns:a16="http://schemas.microsoft.com/office/drawing/2014/main" id="{876E26F8-ED49-482B-B0D3-061FB0E23F3B}"/>
              </a:ext>
            </a:extLst>
          </p:cNvPr>
          <p:cNvSpPr/>
          <p:nvPr/>
        </p:nvSpPr>
        <p:spPr>
          <a:xfrm>
            <a:off x="10244227" y="4545861"/>
            <a:ext cx="1656401" cy="457200"/>
          </a:xfrm>
          <a:prstGeom prst="borderCallout1">
            <a:avLst>
              <a:gd name="adj1" fmla="val 60012"/>
              <a:gd name="adj2" fmla="val 542"/>
              <a:gd name="adj3" fmla="val 144837"/>
              <a:gd name="adj4" fmla="val -3686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Read Data is always 0</a:t>
            </a:r>
          </a:p>
        </p:txBody>
      </p:sp>
      <p:sp>
        <p:nvSpPr>
          <p:cNvPr id="21" name="Callout: Line 18">
            <a:extLst>
              <a:ext uri="{FF2B5EF4-FFF2-40B4-BE49-F238E27FC236}">
                <a16:creationId xmlns:a16="http://schemas.microsoft.com/office/drawing/2014/main" id="{9A1958D0-1898-4151-8582-CE363447FFAE}"/>
              </a:ext>
            </a:extLst>
          </p:cNvPr>
          <p:cNvSpPr/>
          <p:nvPr/>
        </p:nvSpPr>
        <p:spPr>
          <a:xfrm>
            <a:off x="4704256" y="5150348"/>
            <a:ext cx="2355428" cy="457200"/>
          </a:xfrm>
          <a:prstGeom prst="borderCallout1">
            <a:avLst>
              <a:gd name="adj1" fmla="val 60012"/>
              <a:gd name="adj2" fmla="val 542"/>
              <a:gd name="adj3" fmla="val -204657"/>
              <a:gd name="adj4" fmla="val -1480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Read Request to 0x30008 received</a:t>
            </a:r>
          </a:p>
        </p:txBody>
      </p:sp>
      <p:sp>
        <p:nvSpPr>
          <p:cNvPr id="25" name="Oval 24">
            <a:extLst>
              <a:ext uri="{FF2B5EF4-FFF2-40B4-BE49-F238E27FC236}">
                <a16:creationId xmlns:a16="http://schemas.microsoft.com/office/drawing/2014/main" id="{DD1D0DAB-B24B-4300-ADB6-DF69EBF13BC5}"/>
              </a:ext>
            </a:extLst>
          </p:cNvPr>
          <p:cNvSpPr/>
          <p:nvPr/>
        </p:nvSpPr>
        <p:spPr>
          <a:xfrm>
            <a:off x="8434093" y="5186358"/>
            <a:ext cx="1415437" cy="471938"/>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F0AA03-9C96-4203-AE28-FAD5FB61AFE0}"/>
              </a:ext>
            </a:extLst>
          </p:cNvPr>
          <p:cNvSpPr/>
          <p:nvPr/>
        </p:nvSpPr>
        <p:spPr>
          <a:xfrm>
            <a:off x="4217558" y="3730862"/>
            <a:ext cx="1415437" cy="471938"/>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779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5B7D79-742F-4906-8468-1CAFB5C376AE}"/>
              </a:ext>
            </a:extLst>
          </p:cNvPr>
          <p:cNvPicPr>
            <a:picLocks noGrp="1" noChangeAspect="1"/>
          </p:cNvPicPr>
          <p:nvPr>
            <p:ph idx="1"/>
          </p:nvPr>
        </p:nvPicPr>
        <p:blipFill>
          <a:blip r:embed="rId2"/>
          <a:srcRect/>
          <a:stretch/>
        </p:blipFill>
        <p:spPr>
          <a:xfrm>
            <a:off x="1616946" y="1862533"/>
            <a:ext cx="8958107" cy="1867861"/>
          </a:xfrm>
          <a:prstGeom prst="rect">
            <a:avLst/>
          </a:prstGeom>
        </p:spPr>
      </p:pic>
      <p:sp>
        <p:nvSpPr>
          <p:cNvPr id="3" name="Title 2">
            <a:extLst>
              <a:ext uri="{FF2B5EF4-FFF2-40B4-BE49-F238E27FC236}">
                <a16:creationId xmlns:a16="http://schemas.microsoft.com/office/drawing/2014/main" id="{1F7171EF-6D27-4F9D-8663-43F0E826E452}"/>
              </a:ext>
            </a:extLst>
          </p:cNvPr>
          <p:cNvSpPr>
            <a:spLocks noGrp="1"/>
          </p:cNvSpPr>
          <p:nvPr>
            <p:ph type="title"/>
          </p:nvPr>
        </p:nvSpPr>
        <p:spPr>
          <a:xfrm>
            <a:off x="441211" y="660045"/>
            <a:ext cx="11310257" cy="666871"/>
          </a:xfrm>
        </p:spPr>
        <p:txBody>
          <a:bodyPr/>
          <a:lstStyle/>
          <a:p>
            <a:r>
              <a:rPr lang="en-US" sz="3600" b="1" dirty="0"/>
              <a:t>PPU Accesses Hang​</a:t>
            </a:r>
          </a:p>
        </p:txBody>
      </p:sp>
      <p:pic>
        <p:nvPicPr>
          <p:cNvPr id="6" name="Picture 5">
            <a:extLst>
              <a:ext uri="{FF2B5EF4-FFF2-40B4-BE49-F238E27FC236}">
                <a16:creationId xmlns:a16="http://schemas.microsoft.com/office/drawing/2014/main" id="{8EBCE378-C99E-4B8A-A582-C22562AB5E95}"/>
              </a:ext>
            </a:extLst>
          </p:cNvPr>
          <p:cNvPicPr>
            <a:picLocks noChangeAspect="1"/>
          </p:cNvPicPr>
          <p:nvPr/>
        </p:nvPicPr>
        <p:blipFill>
          <a:blip r:embed="rId3"/>
          <a:srcRect/>
          <a:stretch/>
        </p:blipFill>
        <p:spPr>
          <a:xfrm>
            <a:off x="1854727" y="4135834"/>
            <a:ext cx="8482545" cy="2287428"/>
          </a:xfrm>
          <a:prstGeom prst="rect">
            <a:avLst/>
          </a:prstGeom>
        </p:spPr>
      </p:pic>
      <p:sp>
        <p:nvSpPr>
          <p:cNvPr id="7" name="Callout: Line 6">
            <a:extLst>
              <a:ext uri="{FF2B5EF4-FFF2-40B4-BE49-F238E27FC236}">
                <a16:creationId xmlns:a16="http://schemas.microsoft.com/office/drawing/2014/main" id="{3ADBD86B-365A-4ECB-8B92-1F979DC1BE4F}"/>
              </a:ext>
            </a:extLst>
          </p:cNvPr>
          <p:cNvSpPr/>
          <p:nvPr/>
        </p:nvSpPr>
        <p:spPr>
          <a:xfrm>
            <a:off x="7290807" y="1264780"/>
            <a:ext cx="2115846" cy="415078"/>
          </a:xfrm>
          <a:prstGeom prst="borderCallout1">
            <a:avLst>
              <a:gd name="adj1" fmla="val 60012"/>
              <a:gd name="adj2" fmla="val 542"/>
              <a:gd name="adj3" fmla="val 286428"/>
              <a:gd name="adj4" fmla="val -7725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Write to 0x3_0000 PPU reg was successful</a:t>
            </a:r>
          </a:p>
        </p:txBody>
      </p:sp>
      <p:sp>
        <p:nvSpPr>
          <p:cNvPr id="8" name="Callout: Line 7">
            <a:extLst>
              <a:ext uri="{FF2B5EF4-FFF2-40B4-BE49-F238E27FC236}">
                <a16:creationId xmlns:a16="http://schemas.microsoft.com/office/drawing/2014/main" id="{37819FE2-E11A-419F-8FB9-51DD6747B556}"/>
              </a:ext>
            </a:extLst>
          </p:cNvPr>
          <p:cNvSpPr/>
          <p:nvPr/>
        </p:nvSpPr>
        <p:spPr>
          <a:xfrm>
            <a:off x="6962289" y="3518036"/>
            <a:ext cx="2115846" cy="415078"/>
          </a:xfrm>
          <a:prstGeom prst="borderCallout1">
            <a:avLst>
              <a:gd name="adj1" fmla="val 60012"/>
              <a:gd name="adj2" fmla="val 542"/>
              <a:gd name="adj3" fmla="val 537876"/>
              <a:gd name="adj4" fmla="val -6634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Read from 0x3_0008 PPU reg hung. Read value is always 0x0.</a:t>
            </a:r>
          </a:p>
        </p:txBody>
      </p:sp>
      <p:graphicFrame>
        <p:nvGraphicFramePr>
          <p:cNvPr id="9" name="Diagram 8">
            <a:extLst>
              <a:ext uri="{FF2B5EF4-FFF2-40B4-BE49-F238E27FC236}">
                <a16:creationId xmlns:a16="http://schemas.microsoft.com/office/drawing/2014/main" id="{D8C3C936-E2BD-4D2E-9C64-4B2DD2209DCE}"/>
              </a:ext>
            </a:extLst>
          </p:cNvPr>
          <p:cNvGraphicFramePr/>
          <p:nvPr/>
        </p:nvGraphicFramePr>
        <p:xfrm>
          <a:off x="3875087" y="-639640"/>
          <a:ext cx="8128000" cy="19378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8539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E13E3BA3-6B6E-4CF4-AB17-88428667AAD7}"/>
              </a:ext>
            </a:extLst>
          </p:cNvPr>
          <p:cNvSpPr/>
          <p:nvPr/>
        </p:nvSpPr>
        <p:spPr>
          <a:xfrm>
            <a:off x="3434497" y="1605064"/>
            <a:ext cx="5039932" cy="453308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solidFill>
                  <a:schemeClr val="tx1"/>
                </a:solidFill>
              </a:rPr>
              <a:t>RTL</a:t>
            </a:r>
          </a:p>
        </p:txBody>
      </p:sp>
      <p:sp>
        <p:nvSpPr>
          <p:cNvPr id="4" name="Rectangle 3">
            <a:extLst>
              <a:ext uri="{FF2B5EF4-FFF2-40B4-BE49-F238E27FC236}">
                <a16:creationId xmlns:a16="http://schemas.microsoft.com/office/drawing/2014/main" id="{BA22552B-0061-4BA9-93C3-4F3DC9D4C0CF}"/>
              </a:ext>
            </a:extLst>
          </p:cNvPr>
          <p:cNvSpPr/>
          <p:nvPr/>
        </p:nvSpPr>
        <p:spPr>
          <a:xfrm>
            <a:off x="1206104" y="3256432"/>
            <a:ext cx="1877151" cy="1385520"/>
          </a:xfrm>
          <a:prstGeom prst="rect">
            <a:avLst/>
          </a:prstGeom>
          <a:solidFill>
            <a:srgbClr val="00A37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CPU-FM</a:t>
            </a:r>
          </a:p>
        </p:txBody>
      </p:sp>
      <p:sp>
        <p:nvSpPr>
          <p:cNvPr id="5" name="Rectangle 4">
            <a:extLst>
              <a:ext uri="{FF2B5EF4-FFF2-40B4-BE49-F238E27FC236}">
                <a16:creationId xmlns:a16="http://schemas.microsoft.com/office/drawing/2014/main" id="{1C6C547D-0381-4CBF-BA1E-56C685C27EF3}"/>
              </a:ext>
            </a:extLst>
          </p:cNvPr>
          <p:cNvSpPr/>
          <p:nvPr/>
        </p:nvSpPr>
        <p:spPr>
          <a:xfrm>
            <a:off x="3745148" y="1916349"/>
            <a:ext cx="1118681" cy="31517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CPU Wrapper</a:t>
            </a:r>
          </a:p>
        </p:txBody>
      </p:sp>
      <p:sp>
        <p:nvSpPr>
          <p:cNvPr id="6" name="Rectangle 5">
            <a:extLst>
              <a:ext uri="{FF2B5EF4-FFF2-40B4-BE49-F238E27FC236}">
                <a16:creationId xmlns:a16="http://schemas.microsoft.com/office/drawing/2014/main" id="{77CB430C-3B1C-4612-81F1-183C3628D317}"/>
              </a:ext>
            </a:extLst>
          </p:cNvPr>
          <p:cNvSpPr/>
          <p:nvPr/>
        </p:nvSpPr>
        <p:spPr>
          <a:xfrm>
            <a:off x="5584058" y="3558461"/>
            <a:ext cx="2115712" cy="1027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Interconnect</a:t>
            </a:r>
          </a:p>
        </p:txBody>
      </p:sp>
      <p:sp>
        <p:nvSpPr>
          <p:cNvPr id="7" name="Rectangle 6">
            <a:extLst>
              <a:ext uri="{FF2B5EF4-FFF2-40B4-BE49-F238E27FC236}">
                <a16:creationId xmlns:a16="http://schemas.microsoft.com/office/drawing/2014/main" id="{AF98A79F-1A8C-4058-8125-7E39EF2EFC01}"/>
              </a:ext>
            </a:extLst>
          </p:cNvPr>
          <p:cNvSpPr/>
          <p:nvPr/>
        </p:nvSpPr>
        <p:spPr>
          <a:xfrm>
            <a:off x="5561054" y="5136027"/>
            <a:ext cx="121595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PMU-SS</a:t>
            </a:r>
          </a:p>
        </p:txBody>
      </p:sp>
      <p:sp>
        <p:nvSpPr>
          <p:cNvPr id="8" name="Arrow: Right 7">
            <a:extLst>
              <a:ext uri="{FF2B5EF4-FFF2-40B4-BE49-F238E27FC236}">
                <a16:creationId xmlns:a16="http://schemas.microsoft.com/office/drawing/2014/main" id="{32A3FFFE-B36E-4DA0-8963-7521D34032BE}"/>
              </a:ext>
            </a:extLst>
          </p:cNvPr>
          <p:cNvSpPr/>
          <p:nvPr/>
        </p:nvSpPr>
        <p:spPr>
          <a:xfrm rot="16200000">
            <a:off x="5847625" y="4631387"/>
            <a:ext cx="565150" cy="48747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ED6DAC6-8558-4CCD-8530-B8D56A18C73D}"/>
              </a:ext>
            </a:extLst>
          </p:cNvPr>
          <p:cNvSpPr/>
          <p:nvPr/>
        </p:nvSpPr>
        <p:spPr>
          <a:xfrm rot="10800000">
            <a:off x="4882636" y="4191626"/>
            <a:ext cx="680939" cy="3334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Line 18">
            <a:extLst>
              <a:ext uri="{FF2B5EF4-FFF2-40B4-BE49-F238E27FC236}">
                <a16:creationId xmlns:a16="http://schemas.microsoft.com/office/drawing/2014/main" id="{37D60420-D867-4142-87F7-B90049FEDA31}"/>
              </a:ext>
            </a:extLst>
          </p:cNvPr>
          <p:cNvSpPr/>
          <p:nvPr/>
        </p:nvSpPr>
        <p:spPr>
          <a:xfrm>
            <a:off x="9305806" y="2509662"/>
            <a:ext cx="2355428" cy="457200"/>
          </a:xfrm>
          <a:prstGeom prst="borderCallout1">
            <a:avLst>
              <a:gd name="adj1" fmla="val 60012"/>
              <a:gd name="adj2" fmla="val 542"/>
              <a:gd name="adj3" fmla="val 576194"/>
              <a:gd name="adj4" fmla="val -10484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1. Power Management Unit running firmware to initialize SoC</a:t>
            </a:r>
          </a:p>
        </p:txBody>
      </p:sp>
      <p:sp>
        <p:nvSpPr>
          <p:cNvPr id="17" name="Arrow: Right 16">
            <a:extLst>
              <a:ext uri="{FF2B5EF4-FFF2-40B4-BE49-F238E27FC236}">
                <a16:creationId xmlns:a16="http://schemas.microsoft.com/office/drawing/2014/main" id="{DAA6AE4C-FB19-48B2-9844-23DA5A4E6DA1}"/>
              </a:ext>
            </a:extLst>
          </p:cNvPr>
          <p:cNvSpPr/>
          <p:nvPr/>
        </p:nvSpPr>
        <p:spPr>
          <a:xfrm rot="10800000">
            <a:off x="3131126" y="4209899"/>
            <a:ext cx="566151" cy="3736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llout: Line 18">
            <a:extLst>
              <a:ext uri="{FF2B5EF4-FFF2-40B4-BE49-F238E27FC236}">
                <a16:creationId xmlns:a16="http://schemas.microsoft.com/office/drawing/2014/main" id="{8C295903-8BC7-439A-84D0-984506FABB4A}"/>
              </a:ext>
            </a:extLst>
          </p:cNvPr>
          <p:cNvSpPr/>
          <p:nvPr/>
        </p:nvSpPr>
        <p:spPr>
          <a:xfrm>
            <a:off x="272373" y="1569137"/>
            <a:ext cx="2355428" cy="457200"/>
          </a:xfrm>
          <a:prstGeom prst="borderCallout1">
            <a:avLst>
              <a:gd name="adj1" fmla="val 55757"/>
              <a:gd name="adj2" fmla="val 100072"/>
              <a:gd name="adj3" fmla="val 369813"/>
              <a:gd name="adj4" fmla="val 11321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2. SW Reads Mailbox Register and </a:t>
            </a:r>
            <a:r>
              <a:rPr lang="en-US" sz="1050" b="1">
                <a:solidFill>
                  <a:srgbClr val="FF0000"/>
                </a:solidFill>
              </a:rPr>
              <a:t>hangs</a:t>
            </a:r>
            <a:r>
              <a:rPr lang="en-US" sz="1000" b="1">
                <a:solidFill>
                  <a:schemeClr val="tx1"/>
                </a:solidFill>
              </a:rPr>
              <a:t> as read value != 1</a:t>
            </a:r>
          </a:p>
        </p:txBody>
      </p:sp>
      <p:sp>
        <p:nvSpPr>
          <p:cNvPr id="40" name="Callout: Line 18">
            <a:extLst>
              <a:ext uri="{FF2B5EF4-FFF2-40B4-BE49-F238E27FC236}">
                <a16:creationId xmlns:a16="http://schemas.microsoft.com/office/drawing/2014/main" id="{63D9C5CD-8A20-477A-B9F0-D4358B03D48D}"/>
              </a:ext>
            </a:extLst>
          </p:cNvPr>
          <p:cNvSpPr/>
          <p:nvPr/>
        </p:nvSpPr>
        <p:spPr>
          <a:xfrm>
            <a:off x="8777392" y="1981579"/>
            <a:ext cx="813350" cy="457200"/>
          </a:xfrm>
          <a:prstGeom prst="borderCallout1">
            <a:avLst>
              <a:gd name="adj1" fmla="val 60012"/>
              <a:gd name="adj2" fmla="val 542"/>
              <a:gd name="adj3" fmla="val 171939"/>
              <a:gd name="adj4" fmla="val -8239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PMU_UP</a:t>
            </a:r>
            <a:endParaRPr lang="en-US" sz="1000" b="1">
              <a:solidFill>
                <a:schemeClr val="tx1"/>
              </a:solidFill>
            </a:endParaRPr>
          </a:p>
        </p:txBody>
      </p:sp>
      <p:sp>
        <p:nvSpPr>
          <p:cNvPr id="41" name="Flowchart: Alternate Process 40">
            <a:extLst>
              <a:ext uri="{FF2B5EF4-FFF2-40B4-BE49-F238E27FC236}">
                <a16:creationId xmlns:a16="http://schemas.microsoft.com/office/drawing/2014/main" id="{47A13D76-7309-4AF2-B83E-90A773EBE815}"/>
              </a:ext>
            </a:extLst>
          </p:cNvPr>
          <p:cNvSpPr/>
          <p:nvPr/>
        </p:nvSpPr>
        <p:spPr>
          <a:xfrm>
            <a:off x="3762198" y="4105148"/>
            <a:ext cx="1062557" cy="487403"/>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Utility BFM</a:t>
            </a:r>
          </a:p>
        </p:txBody>
      </p:sp>
      <p:sp>
        <p:nvSpPr>
          <p:cNvPr id="42" name="Rectangle 41">
            <a:extLst>
              <a:ext uri="{FF2B5EF4-FFF2-40B4-BE49-F238E27FC236}">
                <a16:creationId xmlns:a16="http://schemas.microsoft.com/office/drawing/2014/main" id="{BF3E1635-D15C-403C-86D6-D32FC01D3EEC}"/>
              </a:ext>
            </a:extLst>
          </p:cNvPr>
          <p:cNvSpPr/>
          <p:nvPr/>
        </p:nvSpPr>
        <p:spPr>
          <a:xfrm>
            <a:off x="6283105" y="2529074"/>
            <a:ext cx="1341599"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SoC Rest of RTL</a:t>
            </a:r>
          </a:p>
        </p:txBody>
      </p:sp>
      <p:sp>
        <p:nvSpPr>
          <p:cNvPr id="43" name="Arrow: Right 42">
            <a:extLst>
              <a:ext uri="{FF2B5EF4-FFF2-40B4-BE49-F238E27FC236}">
                <a16:creationId xmlns:a16="http://schemas.microsoft.com/office/drawing/2014/main" id="{F9E6AF89-0699-40D6-A65E-9CC70844256F}"/>
              </a:ext>
            </a:extLst>
          </p:cNvPr>
          <p:cNvSpPr/>
          <p:nvPr/>
        </p:nvSpPr>
        <p:spPr>
          <a:xfrm rot="5400000">
            <a:off x="6706392" y="3090877"/>
            <a:ext cx="516107" cy="48749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Alternate Process 43">
            <a:extLst>
              <a:ext uri="{FF2B5EF4-FFF2-40B4-BE49-F238E27FC236}">
                <a16:creationId xmlns:a16="http://schemas.microsoft.com/office/drawing/2014/main" id="{0ED2B049-17A2-4FD5-8C11-08F51BB0DE6E}"/>
              </a:ext>
            </a:extLst>
          </p:cNvPr>
          <p:cNvSpPr/>
          <p:nvPr/>
        </p:nvSpPr>
        <p:spPr>
          <a:xfrm>
            <a:off x="1708480" y="4153000"/>
            <a:ext cx="1333248" cy="410713"/>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PPU registers</a:t>
            </a:r>
          </a:p>
        </p:txBody>
      </p:sp>
      <p:cxnSp>
        <p:nvCxnSpPr>
          <p:cNvPr id="57" name="Straight Arrow Connector 56">
            <a:extLst>
              <a:ext uri="{FF2B5EF4-FFF2-40B4-BE49-F238E27FC236}">
                <a16:creationId xmlns:a16="http://schemas.microsoft.com/office/drawing/2014/main" id="{56C6EB59-3171-4244-B7FF-B009443EAB12}"/>
              </a:ext>
            </a:extLst>
          </p:cNvPr>
          <p:cNvCxnSpPr>
            <a:cxnSpLocks/>
            <a:stCxn id="7" idx="3"/>
          </p:cNvCxnSpPr>
          <p:nvPr/>
        </p:nvCxnSpPr>
        <p:spPr>
          <a:xfrm>
            <a:off x="6777012" y="5418602"/>
            <a:ext cx="1559592"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FD878D-46E6-4828-A495-06C53D28A463}"/>
              </a:ext>
            </a:extLst>
          </p:cNvPr>
          <p:cNvCxnSpPr>
            <a:cxnSpLocks/>
          </p:cNvCxnSpPr>
          <p:nvPr/>
        </p:nvCxnSpPr>
        <p:spPr>
          <a:xfrm flipV="1">
            <a:off x="8336604" y="2811650"/>
            <a:ext cx="0" cy="2606952"/>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F9135D-09BF-4FCC-A014-1ADD00DCF9A0}"/>
              </a:ext>
            </a:extLst>
          </p:cNvPr>
          <p:cNvCxnSpPr>
            <a:endCxn id="42" idx="3"/>
          </p:cNvCxnSpPr>
          <p:nvPr/>
        </p:nvCxnSpPr>
        <p:spPr>
          <a:xfrm flipH="1">
            <a:off x="7624704" y="2811649"/>
            <a:ext cx="711900"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Callout: Line 18">
            <a:extLst>
              <a:ext uri="{FF2B5EF4-FFF2-40B4-BE49-F238E27FC236}">
                <a16:creationId xmlns:a16="http://schemas.microsoft.com/office/drawing/2014/main" id="{41DB7D9C-5464-4FBA-B516-C7AD046F689A}"/>
              </a:ext>
            </a:extLst>
          </p:cNvPr>
          <p:cNvSpPr/>
          <p:nvPr/>
        </p:nvSpPr>
        <p:spPr>
          <a:xfrm>
            <a:off x="9305806" y="3184798"/>
            <a:ext cx="2355428" cy="457200"/>
          </a:xfrm>
          <a:prstGeom prst="borderCallout1">
            <a:avLst>
              <a:gd name="adj1" fmla="val 60012"/>
              <a:gd name="adj2" fmla="val 542"/>
              <a:gd name="adj3" fmla="val 463428"/>
              <a:gd name="adj4" fmla="val -10484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3. PMU writes to PPU registers</a:t>
            </a:r>
          </a:p>
        </p:txBody>
      </p:sp>
      <p:sp>
        <p:nvSpPr>
          <p:cNvPr id="65" name="Arrow: Right 64">
            <a:extLst>
              <a:ext uri="{FF2B5EF4-FFF2-40B4-BE49-F238E27FC236}">
                <a16:creationId xmlns:a16="http://schemas.microsoft.com/office/drawing/2014/main" id="{7E5C0A66-C40F-4FC9-9772-66AA93C760D4}"/>
              </a:ext>
            </a:extLst>
          </p:cNvPr>
          <p:cNvSpPr/>
          <p:nvPr/>
        </p:nvSpPr>
        <p:spPr>
          <a:xfrm>
            <a:off x="3151422" y="3592679"/>
            <a:ext cx="566151" cy="3736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Alternate Process 65">
            <a:extLst>
              <a:ext uri="{FF2B5EF4-FFF2-40B4-BE49-F238E27FC236}">
                <a16:creationId xmlns:a16="http://schemas.microsoft.com/office/drawing/2014/main" id="{FC0265FE-DCB1-42C4-B62D-970C9D9CF490}"/>
              </a:ext>
            </a:extLst>
          </p:cNvPr>
          <p:cNvSpPr/>
          <p:nvPr/>
        </p:nvSpPr>
        <p:spPr>
          <a:xfrm>
            <a:off x="3780865" y="3478911"/>
            <a:ext cx="1062557" cy="487403"/>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M0 BFM</a:t>
            </a:r>
          </a:p>
        </p:txBody>
      </p:sp>
      <p:sp>
        <p:nvSpPr>
          <p:cNvPr id="67" name="Arrow: Right 66">
            <a:extLst>
              <a:ext uri="{FF2B5EF4-FFF2-40B4-BE49-F238E27FC236}">
                <a16:creationId xmlns:a16="http://schemas.microsoft.com/office/drawing/2014/main" id="{B8B29367-57CD-4DD7-B562-7B9C01FE1A95}"/>
              </a:ext>
            </a:extLst>
          </p:cNvPr>
          <p:cNvSpPr/>
          <p:nvPr/>
        </p:nvSpPr>
        <p:spPr>
          <a:xfrm>
            <a:off x="4931996" y="3594492"/>
            <a:ext cx="680939" cy="3334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allout: Line 18">
            <a:extLst>
              <a:ext uri="{FF2B5EF4-FFF2-40B4-BE49-F238E27FC236}">
                <a16:creationId xmlns:a16="http://schemas.microsoft.com/office/drawing/2014/main" id="{687B159B-EE9A-4B8A-B27D-721D1158030C}"/>
              </a:ext>
            </a:extLst>
          </p:cNvPr>
          <p:cNvSpPr/>
          <p:nvPr/>
        </p:nvSpPr>
        <p:spPr>
          <a:xfrm>
            <a:off x="9331823" y="3859934"/>
            <a:ext cx="2355428" cy="457200"/>
          </a:xfrm>
          <a:prstGeom prst="borderCallout1">
            <a:avLst>
              <a:gd name="adj1" fmla="val 60012"/>
              <a:gd name="adj2" fmla="val 542"/>
              <a:gd name="adj3" fmla="val 346407"/>
              <a:gd name="adj4" fmla="val -10566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4. PMU reads PPU status registers and Hangs as status != 1</a:t>
            </a:r>
          </a:p>
        </p:txBody>
      </p:sp>
      <p:sp>
        <p:nvSpPr>
          <p:cNvPr id="71" name="Callout: Line 18">
            <a:extLst>
              <a:ext uri="{FF2B5EF4-FFF2-40B4-BE49-F238E27FC236}">
                <a16:creationId xmlns:a16="http://schemas.microsoft.com/office/drawing/2014/main" id="{033C9C8F-2D82-4851-ADDB-82C3DE3FA321}"/>
              </a:ext>
            </a:extLst>
          </p:cNvPr>
          <p:cNvSpPr/>
          <p:nvPr/>
        </p:nvSpPr>
        <p:spPr>
          <a:xfrm>
            <a:off x="9342219" y="4535070"/>
            <a:ext cx="2355428" cy="457200"/>
          </a:xfrm>
          <a:prstGeom prst="borderCallout1">
            <a:avLst>
              <a:gd name="adj1" fmla="val 60012"/>
              <a:gd name="adj2" fmla="val 542"/>
              <a:gd name="adj3" fmla="val 227258"/>
              <a:gd name="adj4" fmla="val -10566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5. Mailbox is not update and Hence SW is Hung</a:t>
            </a:r>
          </a:p>
        </p:txBody>
      </p:sp>
      <p:sp>
        <p:nvSpPr>
          <p:cNvPr id="72" name="Callout: Line 18">
            <a:extLst>
              <a:ext uri="{FF2B5EF4-FFF2-40B4-BE49-F238E27FC236}">
                <a16:creationId xmlns:a16="http://schemas.microsoft.com/office/drawing/2014/main" id="{858C7B2F-62EB-489E-A2E9-7C6F0921BEE0}"/>
              </a:ext>
            </a:extLst>
          </p:cNvPr>
          <p:cNvSpPr/>
          <p:nvPr/>
        </p:nvSpPr>
        <p:spPr>
          <a:xfrm>
            <a:off x="9342219" y="5226744"/>
            <a:ext cx="2355428" cy="457200"/>
          </a:xfrm>
          <a:prstGeom prst="borderCallout1">
            <a:avLst>
              <a:gd name="adj1" fmla="val 60012"/>
              <a:gd name="adj2" fmla="val 542"/>
              <a:gd name="adj3" fmla="val 105982"/>
              <a:gd name="adj4" fmla="val -10525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6. Stub the expected value on PPU Reg, allows PMU FW to move ahead. PPU updates the Mailbox.</a:t>
            </a:r>
          </a:p>
        </p:txBody>
      </p:sp>
      <p:sp>
        <p:nvSpPr>
          <p:cNvPr id="75" name="Callout: Line 18">
            <a:extLst>
              <a:ext uri="{FF2B5EF4-FFF2-40B4-BE49-F238E27FC236}">
                <a16:creationId xmlns:a16="http://schemas.microsoft.com/office/drawing/2014/main" id="{FC0A8579-DE0C-4E5C-8E32-D26E7B00EAF1}"/>
              </a:ext>
            </a:extLst>
          </p:cNvPr>
          <p:cNvSpPr/>
          <p:nvPr/>
        </p:nvSpPr>
        <p:spPr>
          <a:xfrm>
            <a:off x="272373" y="2132150"/>
            <a:ext cx="2355428" cy="457200"/>
          </a:xfrm>
          <a:prstGeom prst="borderCallout1">
            <a:avLst>
              <a:gd name="adj1" fmla="val 55757"/>
              <a:gd name="adj2" fmla="val 100072"/>
              <a:gd name="adj3" fmla="val 282579"/>
              <a:gd name="adj4" fmla="val 11321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7. SW Reads Mailbox Register with read value == 1</a:t>
            </a:r>
          </a:p>
        </p:txBody>
      </p:sp>
      <p:sp>
        <p:nvSpPr>
          <p:cNvPr id="77" name="Oval 76">
            <a:extLst>
              <a:ext uri="{FF2B5EF4-FFF2-40B4-BE49-F238E27FC236}">
                <a16:creationId xmlns:a16="http://schemas.microsoft.com/office/drawing/2014/main" id="{200D62D6-1499-47A0-ADD4-694DFED2C7F3}"/>
              </a:ext>
            </a:extLst>
          </p:cNvPr>
          <p:cNvSpPr/>
          <p:nvPr/>
        </p:nvSpPr>
        <p:spPr>
          <a:xfrm>
            <a:off x="2680048" y="2643504"/>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a:t>
            </a:r>
          </a:p>
        </p:txBody>
      </p:sp>
      <p:sp>
        <p:nvSpPr>
          <p:cNvPr id="78" name="Oval 77">
            <a:extLst>
              <a:ext uri="{FF2B5EF4-FFF2-40B4-BE49-F238E27FC236}">
                <a16:creationId xmlns:a16="http://schemas.microsoft.com/office/drawing/2014/main" id="{4D3536CF-0516-4547-A440-289C5FCA282B}"/>
              </a:ext>
            </a:extLst>
          </p:cNvPr>
          <p:cNvSpPr/>
          <p:nvPr/>
        </p:nvSpPr>
        <p:spPr>
          <a:xfrm>
            <a:off x="11687251" y="2360750"/>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79" name="Oval 78">
            <a:extLst>
              <a:ext uri="{FF2B5EF4-FFF2-40B4-BE49-F238E27FC236}">
                <a16:creationId xmlns:a16="http://schemas.microsoft.com/office/drawing/2014/main" id="{67106E9E-C3D7-4AE7-9143-D920D8DB089A}"/>
              </a:ext>
            </a:extLst>
          </p:cNvPr>
          <p:cNvSpPr/>
          <p:nvPr/>
        </p:nvSpPr>
        <p:spPr>
          <a:xfrm>
            <a:off x="2696941" y="1515162"/>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80" name="Oval 79">
            <a:extLst>
              <a:ext uri="{FF2B5EF4-FFF2-40B4-BE49-F238E27FC236}">
                <a16:creationId xmlns:a16="http://schemas.microsoft.com/office/drawing/2014/main" id="{69B54F2D-1F38-4684-9B25-2E684E918D5C}"/>
              </a:ext>
            </a:extLst>
          </p:cNvPr>
          <p:cNvSpPr/>
          <p:nvPr/>
        </p:nvSpPr>
        <p:spPr>
          <a:xfrm>
            <a:off x="11687251" y="3027447"/>
            <a:ext cx="282102" cy="262340"/>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81" name="Oval 80">
            <a:extLst>
              <a:ext uri="{FF2B5EF4-FFF2-40B4-BE49-F238E27FC236}">
                <a16:creationId xmlns:a16="http://schemas.microsoft.com/office/drawing/2014/main" id="{8C7D751A-C03F-4519-9022-31C5FB62902C}"/>
              </a:ext>
            </a:extLst>
          </p:cNvPr>
          <p:cNvSpPr/>
          <p:nvPr/>
        </p:nvSpPr>
        <p:spPr>
          <a:xfrm>
            <a:off x="11697647" y="3759055"/>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sp>
        <p:nvSpPr>
          <p:cNvPr id="82" name="Oval 81">
            <a:extLst>
              <a:ext uri="{FF2B5EF4-FFF2-40B4-BE49-F238E27FC236}">
                <a16:creationId xmlns:a16="http://schemas.microsoft.com/office/drawing/2014/main" id="{AD74C08F-10EF-4F99-86CC-1AA62D5FBCA4}"/>
              </a:ext>
            </a:extLst>
          </p:cNvPr>
          <p:cNvSpPr/>
          <p:nvPr/>
        </p:nvSpPr>
        <p:spPr>
          <a:xfrm>
            <a:off x="11706707" y="4458900"/>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a:t>
            </a:r>
          </a:p>
        </p:txBody>
      </p:sp>
      <p:sp>
        <p:nvSpPr>
          <p:cNvPr id="83" name="Oval 82">
            <a:extLst>
              <a:ext uri="{FF2B5EF4-FFF2-40B4-BE49-F238E27FC236}">
                <a16:creationId xmlns:a16="http://schemas.microsoft.com/office/drawing/2014/main" id="{E6187B8A-B34D-4AA5-8B88-D13FA325D817}"/>
              </a:ext>
            </a:extLst>
          </p:cNvPr>
          <p:cNvSpPr/>
          <p:nvPr/>
        </p:nvSpPr>
        <p:spPr>
          <a:xfrm>
            <a:off x="11706707" y="5080061"/>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6</a:t>
            </a:r>
          </a:p>
        </p:txBody>
      </p:sp>
      <p:sp>
        <p:nvSpPr>
          <p:cNvPr id="84" name="Oval 83">
            <a:extLst>
              <a:ext uri="{FF2B5EF4-FFF2-40B4-BE49-F238E27FC236}">
                <a16:creationId xmlns:a16="http://schemas.microsoft.com/office/drawing/2014/main" id="{C3F00FA3-3E17-4653-8DEC-34C18ADEC2CB}"/>
              </a:ext>
            </a:extLst>
          </p:cNvPr>
          <p:cNvSpPr/>
          <p:nvPr/>
        </p:nvSpPr>
        <p:spPr>
          <a:xfrm>
            <a:off x="2696941" y="2064097"/>
            <a:ext cx="282102" cy="282575"/>
          </a:xfrm>
          <a:prstGeom prst="ellipse">
            <a:avLst/>
          </a:prstGeom>
          <a:solidFill>
            <a:srgbClr val="FFFF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a:t>
            </a:r>
          </a:p>
        </p:txBody>
      </p:sp>
      <p:sp>
        <p:nvSpPr>
          <p:cNvPr id="85" name="Callout: Line 18">
            <a:extLst>
              <a:ext uri="{FF2B5EF4-FFF2-40B4-BE49-F238E27FC236}">
                <a16:creationId xmlns:a16="http://schemas.microsoft.com/office/drawing/2014/main" id="{3EE7505C-2F74-42E6-B83D-75A618A9A36C}"/>
              </a:ext>
            </a:extLst>
          </p:cNvPr>
          <p:cNvSpPr/>
          <p:nvPr/>
        </p:nvSpPr>
        <p:spPr>
          <a:xfrm>
            <a:off x="276749" y="2712833"/>
            <a:ext cx="2355428" cy="457200"/>
          </a:xfrm>
          <a:prstGeom prst="borderCallout1">
            <a:avLst>
              <a:gd name="adj1" fmla="val 55757"/>
              <a:gd name="adj2" fmla="val 100072"/>
              <a:gd name="adj3" fmla="val 193216"/>
              <a:gd name="adj4" fmla="val 112804"/>
            </a:avLst>
          </a:prstGeom>
          <a:solidFill>
            <a:srgbClr val="FFC000"/>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8. SW Hang Resolved !!</a:t>
            </a:r>
          </a:p>
        </p:txBody>
      </p:sp>
      <p:sp>
        <p:nvSpPr>
          <p:cNvPr id="86" name="Title 2">
            <a:extLst>
              <a:ext uri="{FF2B5EF4-FFF2-40B4-BE49-F238E27FC236}">
                <a16:creationId xmlns:a16="http://schemas.microsoft.com/office/drawing/2014/main" id="{E8E6F622-A39F-4C10-8056-423CC06307E1}"/>
              </a:ext>
            </a:extLst>
          </p:cNvPr>
          <p:cNvSpPr>
            <a:spLocks noGrp="1"/>
          </p:cNvSpPr>
          <p:nvPr>
            <p:ph type="title"/>
          </p:nvPr>
        </p:nvSpPr>
        <p:spPr>
          <a:xfrm>
            <a:off x="446313" y="485701"/>
            <a:ext cx="11310257" cy="753083"/>
          </a:xfrm>
        </p:spPr>
        <p:txBody>
          <a:bodyPr>
            <a:normAutofit/>
          </a:bodyPr>
          <a:lstStyle/>
          <a:p>
            <a:r>
              <a:rPr lang="en-US" sz="3600" b="1" dirty="0"/>
              <a:t>PPU Accesses Hung​</a:t>
            </a:r>
          </a:p>
        </p:txBody>
      </p:sp>
      <p:sp>
        <p:nvSpPr>
          <p:cNvPr id="91" name="Rectangle 90">
            <a:extLst>
              <a:ext uri="{FF2B5EF4-FFF2-40B4-BE49-F238E27FC236}">
                <a16:creationId xmlns:a16="http://schemas.microsoft.com/office/drawing/2014/main" id="{06464879-70C2-4F4F-B35E-4D13D710D0A0}"/>
              </a:ext>
            </a:extLst>
          </p:cNvPr>
          <p:cNvSpPr/>
          <p:nvPr/>
        </p:nvSpPr>
        <p:spPr>
          <a:xfrm>
            <a:off x="7097957" y="6575589"/>
            <a:ext cx="724878" cy="261610"/>
          </a:xfrm>
          <a:prstGeom prst="rect">
            <a:avLst/>
          </a:prstGeom>
        </p:spPr>
        <p:txBody>
          <a:bodyPr wrap="none" anchor="ctr">
            <a:spAutoFit/>
          </a:bodyPr>
          <a:lstStyle/>
          <a:p>
            <a:pPr algn="ctr"/>
            <a:r>
              <a:rPr lang="en-US" sz="1100" b="1">
                <a:solidFill>
                  <a:schemeClr val="tx1">
                    <a:lumMod val="50000"/>
                    <a:lumOff val="50000"/>
                  </a:schemeClr>
                </a:solidFill>
              </a:rPr>
              <a:t>Xcelium</a:t>
            </a:r>
          </a:p>
        </p:txBody>
      </p:sp>
      <p:pic>
        <p:nvPicPr>
          <p:cNvPr id="92" name="Content Placeholder 5">
            <a:extLst>
              <a:ext uri="{FF2B5EF4-FFF2-40B4-BE49-F238E27FC236}">
                <a16:creationId xmlns:a16="http://schemas.microsoft.com/office/drawing/2014/main" id="{D16F31E1-043F-44EA-9A93-2A6DE5E757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2"/>
          <a:stretch/>
        </p:blipFill>
        <p:spPr>
          <a:xfrm>
            <a:off x="7138078" y="6070182"/>
            <a:ext cx="807270" cy="546810"/>
          </a:xfrm>
          <a:prstGeom prst="rect">
            <a:avLst/>
          </a:prstGeom>
        </p:spPr>
      </p:pic>
      <p:sp>
        <p:nvSpPr>
          <p:cNvPr id="93" name="Rectangle 92">
            <a:extLst>
              <a:ext uri="{FF2B5EF4-FFF2-40B4-BE49-F238E27FC236}">
                <a16:creationId xmlns:a16="http://schemas.microsoft.com/office/drawing/2014/main" id="{A4E257C1-78EF-4B02-82B2-5299351683DE}"/>
              </a:ext>
            </a:extLst>
          </p:cNvPr>
          <p:cNvSpPr/>
          <p:nvPr/>
        </p:nvSpPr>
        <p:spPr>
          <a:xfrm>
            <a:off x="7808060" y="6512831"/>
            <a:ext cx="152055" cy="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BE1B286E-4F16-424A-AEA4-6B858DA05018}"/>
              </a:ext>
            </a:extLst>
          </p:cNvPr>
          <p:cNvPicPr>
            <a:picLocks noChangeAspect="1"/>
          </p:cNvPicPr>
          <p:nvPr/>
        </p:nvPicPr>
        <p:blipFill rotWithShape="1">
          <a:blip r:embed="rId3"/>
          <a:srcRect l="31351" t="14117" r="9153" b="26299"/>
          <a:stretch/>
        </p:blipFill>
        <p:spPr>
          <a:xfrm>
            <a:off x="7166565" y="6084525"/>
            <a:ext cx="600275" cy="367290"/>
          </a:xfrm>
          <a:prstGeom prst="rect">
            <a:avLst/>
          </a:prstGeom>
        </p:spPr>
      </p:pic>
      <p:pic>
        <p:nvPicPr>
          <p:cNvPr id="98" name="Picture 97">
            <a:extLst>
              <a:ext uri="{FF2B5EF4-FFF2-40B4-BE49-F238E27FC236}">
                <a16:creationId xmlns:a16="http://schemas.microsoft.com/office/drawing/2014/main" id="{149C8A66-9E4A-4036-B91B-087415C31B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8" t="4422" r="4168" b="2011"/>
          <a:stretch/>
        </p:blipFill>
        <p:spPr>
          <a:xfrm>
            <a:off x="7156333" y="6049139"/>
            <a:ext cx="631050" cy="395516"/>
          </a:xfrm>
          <a:prstGeom prst="rect">
            <a:avLst/>
          </a:prstGeom>
        </p:spPr>
      </p:pic>
      <p:pic>
        <p:nvPicPr>
          <p:cNvPr id="99" name="Picture 98">
            <a:extLst>
              <a:ext uri="{FF2B5EF4-FFF2-40B4-BE49-F238E27FC236}">
                <a16:creationId xmlns:a16="http://schemas.microsoft.com/office/drawing/2014/main" id="{EDC74926-9D03-4B30-9534-48C4BDEA4BD0}"/>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0879" y="5585742"/>
            <a:ext cx="862092" cy="1099371"/>
          </a:xfrm>
          <a:prstGeom prst="rect">
            <a:avLst/>
          </a:prstGeom>
        </p:spPr>
      </p:pic>
      <p:sp>
        <p:nvSpPr>
          <p:cNvPr id="100" name="Rectangle 99">
            <a:extLst>
              <a:ext uri="{FF2B5EF4-FFF2-40B4-BE49-F238E27FC236}">
                <a16:creationId xmlns:a16="http://schemas.microsoft.com/office/drawing/2014/main" id="{54282AB1-9264-4907-BC70-D91AAD26D6FC}"/>
              </a:ext>
            </a:extLst>
          </p:cNvPr>
          <p:cNvSpPr/>
          <p:nvPr/>
        </p:nvSpPr>
        <p:spPr>
          <a:xfrm>
            <a:off x="7787383" y="6605269"/>
            <a:ext cx="851468" cy="259576"/>
          </a:xfrm>
          <a:prstGeom prst="rect">
            <a:avLst/>
          </a:prstGeom>
        </p:spPr>
        <p:txBody>
          <a:bodyPr wrap="none" anchor="ctr">
            <a:spAutoFit/>
          </a:bodyPr>
          <a:lstStyle/>
          <a:p>
            <a:pPr algn="ctr"/>
            <a:r>
              <a:rPr lang="en-US" sz="1100" b="1">
                <a:solidFill>
                  <a:schemeClr val="tx1">
                    <a:lumMod val="50000"/>
                    <a:lumOff val="50000"/>
                  </a:schemeClr>
                </a:solidFill>
              </a:rPr>
              <a:t>Palladium</a:t>
            </a:r>
            <a:endParaRPr lang="en-US" sz="1200" b="1">
              <a:solidFill>
                <a:schemeClr val="tx1">
                  <a:lumMod val="50000"/>
                  <a:lumOff val="50000"/>
                </a:schemeClr>
              </a:solidFill>
            </a:endParaRPr>
          </a:p>
        </p:txBody>
      </p:sp>
      <p:sp>
        <p:nvSpPr>
          <p:cNvPr id="101" name="Rectangle 100">
            <a:extLst>
              <a:ext uri="{FF2B5EF4-FFF2-40B4-BE49-F238E27FC236}">
                <a16:creationId xmlns:a16="http://schemas.microsoft.com/office/drawing/2014/main" id="{783DCAB3-2F4C-4670-85CF-26355B7EA687}"/>
              </a:ext>
            </a:extLst>
          </p:cNvPr>
          <p:cNvSpPr/>
          <p:nvPr/>
        </p:nvSpPr>
        <p:spPr>
          <a:xfrm>
            <a:off x="752912" y="5016153"/>
            <a:ext cx="654346" cy="261610"/>
          </a:xfrm>
          <a:prstGeom prst="rect">
            <a:avLst/>
          </a:prstGeom>
        </p:spPr>
        <p:txBody>
          <a:bodyPr wrap="none" anchor="ctr">
            <a:spAutoFit/>
          </a:bodyPr>
          <a:lstStyle/>
          <a:p>
            <a:pPr algn="ctr"/>
            <a:r>
              <a:rPr lang="en-US" sz="1100" b="1">
                <a:solidFill>
                  <a:schemeClr val="tx1">
                    <a:lumMod val="50000"/>
                    <a:lumOff val="50000"/>
                  </a:schemeClr>
                </a:solidFill>
              </a:rPr>
              <a:t>Helium</a:t>
            </a:r>
          </a:p>
        </p:txBody>
      </p:sp>
      <p:pic>
        <p:nvPicPr>
          <p:cNvPr id="102" name="Content Placeholder 5">
            <a:extLst>
              <a:ext uri="{FF2B5EF4-FFF2-40B4-BE49-F238E27FC236}">
                <a16:creationId xmlns:a16="http://schemas.microsoft.com/office/drawing/2014/main" id="{84AE4CFC-D241-4C27-96A9-E7492415DB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2"/>
          <a:stretch/>
        </p:blipFill>
        <p:spPr>
          <a:xfrm>
            <a:off x="757767" y="4510746"/>
            <a:ext cx="807270" cy="546810"/>
          </a:xfrm>
          <a:prstGeom prst="rect">
            <a:avLst/>
          </a:prstGeom>
        </p:spPr>
      </p:pic>
      <p:pic>
        <p:nvPicPr>
          <p:cNvPr id="103" name="Picture 102">
            <a:extLst>
              <a:ext uri="{FF2B5EF4-FFF2-40B4-BE49-F238E27FC236}">
                <a16:creationId xmlns:a16="http://schemas.microsoft.com/office/drawing/2014/main" id="{5597FEDE-FDCB-4638-9C33-DEE13738BF9D}"/>
              </a:ext>
            </a:extLst>
          </p:cNvPr>
          <p:cNvPicPr>
            <a:picLocks noChangeAspect="1"/>
          </p:cNvPicPr>
          <p:nvPr/>
        </p:nvPicPr>
        <p:blipFill rotWithShape="1">
          <a:blip r:embed="rId3"/>
          <a:srcRect l="31351" t="14117" r="9153" b="26299"/>
          <a:stretch/>
        </p:blipFill>
        <p:spPr>
          <a:xfrm>
            <a:off x="786254" y="4525089"/>
            <a:ext cx="600275" cy="367290"/>
          </a:xfrm>
          <a:prstGeom prst="rect">
            <a:avLst/>
          </a:prstGeom>
        </p:spPr>
      </p:pic>
      <p:pic>
        <p:nvPicPr>
          <p:cNvPr id="104" name="Content Placeholder 3">
            <a:extLst>
              <a:ext uri="{FF2B5EF4-FFF2-40B4-BE49-F238E27FC236}">
                <a16:creationId xmlns:a16="http://schemas.microsoft.com/office/drawing/2014/main" id="{F3C6E1D6-21AA-4D43-B3C3-E792B3334A61}"/>
              </a:ext>
            </a:extLst>
          </p:cNvPr>
          <p:cNvPicPr>
            <a:picLocks noChangeAspect="1"/>
          </p:cNvPicPr>
          <p:nvPr/>
        </p:nvPicPr>
        <p:blipFill>
          <a:blip r:embed="rId6"/>
          <a:srcRect/>
          <a:stretch/>
        </p:blipFill>
        <p:spPr>
          <a:xfrm>
            <a:off x="8685768" y="6045736"/>
            <a:ext cx="2467888" cy="514581"/>
          </a:xfrm>
          <a:prstGeom prst="rect">
            <a:avLst/>
          </a:prstGeom>
        </p:spPr>
      </p:pic>
      <p:pic>
        <p:nvPicPr>
          <p:cNvPr id="105" name="Picture 104">
            <a:extLst>
              <a:ext uri="{FF2B5EF4-FFF2-40B4-BE49-F238E27FC236}">
                <a16:creationId xmlns:a16="http://schemas.microsoft.com/office/drawing/2014/main" id="{08948EAA-A2B7-4155-81A4-F699E11EA2D0}"/>
              </a:ext>
            </a:extLst>
          </p:cNvPr>
          <p:cNvPicPr>
            <a:picLocks noChangeAspect="1"/>
          </p:cNvPicPr>
          <p:nvPr/>
        </p:nvPicPr>
        <p:blipFill>
          <a:blip r:embed="rId7"/>
          <a:stretch>
            <a:fillRect/>
          </a:stretch>
        </p:blipFill>
        <p:spPr>
          <a:xfrm>
            <a:off x="6097019" y="663194"/>
            <a:ext cx="1917356" cy="818311"/>
          </a:xfrm>
          <a:prstGeom prst="rect">
            <a:avLst/>
          </a:prstGeom>
          <a:ln w="19050">
            <a:solidFill>
              <a:schemeClr val="tx1"/>
            </a:solidFill>
          </a:ln>
        </p:spPr>
      </p:pic>
      <p:sp>
        <p:nvSpPr>
          <p:cNvPr id="106" name="Callout: Line 18">
            <a:extLst>
              <a:ext uri="{FF2B5EF4-FFF2-40B4-BE49-F238E27FC236}">
                <a16:creationId xmlns:a16="http://schemas.microsoft.com/office/drawing/2014/main" id="{1B8250FF-D37E-445A-BFA3-E3D205A70832}"/>
              </a:ext>
            </a:extLst>
          </p:cNvPr>
          <p:cNvSpPr/>
          <p:nvPr/>
        </p:nvSpPr>
        <p:spPr>
          <a:xfrm>
            <a:off x="8777392" y="524461"/>
            <a:ext cx="861632" cy="449751"/>
          </a:xfrm>
          <a:prstGeom prst="borderCallout1">
            <a:avLst>
              <a:gd name="adj1" fmla="val 60012"/>
              <a:gd name="adj2" fmla="val 542"/>
              <a:gd name="adj3" fmla="val 171939"/>
              <a:gd name="adj4" fmla="val -8239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AVIP Logs</a:t>
            </a:r>
          </a:p>
        </p:txBody>
      </p:sp>
      <p:cxnSp>
        <p:nvCxnSpPr>
          <p:cNvPr id="108" name="Straight Arrow Connector 107">
            <a:extLst>
              <a:ext uri="{FF2B5EF4-FFF2-40B4-BE49-F238E27FC236}">
                <a16:creationId xmlns:a16="http://schemas.microsoft.com/office/drawing/2014/main" id="{5DF6B62F-57EE-411F-BEAA-79D6F7FC5C42}"/>
              </a:ext>
            </a:extLst>
          </p:cNvPr>
          <p:cNvCxnSpPr>
            <a:endCxn id="105" idx="1"/>
          </p:cNvCxnSpPr>
          <p:nvPr/>
        </p:nvCxnSpPr>
        <p:spPr>
          <a:xfrm flipV="1">
            <a:off x="4610911" y="1072350"/>
            <a:ext cx="1486108" cy="2369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C1CA536-9A60-4DF7-A19C-CDC4A9E18893}"/>
              </a:ext>
            </a:extLst>
          </p:cNvPr>
          <p:cNvCxnSpPr>
            <a:cxnSpLocks/>
          </p:cNvCxnSpPr>
          <p:nvPr/>
        </p:nvCxnSpPr>
        <p:spPr>
          <a:xfrm>
            <a:off x="8466428" y="6347116"/>
            <a:ext cx="2193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597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0408-289C-42FA-B92D-ADC882A6C824}"/>
              </a:ext>
            </a:extLst>
          </p:cNvPr>
          <p:cNvSpPr>
            <a:spLocks noGrp="1"/>
          </p:cNvSpPr>
          <p:nvPr>
            <p:ph type="title"/>
          </p:nvPr>
        </p:nvSpPr>
        <p:spPr/>
        <p:txBody>
          <a:bodyPr/>
          <a:lstStyle/>
          <a:p>
            <a:r>
              <a:rPr lang="en-US"/>
              <a:t>Connecting - Helium With an RTL Platform</a:t>
            </a:r>
          </a:p>
        </p:txBody>
      </p:sp>
      <p:sp>
        <p:nvSpPr>
          <p:cNvPr id="3" name="Text Placeholder 2">
            <a:extLst>
              <a:ext uri="{FF2B5EF4-FFF2-40B4-BE49-F238E27FC236}">
                <a16:creationId xmlns:a16="http://schemas.microsoft.com/office/drawing/2014/main" id="{A88A5FB8-993C-4050-8586-36B5C9104F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0533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0AD143C-FC2C-4BB3-BDA6-6D27160F75F4}"/>
              </a:ext>
            </a:extLst>
          </p:cNvPr>
          <p:cNvSpPr/>
          <p:nvPr/>
        </p:nvSpPr>
        <p:spPr>
          <a:xfrm>
            <a:off x="3752671" y="2287731"/>
            <a:ext cx="5453753" cy="1326878"/>
          </a:xfrm>
          <a:prstGeom prst="rect">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B84E71AA-F8CC-4DD3-8EE2-B7F15BCEE2DB}"/>
              </a:ext>
            </a:extLst>
          </p:cNvPr>
          <p:cNvSpPr txBox="1">
            <a:spLocks/>
          </p:cNvSpPr>
          <p:nvPr/>
        </p:nvSpPr>
        <p:spPr>
          <a:xfrm>
            <a:off x="3661194" y="3259643"/>
            <a:ext cx="5545230" cy="364572"/>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pPr algn="r"/>
            <a:r>
              <a:rPr lang="en-US" sz="1800" b="1" i="1"/>
              <a:t>Connecting the RTL CPU to the Helium debugger</a:t>
            </a:r>
          </a:p>
        </p:txBody>
      </p:sp>
      <p:sp>
        <p:nvSpPr>
          <p:cNvPr id="10" name="Rectangle 9">
            <a:extLst>
              <a:ext uri="{FF2B5EF4-FFF2-40B4-BE49-F238E27FC236}">
                <a16:creationId xmlns:a16="http://schemas.microsoft.com/office/drawing/2014/main" id="{41606DF7-8332-4BFF-A75C-EAC11DC98276}"/>
              </a:ext>
            </a:extLst>
          </p:cNvPr>
          <p:cNvSpPr/>
          <p:nvPr/>
        </p:nvSpPr>
        <p:spPr>
          <a:xfrm>
            <a:off x="5922203" y="2399186"/>
            <a:ext cx="1559846" cy="2863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kern="0" err="1">
                <a:solidFill>
                  <a:srgbClr val="262626"/>
                </a:solidFill>
                <a:latin typeface="Calibri" panose="020F0502020204030204"/>
                <a:cs typeface="Arial" panose="020B0604020202020204" pitchFamily="34" charset="0"/>
              </a:rPr>
              <a:t>vd</a:t>
            </a:r>
            <a:r>
              <a:rPr kumimoji="0" lang="en-IN" b="0" i="0" u="none" strike="noStrike" kern="0" cap="none" spc="0" normalizeH="0" baseline="0" noProof="0">
                <a:ln>
                  <a:noFill/>
                </a:ln>
                <a:solidFill>
                  <a:srgbClr val="262626"/>
                </a:solidFill>
                <a:effectLst/>
                <a:uLnTx/>
                <a:uFillTx/>
                <a:latin typeface="Calibri" panose="020F0502020204030204"/>
                <a:ea typeface="+mn-ea"/>
                <a:cs typeface="Arial" panose="020B0604020202020204" pitchFamily="34" charset="0"/>
              </a:rPr>
              <a:t>_</a:t>
            </a:r>
            <a:r>
              <a:rPr kumimoji="0" lang="en-IN" b="0" i="0" u="none" strike="noStrike" kern="0" cap="none" spc="0" normalizeH="0" baseline="0" noProof="0" err="1">
                <a:ln>
                  <a:noFill/>
                </a:ln>
                <a:solidFill>
                  <a:srgbClr val="262626"/>
                </a:solidFill>
                <a:effectLst/>
                <a:uLnTx/>
                <a:uFillTx/>
                <a:latin typeface="Calibri" panose="020F0502020204030204"/>
                <a:ea typeface="+mn-ea"/>
                <a:cs typeface="Arial" panose="020B0604020202020204" pitchFamily="34" charset="0"/>
              </a:rPr>
              <a:t>apb_bfm</a:t>
            </a:r>
            <a:endParaRPr kumimoji="0" lang="en-US" b="0" i="0" u="none" strike="noStrike" kern="0" cap="none" spc="0" normalizeH="0" baseline="0" noProof="0">
              <a:ln>
                <a:noFill/>
              </a:ln>
              <a:solidFill>
                <a:srgbClr val="262626"/>
              </a:solidFill>
              <a:effectLst/>
              <a:uLnTx/>
              <a:uFillTx/>
              <a:latin typeface="Calibri" panose="020F0502020204030204"/>
              <a:ea typeface="+mn-ea"/>
              <a:cs typeface="Arial" panose="020B0604020202020204" pitchFamily="34" charset="0"/>
            </a:endParaRPr>
          </a:p>
        </p:txBody>
      </p:sp>
      <p:cxnSp>
        <p:nvCxnSpPr>
          <p:cNvPr id="39" name="Straight Arrow Connector 38">
            <a:extLst>
              <a:ext uri="{FF2B5EF4-FFF2-40B4-BE49-F238E27FC236}">
                <a16:creationId xmlns:a16="http://schemas.microsoft.com/office/drawing/2014/main" id="{6EFCD8D7-06BE-4232-A3AD-3D14E68314B7}"/>
              </a:ext>
            </a:extLst>
          </p:cNvPr>
          <p:cNvCxnSpPr>
            <a:cxnSpLocks/>
          </p:cNvCxnSpPr>
          <p:nvPr/>
        </p:nvCxnSpPr>
        <p:spPr>
          <a:xfrm flipH="1">
            <a:off x="7482050" y="2533232"/>
            <a:ext cx="385600" cy="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444E61C8-7CD9-4C27-B85D-B9E6844520E4}"/>
              </a:ext>
            </a:extLst>
          </p:cNvPr>
          <p:cNvSpPr txBox="1"/>
          <p:nvPr/>
        </p:nvSpPr>
        <p:spPr>
          <a:xfrm>
            <a:off x="7867650" y="2314120"/>
            <a:ext cx="15573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262626"/>
                </a:solidFill>
                <a:effectLst/>
                <a:uLnTx/>
                <a:uFillTx/>
                <a:latin typeface="Arial"/>
                <a:ea typeface="+mn-ea"/>
                <a:cs typeface="+mn-cs"/>
              </a:rPr>
              <a:t>To Helium debugger</a:t>
            </a:r>
          </a:p>
        </p:txBody>
      </p:sp>
      <p:sp>
        <p:nvSpPr>
          <p:cNvPr id="23" name="Flowchart: Document 22">
            <a:extLst>
              <a:ext uri="{FF2B5EF4-FFF2-40B4-BE49-F238E27FC236}">
                <a16:creationId xmlns:a16="http://schemas.microsoft.com/office/drawing/2014/main" id="{1BED4502-F32F-4F1C-AD44-CC9B4B92AA89}"/>
              </a:ext>
            </a:extLst>
          </p:cNvPr>
          <p:cNvSpPr/>
          <p:nvPr/>
        </p:nvSpPr>
        <p:spPr>
          <a:xfrm>
            <a:off x="6555799" y="4008990"/>
            <a:ext cx="3037262" cy="268170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r>
              <a:rPr lang="en-US" sz="1100" b="1">
                <a:solidFill>
                  <a:schemeClr val="tx1"/>
                </a:solidFill>
                <a:latin typeface="+mj-lt"/>
              </a:rPr>
              <a:t>Configuration file:</a:t>
            </a:r>
          </a:p>
          <a:p>
            <a:endParaRPr lang="en-US" sz="1100" b="1">
              <a:solidFill>
                <a:schemeClr val="tx1"/>
              </a:solidFill>
              <a:latin typeface="Consolas" panose="020B0609020204030204" pitchFamily="49" charset="0"/>
            </a:endParaRPr>
          </a:p>
          <a:p>
            <a:r>
              <a:rPr lang="en-US" sz="1100" b="1">
                <a:solidFill>
                  <a:schemeClr val="tx1"/>
                </a:solidFill>
                <a:latin typeface="Consolas" panose="020B0609020204030204" pitchFamily="49" charset="0"/>
              </a:rPr>
              <a:t>processor</a:t>
            </a:r>
            <a:r>
              <a:rPr lang="en-US" sz="1100">
                <a:solidFill>
                  <a:schemeClr val="tx1"/>
                </a:solidFill>
                <a:latin typeface="Consolas" panose="020B0609020204030204" pitchFamily="49" charset="0"/>
              </a:rPr>
              <a:t> {</a:t>
            </a:r>
          </a:p>
          <a:p>
            <a:r>
              <a:rPr lang="en-US" sz="1100">
                <a:solidFill>
                  <a:schemeClr val="tx1"/>
                </a:solidFill>
                <a:latin typeface="Consolas" panose="020B0609020204030204" pitchFamily="49" charset="0"/>
              </a:rPr>
              <a:t>    ...</a:t>
            </a:r>
          </a:p>
          <a:p>
            <a:r>
              <a:rPr lang="en-US" sz="1100">
                <a:solidFill>
                  <a:schemeClr val="tx1"/>
                </a:solidFill>
                <a:latin typeface="Consolas" panose="020B0609020204030204" pitchFamily="49" charset="0"/>
              </a:rPr>
              <a:t>    </a:t>
            </a:r>
          </a:p>
          <a:p>
            <a:r>
              <a:rPr lang="en-US" sz="1100" b="1">
                <a:solidFill>
                  <a:schemeClr val="tx1"/>
                </a:solidFill>
                <a:latin typeface="Consolas" panose="020B0609020204030204" pitchFamily="49" charset="0"/>
              </a:rPr>
              <a:t>    </a:t>
            </a:r>
            <a:r>
              <a:rPr lang="en-US" sz="1100" b="1" err="1">
                <a:solidFill>
                  <a:schemeClr val="tx1"/>
                </a:solidFill>
                <a:latin typeface="Consolas" panose="020B0609020204030204" pitchFamily="49" charset="0"/>
              </a:rPr>
              <a:t>bfm</a:t>
            </a:r>
            <a:endParaRPr lang="en-US" sz="1100" b="1">
              <a:solidFill>
                <a:schemeClr val="tx1"/>
              </a:solidFill>
              <a:latin typeface="Consolas" panose="020B0609020204030204" pitchFamily="49" charset="0"/>
            </a:endParaRPr>
          </a:p>
          <a:p>
            <a:r>
              <a:rPr lang="en-US" sz="1100">
                <a:solidFill>
                  <a:schemeClr val="tx1"/>
                </a:solidFill>
                <a:latin typeface="Consolas" panose="020B0609020204030204" pitchFamily="49" charset="0"/>
              </a:rPr>
              <a:t>    {</a:t>
            </a:r>
          </a:p>
          <a:p>
            <a:r>
              <a:rPr lang="en-US" sz="1100">
                <a:solidFill>
                  <a:schemeClr val="tx1"/>
                </a:solidFill>
                <a:latin typeface="Consolas" panose="020B0609020204030204" pitchFamily="49" charset="0"/>
              </a:rPr>
              <a:t>        </a:t>
            </a:r>
            <a:r>
              <a:rPr lang="en-US" sz="1100" b="1">
                <a:solidFill>
                  <a:schemeClr val="tx1"/>
                </a:solidFill>
                <a:latin typeface="Consolas" panose="020B0609020204030204" pitchFamily="49" charset="0"/>
              </a:rPr>
              <a:t>path</a:t>
            </a:r>
            <a:r>
              <a:rPr lang="en-US" sz="1100">
                <a:solidFill>
                  <a:schemeClr val="tx1"/>
                </a:solidFill>
                <a:latin typeface="Consolas" panose="020B0609020204030204" pitchFamily="49" charset="0"/>
              </a:rPr>
              <a:t>    </a:t>
            </a:r>
            <a:r>
              <a:rPr lang="en-US" sz="1100" err="1">
                <a:solidFill>
                  <a:schemeClr val="tx1"/>
                </a:solidFill>
                <a:latin typeface="Consolas" panose="020B0609020204030204" pitchFamily="49" charset="0"/>
              </a:rPr>
              <a:t>tb_top.vd_apb_bfm</a:t>
            </a:r>
            <a:endParaRPr lang="en-US" sz="1100">
              <a:solidFill>
                <a:schemeClr val="tx1"/>
              </a:solidFill>
              <a:latin typeface="Consolas" panose="020B0609020204030204" pitchFamily="49" charset="0"/>
            </a:endParaRPr>
          </a:p>
          <a:p>
            <a:r>
              <a:rPr lang="en-US" sz="1100">
                <a:solidFill>
                  <a:schemeClr val="tx1"/>
                </a:solidFill>
                <a:latin typeface="Consolas" panose="020B0609020204030204" pitchFamily="49" charset="0"/>
              </a:rPr>
              <a:t>        </a:t>
            </a:r>
            <a:r>
              <a:rPr lang="en-US" sz="1100" b="1">
                <a:solidFill>
                  <a:schemeClr val="tx1"/>
                </a:solidFill>
                <a:latin typeface="Consolas" panose="020B0609020204030204" pitchFamily="49" charset="0"/>
              </a:rPr>
              <a:t>type</a:t>
            </a:r>
            <a:r>
              <a:rPr lang="en-US" sz="1100">
                <a:solidFill>
                  <a:schemeClr val="tx1"/>
                </a:solidFill>
                <a:latin typeface="Consolas" panose="020B0609020204030204" pitchFamily="49" charset="0"/>
              </a:rPr>
              <a:t>    apb</a:t>
            </a:r>
          </a:p>
          <a:p>
            <a:r>
              <a:rPr lang="en-US" sz="1100">
                <a:solidFill>
                  <a:schemeClr val="tx1"/>
                </a:solidFill>
                <a:latin typeface="Consolas" panose="020B0609020204030204" pitchFamily="49" charset="0"/>
              </a:rPr>
              <a:t>        </a:t>
            </a:r>
            <a:r>
              <a:rPr lang="en-US" sz="1100" b="1">
                <a:solidFill>
                  <a:schemeClr val="tx1"/>
                </a:solidFill>
                <a:latin typeface="Consolas" panose="020B0609020204030204" pitchFamily="49" charset="0"/>
              </a:rPr>
              <a:t>adapter</a:t>
            </a:r>
            <a:r>
              <a:rPr lang="en-US" sz="1100">
                <a:solidFill>
                  <a:schemeClr val="tx1"/>
                </a:solidFill>
                <a:latin typeface="Consolas" panose="020B0609020204030204" pitchFamily="49" charset="0"/>
              </a:rPr>
              <a:t> vdi</a:t>
            </a:r>
          </a:p>
          <a:p>
            <a:r>
              <a:rPr lang="en-US" sz="1100">
                <a:solidFill>
                  <a:schemeClr val="tx1"/>
                </a:solidFill>
                <a:latin typeface="Consolas" panose="020B0609020204030204" pitchFamily="49" charset="0"/>
              </a:rPr>
              <a:t>    }</a:t>
            </a:r>
          </a:p>
          <a:p>
            <a:r>
              <a:rPr lang="en-US" sz="1100">
                <a:solidFill>
                  <a:schemeClr val="tx1"/>
                </a:solidFill>
                <a:latin typeface="Consolas" panose="020B0609020204030204" pitchFamily="49" charset="0"/>
              </a:rPr>
              <a:t>    </a:t>
            </a:r>
          </a:p>
          <a:p>
            <a:r>
              <a:rPr lang="en-US" sz="1100">
                <a:solidFill>
                  <a:schemeClr val="tx1"/>
                </a:solidFill>
                <a:latin typeface="Consolas" panose="020B0609020204030204" pitchFamily="49" charset="0"/>
              </a:rPr>
              <a:t>    ...</a:t>
            </a:r>
          </a:p>
        </p:txBody>
      </p:sp>
      <p:cxnSp>
        <p:nvCxnSpPr>
          <p:cNvPr id="27" name="Connector: Curved 26">
            <a:extLst>
              <a:ext uri="{FF2B5EF4-FFF2-40B4-BE49-F238E27FC236}">
                <a16:creationId xmlns:a16="http://schemas.microsoft.com/office/drawing/2014/main" id="{DB49EBB0-DBF3-41A4-8919-620F403AB15A}"/>
              </a:ext>
            </a:extLst>
          </p:cNvPr>
          <p:cNvCxnSpPr>
            <a:cxnSpLocks/>
            <a:stCxn id="23" idx="0"/>
            <a:endCxn id="48" idx="3"/>
          </p:cNvCxnSpPr>
          <p:nvPr/>
        </p:nvCxnSpPr>
        <p:spPr>
          <a:xfrm rot="5400000" flipH="1" flipV="1">
            <a:off x="8111517" y="2914083"/>
            <a:ext cx="1057820" cy="1131994"/>
          </a:xfrm>
          <a:prstGeom prst="curvedConnector4">
            <a:avLst>
              <a:gd name="adj1" fmla="val 18641"/>
              <a:gd name="adj2" fmla="val 120194"/>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64" name="Callout: Line 63">
            <a:extLst>
              <a:ext uri="{FF2B5EF4-FFF2-40B4-BE49-F238E27FC236}">
                <a16:creationId xmlns:a16="http://schemas.microsoft.com/office/drawing/2014/main" id="{00D0C2CD-3DF7-4A5C-8FF0-21F082344910}"/>
              </a:ext>
            </a:extLst>
          </p:cNvPr>
          <p:cNvSpPr/>
          <p:nvPr/>
        </p:nvSpPr>
        <p:spPr>
          <a:xfrm>
            <a:off x="9424997" y="1598154"/>
            <a:ext cx="1816877" cy="701726"/>
          </a:xfrm>
          <a:prstGeom prst="borderCallout1">
            <a:avLst>
              <a:gd name="adj1" fmla="val 42737"/>
              <a:gd name="adj2" fmla="val -955"/>
              <a:gd name="adj3" fmla="val 96121"/>
              <a:gd name="adj4" fmla="val -41889"/>
            </a:avLst>
          </a:prstGeom>
          <a:solidFill>
            <a:schemeClr val="tx2">
              <a:lumMod val="20000"/>
              <a:lumOff val="80000"/>
            </a:schemeClr>
          </a:solidFill>
          <a:ln>
            <a:solidFill>
              <a:schemeClr val="accent1"/>
            </a:solidFill>
            <a:headEnd type="none" w="med" len="med"/>
            <a:tailEnd type="oval"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solidFill>
                  <a:schemeClr val="tx1"/>
                </a:solidFill>
              </a:rPr>
              <a:t>Add to existing hybrid TB</a:t>
            </a:r>
          </a:p>
        </p:txBody>
      </p:sp>
      <p:grpSp>
        <p:nvGrpSpPr>
          <p:cNvPr id="44" name="Group 43">
            <a:extLst>
              <a:ext uri="{FF2B5EF4-FFF2-40B4-BE49-F238E27FC236}">
                <a16:creationId xmlns:a16="http://schemas.microsoft.com/office/drawing/2014/main" id="{4A4625E7-3113-45DB-8DF1-FD322A23DF30}"/>
              </a:ext>
            </a:extLst>
          </p:cNvPr>
          <p:cNvGrpSpPr/>
          <p:nvPr/>
        </p:nvGrpSpPr>
        <p:grpSpPr>
          <a:xfrm>
            <a:off x="205666" y="1784529"/>
            <a:ext cx="3091480" cy="3413572"/>
            <a:chOff x="4328729" y="2119745"/>
            <a:chExt cx="3534542" cy="4036628"/>
          </a:xfrm>
        </p:grpSpPr>
        <p:sp>
          <p:nvSpPr>
            <p:cNvPr id="45" name="Rectangle 44">
              <a:extLst>
                <a:ext uri="{FF2B5EF4-FFF2-40B4-BE49-F238E27FC236}">
                  <a16:creationId xmlns:a16="http://schemas.microsoft.com/office/drawing/2014/main" id="{294C1DCC-DD1B-4CB9-8F05-0A6A0EE760FD}"/>
                </a:ext>
              </a:extLst>
            </p:cNvPr>
            <p:cNvSpPr/>
            <p:nvPr/>
          </p:nvSpPr>
          <p:spPr>
            <a:xfrm>
              <a:off x="4328729" y="2119745"/>
              <a:ext cx="3534542" cy="403662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RTL</a:t>
              </a:r>
            </a:p>
          </p:txBody>
        </p:sp>
        <p:cxnSp>
          <p:nvCxnSpPr>
            <p:cNvPr id="46" name="Straight Arrow Connector 45">
              <a:extLst>
                <a:ext uri="{FF2B5EF4-FFF2-40B4-BE49-F238E27FC236}">
                  <a16:creationId xmlns:a16="http://schemas.microsoft.com/office/drawing/2014/main" id="{BBD0A700-C919-44F7-8628-9571EF0E35DC}"/>
                </a:ext>
              </a:extLst>
            </p:cNvPr>
            <p:cNvCxnSpPr>
              <a:cxnSpLocks/>
            </p:cNvCxnSpPr>
            <p:nvPr/>
          </p:nvCxnSpPr>
          <p:spPr>
            <a:xfrm>
              <a:off x="6520502" y="3190558"/>
              <a:ext cx="0" cy="293569"/>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47" name="Rectangle 46">
              <a:extLst>
                <a:ext uri="{FF2B5EF4-FFF2-40B4-BE49-F238E27FC236}">
                  <a16:creationId xmlns:a16="http://schemas.microsoft.com/office/drawing/2014/main" id="{C986BCA5-E6D9-4B0B-A42D-168B00EE46E1}"/>
                </a:ext>
              </a:extLst>
            </p:cNvPr>
            <p:cNvSpPr/>
            <p:nvPr/>
          </p:nvSpPr>
          <p:spPr>
            <a:xfrm>
              <a:off x="4618495" y="5528001"/>
              <a:ext cx="1258439" cy="366747"/>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DDR</a:t>
              </a:r>
            </a:p>
          </p:txBody>
        </p:sp>
        <p:cxnSp>
          <p:nvCxnSpPr>
            <p:cNvPr id="50" name="Straight Arrow Connector 49">
              <a:extLst>
                <a:ext uri="{FF2B5EF4-FFF2-40B4-BE49-F238E27FC236}">
                  <a16:creationId xmlns:a16="http://schemas.microsoft.com/office/drawing/2014/main" id="{0044A09C-389C-4C2C-BFDE-9E709E066A74}"/>
                </a:ext>
              </a:extLst>
            </p:cNvPr>
            <p:cNvCxnSpPr>
              <a:cxnSpLocks/>
            </p:cNvCxnSpPr>
            <p:nvPr/>
          </p:nvCxnSpPr>
          <p:spPr>
            <a:xfrm>
              <a:off x="5788043" y="3792744"/>
              <a:ext cx="0" cy="1735257"/>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51" name="Rectangle 50">
              <a:extLst>
                <a:ext uri="{FF2B5EF4-FFF2-40B4-BE49-F238E27FC236}">
                  <a16:creationId xmlns:a16="http://schemas.microsoft.com/office/drawing/2014/main" id="{5B102CF3-C1EF-4679-816B-D6712B9C938C}"/>
                </a:ext>
              </a:extLst>
            </p:cNvPr>
            <p:cNvSpPr/>
            <p:nvPr/>
          </p:nvSpPr>
          <p:spPr>
            <a:xfrm>
              <a:off x="4627762" y="5034671"/>
              <a:ext cx="970042" cy="31087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ROM</a:t>
              </a:r>
            </a:p>
          </p:txBody>
        </p:sp>
        <p:cxnSp>
          <p:nvCxnSpPr>
            <p:cNvPr id="52" name="Straight Arrow Connector 51">
              <a:extLst>
                <a:ext uri="{FF2B5EF4-FFF2-40B4-BE49-F238E27FC236}">
                  <a16:creationId xmlns:a16="http://schemas.microsoft.com/office/drawing/2014/main" id="{F1699B25-BFFF-492A-9D97-176DA83BD937}"/>
                </a:ext>
              </a:extLst>
            </p:cNvPr>
            <p:cNvCxnSpPr>
              <a:cxnSpLocks/>
            </p:cNvCxnSpPr>
            <p:nvPr/>
          </p:nvCxnSpPr>
          <p:spPr>
            <a:xfrm flipV="1">
              <a:off x="4958769" y="3792746"/>
              <a:ext cx="0" cy="774820"/>
            </a:xfrm>
            <a:prstGeom prst="straightConnector1">
              <a:avLst/>
            </a:prstGeom>
            <a:ln>
              <a:headEnd type="triangle"/>
              <a:tailEnd type="non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5152BB64-AF02-4125-B43B-4C397C57D2C2}"/>
                </a:ext>
              </a:extLst>
            </p:cNvPr>
            <p:cNvCxnSpPr>
              <a:cxnSpLocks/>
            </p:cNvCxnSpPr>
            <p:nvPr/>
          </p:nvCxnSpPr>
          <p:spPr>
            <a:xfrm>
              <a:off x="5339982" y="3792744"/>
              <a:ext cx="0" cy="1236823"/>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3CB28951-142F-42F2-B3CA-B222130F5CC3}"/>
                </a:ext>
              </a:extLst>
            </p:cNvPr>
            <p:cNvSpPr/>
            <p:nvPr/>
          </p:nvSpPr>
          <p:spPr>
            <a:xfrm>
              <a:off x="4627762" y="4567566"/>
              <a:ext cx="970042" cy="3225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SRAM</a:t>
              </a:r>
            </a:p>
          </p:txBody>
        </p:sp>
        <p:sp>
          <p:nvSpPr>
            <p:cNvPr id="55" name="Rectangle 54">
              <a:extLst>
                <a:ext uri="{FF2B5EF4-FFF2-40B4-BE49-F238E27FC236}">
                  <a16:creationId xmlns:a16="http://schemas.microsoft.com/office/drawing/2014/main" id="{0EDCC71A-A6A3-40B4-8EAC-32A1B6AE611E}"/>
                </a:ext>
              </a:extLst>
            </p:cNvPr>
            <p:cNvSpPr/>
            <p:nvPr/>
          </p:nvSpPr>
          <p:spPr>
            <a:xfrm>
              <a:off x="6048564" y="2723423"/>
              <a:ext cx="922306" cy="46713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CPU A76x4</a:t>
              </a:r>
            </a:p>
          </p:txBody>
        </p:sp>
        <p:sp>
          <p:nvSpPr>
            <p:cNvPr id="56" name="Rectangle 55">
              <a:extLst>
                <a:ext uri="{FF2B5EF4-FFF2-40B4-BE49-F238E27FC236}">
                  <a16:creationId xmlns:a16="http://schemas.microsoft.com/office/drawing/2014/main" id="{FA48810B-2B8A-44A9-8F5C-E9BCE626CD09}"/>
                </a:ext>
              </a:extLst>
            </p:cNvPr>
            <p:cNvSpPr/>
            <p:nvPr/>
          </p:nvSpPr>
          <p:spPr>
            <a:xfrm>
              <a:off x="4627763" y="3481754"/>
              <a:ext cx="2797717" cy="30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NIC400</a:t>
              </a:r>
            </a:p>
          </p:txBody>
        </p:sp>
        <p:sp>
          <p:nvSpPr>
            <p:cNvPr id="57" name="Rectangle 56">
              <a:extLst>
                <a:ext uri="{FF2B5EF4-FFF2-40B4-BE49-F238E27FC236}">
                  <a16:creationId xmlns:a16="http://schemas.microsoft.com/office/drawing/2014/main" id="{E0AB56FB-19A9-401C-9A76-2AD64A9FC9D3}"/>
                </a:ext>
              </a:extLst>
            </p:cNvPr>
            <p:cNvSpPr/>
            <p:nvPr/>
          </p:nvSpPr>
          <p:spPr>
            <a:xfrm>
              <a:off x="4656651" y="2738511"/>
              <a:ext cx="922306" cy="42198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0">
                  <a:solidFill>
                    <a:srgbClr val="FFFFFF"/>
                  </a:solidFill>
                  <a:latin typeface="Arial" panose="020B0604020202020204" pitchFamily="34" charset="0"/>
                  <a:cs typeface="Arial" panose="020B0604020202020204" pitchFamily="34" charset="0"/>
                </a:rPr>
                <a:t>GIC600</a:t>
              </a:r>
            </a:p>
          </p:txBody>
        </p:sp>
        <p:cxnSp>
          <p:nvCxnSpPr>
            <p:cNvPr id="58" name="Straight Arrow Connector 57">
              <a:extLst>
                <a:ext uri="{FF2B5EF4-FFF2-40B4-BE49-F238E27FC236}">
                  <a16:creationId xmlns:a16="http://schemas.microsoft.com/office/drawing/2014/main" id="{54DDCA48-80D9-4776-A3C1-8C7D6D41AE22}"/>
                </a:ext>
              </a:extLst>
            </p:cNvPr>
            <p:cNvCxnSpPr>
              <a:cxnSpLocks/>
            </p:cNvCxnSpPr>
            <p:nvPr/>
          </p:nvCxnSpPr>
          <p:spPr>
            <a:xfrm>
              <a:off x="5117804" y="3168446"/>
              <a:ext cx="0" cy="293569"/>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59" name="Group 58">
              <a:extLst>
                <a:ext uri="{FF2B5EF4-FFF2-40B4-BE49-F238E27FC236}">
                  <a16:creationId xmlns:a16="http://schemas.microsoft.com/office/drawing/2014/main" id="{407BC805-AC3C-4013-BEEC-F5CE0EDC5223}"/>
                </a:ext>
              </a:extLst>
            </p:cNvPr>
            <p:cNvGrpSpPr/>
            <p:nvPr/>
          </p:nvGrpSpPr>
          <p:grpSpPr>
            <a:xfrm>
              <a:off x="6292076" y="5275555"/>
              <a:ext cx="1335924" cy="619192"/>
              <a:chOff x="6292076" y="5275555"/>
              <a:chExt cx="1335924" cy="619192"/>
            </a:xfrm>
          </p:grpSpPr>
          <p:sp>
            <p:nvSpPr>
              <p:cNvPr id="61" name="Rectangle 60">
                <a:extLst>
                  <a:ext uri="{FF2B5EF4-FFF2-40B4-BE49-F238E27FC236}">
                    <a16:creationId xmlns:a16="http://schemas.microsoft.com/office/drawing/2014/main" id="{10BAAE9B-612B-449C-8DD6-6EAF927B9C79}"/>
                  </a:ext>
                </a:extLst>
              </p:cNvPr>
              <p:cNvSpPr/>
              <p:nvPr/>
            </p:nvSpPr>
            <p:spPr>
              <a:xfrm>
                <a:off x="6494596" y="5275555"/>
                <a:ext cx="1133404" cy="36674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C9C3FB08-F666-4D9B-91D9-D23DF7CAE64E}"/>
                  </a:ext>
                </a:extLst>
              </p:cNvPr>
              <p:cNvSpPr/>
              <p:nvPr/>
            </p:nvSpPr>
            <p:spPr>
              <a:xfrm>
                <a:off x="6417450" y="5352674"/>
                <a:ext cx="1133404" cy="36674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5" name="Rectangle 64">
                <a:extLst>
                  <a:ext uri="{FF2B5EF4-FFF2-40B4-BE49-F238E27FC236}">
                    <a16:creationId xmlns:a16="http://schemas.microsoft.com/office/drawing/2014/main" id="{801B0702-8ED5-4F09-9616-07A86901477E}"/>
                  </a:ext>
                </a:extLst>
              </p:cNvPr>
              <p:cNvSpPr/>
              <p:nvPr/>
            </p:nvSpPr>
            <p:spPr>
              <a:xfrm>
                <a:off x="6350081" y="5440797"/>
                <a:ext cx="1133404" cy="36674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 name="Rectangle 65">
                <a:extLst>
                  <a:ext uri="{FF2B5EF4-FFF2-40B4-BE49-F238E27FC236}">
                    <a16:creationId xmlns:a16="http://schemas.microsoft.com/office/drawing/2014/main" id="{B484E6E1-58F5-409E-943B-EE0BE2493203}"/>
                  </a:ext>
                </a:extLst>
              </p:cNvPr>
              <p:cNvSpPr/>
              <p:nvPr/>
            </p:nvSpPr>
            <p:spPr>
              <a:xfrm>
                <a:off x="6292076" y="5528001"/>
                <a:ext cx="1133404" cy="36674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UART(0-3)</a:t>
                </a:r>
              </a:p>
            </p:txBody>
          </p:sp>
        </p:grpSp>
        <p:cxnSp>
          <p:nvCxnSpPr>
            <p:cNvPr id="60" name="Straight Arrow Connector 59">
              <a:extLst>
                <a:ext uri="{FF2B5EF4-FFF2-40B4-BE49-F238E27FC236}">
                  <a16:creationId xmlns:a16="http://schemas.microsoft.com/office/drawing/2014/main" id="{2324E76A-DB50-49CC-9C9E-4C80E907975D}"/>
                </a:ext>
              </a:extLst>
            </p:cNvPr>
            <p:cNvCxnSpPr>
              <a:cxnSpLocks/>
            </p:cNvCxnSpPr>
            <p:nvPr/>
          </p:nvCxnSpPr>
          <p:spPr>
            <a:xfrm>
              <a:off x="6847437" y="3792744"/>
              <a:ext cx="0" cy="1735257"/>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grpSp>
      <p:cxnSp>
        <p:nvCxnSpPr>
          <p:cNvPr id="12" name="Straight Arrow Connector 11">
            <a:extLst>
              <a:ext uri="{FF2B5EF4-FFF2-40B4-BE49-F238E27FC236}">
                <a16:creationId xmlns:a16="http://schemas.microsoft.com/office/drawing/2014/main" id="{5DD513FA-7969-43CF-B12E-AD3C7EA9A2DA}"/>
              </a:ext>
            </a:extLst>
          </p:cNvPr>
          <p:cNvCxnSpPr>
            <a:cxnSpLocks/>
          </p:cNvCxnSpPr>
          <p:nvPr/>
        </p:nvCxnSpPr>
        <p:spPr>
          <a:xfrm flipH="1">
            <a:off x="2857485" y="2533232"/>
            <a:ext cx="3064718" cy="12258"/>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7" name="Title 1">
            <a:extLst>
              <a:ext uri="{FF2B5EF4-FFF2-40B4-BE49-F238E27FC236}">
                <a16:creationId xmlns:a16="http://schemas.microsoft.com/office/drawing/2014/main" id="{6FFCB3F4-2290-4BC6-BC39-5DA1677E49FA}"/>
              </a:ext>
            </a:extLst>
          </p:cNvPr>
          <p:cNvSpPr txBox="1">
            <a:spLocks/>
          </p:cNvSpPr>
          <p:nvPr/>
        </p:nvSpPr>
        <p:spPr>
          <a:xfrm>
            <a:off x="446314" y="365125"/>
            <a:ext cx="10212162" cy="1325563"/>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a:lstStyle>
          <a:p>
            <a:r>
              <a:rPr lang="en-US"/>
              <a:t>Connecting - Helium With an RTL Platform</a:t>
            </a:r>
            <a:br>
              <a:rPr lang="en-US"/>
            </a:br>
            <a:r>
              <a:rPr lang="en-US" sz="2000"/>
              <a:t>Connecting the RTL CPU to the Helium debugger</a:t>
            </a:r>
          </a:p>
        </p:txBody>
      </p:sp>
    </p:spTree>
    <p:extLst>
      <p:ext uri="{BB962C8B-B14F-4D97-AF65-F5344CB8AC3E}">
        <p14:creationId xmlns:p14="http://schemas.microsoft.com/office/powerpoint/2010/main" val="348857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CFD99-ECB0-45D3-BD54-0CF4897EC334}"/>
              </a:ext>
            </a:extLst>
          </p:cNvPr>
          <p:cNvSpPr>
            <a:spLocks noGrp="1"/>
          </p:cNvSpPr>
          <p:nvPr>
            <p:ph idx="1"/>
          </p:nvPr>
        </p:nvSpPr>
        <p:spPr>
          <a:xfrm>
            <a:off x="752857" y="1393794"/>
            <a:ext cx="10686285" cy="4910645"/>
          </a:xfrm>
        </p:spPr>
        <p:txBody>
          <a:bodyPr vert="horz" lIns="0" tIns="45720" rIns="91440" bIns="45720" rtlCol="0" anchor="t">
            <a:noAutofit/>
          </a:bodyPr>
          <a:lstStyle/>
          <a:p>
            <a:r>
              <a:rPr lang="en-US" sz="1800" dirty="0">
                <a:latin typeface="Arial"/>
                <a:cs typeface="Arial"/>
              </a:rPr>
              <a:t>Full-featured Interactive Software Debug Capabilities (derived from Eclipse CDT) </a:t>
            </a:r>
          </a:p>
          <a:p>
            <a:r>
              <a:rPr lang="en-US" sz="1800" dirty="0">
                <a:latin typeface="Arial"/>
                <a:cs typeface="Arial"/>
              </a:rPr>
              <a:t>Multi-Core and Multi-Processor Debugging in same session</a:t>
            </a:r>
          </a:p>
          <a:p>
            <a:r>
              <a:rPr lang="en-US" sz="1800" dirty="0">
                <a:latin typeface="Arial"/>
                <a:cs typeface="Arial"/>
              </a:rPr>
              <a:t>Native</a:t>
            </a:r>
            <a:r>
              <a:rPr lang="en-US" sz="1800" b="1" dirty="0"/>
              <a:t> </a:t>
            </a:r>
            <a:r>
              <a:rPr lang="en-US" sz="1800" dirty="0">
                <a:latin typeface="Arial"/>
                <a:cs typeface="Arial"/>
              </a:rPr>
              <a:t>Interactive embedded SW debug on virtual and/or RTL processor cores</a:t>
            </a:r>
          </a:p>
          <a:p>
            <a:r>
              <a:rPr lang="en-US" sz="1800" dirty="0">
                <a:latin typeface="Arial"/>
                <a:cs typeface="Arial"/>
              </a:rPr>
              <a:t>System View to examine virtual components and registers (and parameters)</a:t>
            </a:r>
          </a:p>
          <a:p>
            <a:r>
              <a:rPr lang="en-US" sz="1800" dirty="0">
                <a:latin typeface="Arial"/>
                <a:cs typeface="Arial"/>
              </a:rPr>
              <a:t>Current Debug State (current stop reason, location, number of instructions, etc.)</a:t>
            </a:r>
          </a:p>
          <a:p>
            <a:r>
              <a:rPr lang="en-US" sz="1800" dirty="0">
                <a:latin typeface="Arial"/>
                <a:cs typeface="Arial"/>
              </a:rPr>
              <a:t>Full-featured scripting language integrated with hardware debugging commands</a:t>
            </a:r>
          </a:p>
          <a:p>
            <a:r>
              <a:rPr lang="en-US" sz="1800" dirty="0">
                <a:latin typeface="Arial"/>
                <a:cs typeface="Arial"/>
              </a:rPr>
              <a:t>Debugger access of memory in virtual or RTL models</a:t>
            </a:r>
          </a:p>
          <a:p>
            <a:r>
              <a:rPr lang="en-US" sz="1800" dirty="0">
                <a:latin typeface="Arial"/>
                <a:cs typeface="Arial"/>
              </a:rPr>
              <a:t>Native integration with runtime engines (Helium, </a:t>
            </a:r>
            <a:r>
              <a:rPr lang="en-US" sz="1800" dirty="0" err="1">
                <a:latin typeface="Arial"/>
                <a:cs typeface="Arial"/>
              </a:rPr>
              <a:t>Xcelium</a:t>
            </a:r>
            <a:r>
              <a:rPr lang="en-US" sz="1800" dirty="0">
                <a:latin typeface="Arial"/>
                <a:cs typeface="Arial"/>
              </a:rPr>
              <a:t>, Palladium, Protium)</a:t>
            </a:r>
          </a:p>
          <a:p>
            <a:pPr lvl="1"/>
            <a:r>
              <a:rPr lang="en-US" sz="1600" dirty="0">
                <a:latin typeface="Arial"/>
                <a:cs typeface="Arial"/>
              </a:rPr>
              <a:t>Full-featured Software debug scripting integrated with hardware debug scripting in </a:t>
            </a:r>
            <a:r>
              <a:rPr lang="en-US" sz="1600" dirty="0" err="1">
                <a:latin typeface="Arial"/>
                <a:cs typeface="Arial"/>
              </a:rPr>
              <a:t>tcl</a:t>
            </a:r>
            <a:endParaRPr lang="en-US" sz="1600" dirty="0">
              <a:latin typeface="Arial"/>
              <a:cs typeface="Arial"/>
            </a:endParaRPr>
          </a:p>
          <a:p>
            <a:pPr lvl="1"/>
            <a:r>
              <a:rPr lang="en-US" sz="1600" dirty="0">
                <a:latin typeface="Arial"/>
                <a:cs typeface="Arial"/>
              </a:rPr>
              <a:t>Live debug view of addresses whether mapped to virtual or RTL components</a:t>
            </a:r>
          </a:p>
          <a:p>
            <a:pPr lvl="1"/>
            <a:r>
              <a:rPr lang="en-US" sz="1600" dirty="0">
                <a:latin typeface="Arial"/>
                <a:cs typeface="Arial"/>
              </a:rPr>
              <a:t>Synchronization between software and hardware run and stop</a:t>
            </a:r>
          </a:p>
          <a:p>
            <a:r>
              <a:rPr lang="en-US" sz="1800" dirty="0">
                <a:latin typeface="Arial"/>
                <a:cs typeface="Arial"/>
              </a:rPr>
              <a:t>Support for debugging Linux kernel modules</a:t>
            </a:r>
          </a:p>
          <a:p>
            <a:endParaRPr lang="en-US" sz="2400" dirty="0"/>
          </a:p>
        </p:txBody>
      </p:sp>
      <p:sp>
        <p:nvSpPr>
          <p:cNvPr id="2" name="Title 1">
            <a:extLst>
              <a:ext uri="{FF2B5EF4-FFF2-40B4-BE49-F238E27FC236}">
                <a16:creationId xmlns:a16="http://schemas.microsoft.com/office/drawing/2014/main" id="{0940072D-1A4C-426D-A63D-4F529206B82E}"/>
              </a:ext>
            </a:extLst>
          </p:cNvPr>
          <p:cNvSpPr>
            <a:spLocks noGrp="1"/>
          </p:cNvSpPr>
          <p:nvPr>
            <p:ph type="title"/>
          </p:nvPr>
        </p:nvSpPr>
        <p:spPr>
          <a:xfrm>
            <a:off x="616259" y="418393"/>
            <a:ext cx="8794072" cy="629174"/>
          </a:xfrm>
        </p:spPr>
        <p:txBody>
          <a:bodyPr/>
          <a:lstStyle/>
          <a:p>
            <a:r>
              <a:rPr lang="en-US" sz="3600" b="1" dirty="0"/>
              <a:t>Key Embedded Software Debug Features</a:t>
            </a:r>
          </a:p>
        </p:txBody>
      </p:sp>
    </p:spTree>
    <p:extLst>
      <p:ext uri="{BB962C8B-B14F-4D97-AF65-F5344CB8AC3E}">
        <p14:creationId xmlns:p14="http://schemas.microsoft.com/office/powerpoint/2010/main" val="101430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1FED-74F8-4D60-8185-E53DBB612379}"/>
              </a:ext>
            </a:extLst>
          </p:cNvPr>
          <p:cNvSpPr>
            <a:spLocks noGrp="1"/>
          </p:cNvSpPr>
          <p:nvPr>
            <p:ph type="title"/>
          </p:nvPr>
        </p:nvSpPr>
        <p:spPr/>
        <p:txBody>
          <a:bodyPr/>
          <a:lstStyle/>
          <a:p>
            <a:r>
              <a:rPr lang="en-US"/>
              <a:t>Launch - Helium SW Debugger</a:t>
            </a:r>
          </a:p>
        </p:txBody>
      </p:sp>
      <p:sp>
        <p:nvSpPr>
          <p:cNvPr id="3" name="Text Placeholder 2">
            <a:extLst>
              <a:ext uri="{FF2B5EF4-FFF2-40B4-BE49-F238E27FC236}">
                <a16:creationId xmlns:a16="http://schemas.microsoft.com/office/drawing/2014/main" id="{90AC9CE0-EF12-4B7C-8084-112DF94ABECD}"/>
              </a:ext>
            </a:extLst>
          </p:cNvPr>
          <p:cNvSpPr>
            <a:spLocks noGrp="1"/>
          </p:cNvSpPr>
          <p:nvPr>
            <p:ph type="body" idx="1"/>
          </p:nvPr>
        </p:nvSpPr>
        <p:spPr>
          <a:xfrm>
            <a:off x="446313" y="5638800"/>
            <a:ext cx="10827604" cy="335280"/>
          </a:xfrm>
        </p:spPr>
        <p:txBody>
          <a:bodyPr/>
          <a:lstStyle/>
          <a:p>
            <a:endParaRPr lang="en-US"/>
          </a:p>
        </p:txBody>
      </p:sp>
    </p:spTree>
    <p:extLst>
      <p:ext uri="{BB962C8B-B14F-4D97-AF65-F5344CB8AC3E}">
        <p14:creationId xmlns:p14="http://schemas.microsoft.com/office/powerpoint/2010/main" val="3344435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6662</Words>
  <Application>Microsoft Office PowerPoint</Application>
  <PresentationFormat>Widescreen</PresentationFormat>
  <Paragraphs>1008</Paragraphs>
  <Slides>74</Slides>
  <Notes>30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NimbusSanL-Regu</vt:lpstr>
      <vt:lpstr>Arial</vt:lpstr>
      <vt:lpstr>Calibri</vt:lpstr>
      <vt:lpstr>Calibri Light</vt:lpstr>
      <vt:lpstr>Consolas</vt:lpstr>
      <vt:lpstr>Courier New</vt:lpstr>
      <vt:lpstr>Wingdings</vt:lpstr>
      <vt:lpstr>Office Theme</vt:lpstr>
      <vt:lpstr>Helium SW Debug Training </vt:lpstr>
      <vt:lpstr>PowerPoint Presentation</vt:lpstr>
      <vt:lpstr>Embedded Software Debug Features and Flows </vt:lpstr>
      <vt:lpstr>Example Overview</vt:lpstr>
      <vt:lpstr>Agenda</vt:lpstr>
      <vt:lpstr>Overview - Helium SW Debugger</vt:lpstr>
      <vt:lpstr>Helium Unified Software Debug Across Runtime Engines</vt:lpstr>
      <vt:lpstr>Key Embedded Software Debug Features</vt:lpstr>
      <vt:lpstr>Launch - Helium SW Debugger</vt:lpstr>
      <vt:lpstr>Tools Setup &amp; Invocation - Helium SW Debug GUI</vt:lpstr>
      <vt:lpstr>Select - Helium SW Debug Perspective</vt:lpstr>
      <vt:lpstr>Getting started with Example: Arm-v9 Hybrid Platform</vt:lpstr>
      <vt:lpstr>Getting started with Example: Arm-v9 Hybrid Platform </vt:lpstr>
      <vt:lpstr>Preparing - Helium SW Debug Configurations</vt:lpstr>
      <vt:lpstr>Debug Configuration</vt:lpstr>
      <vt:lpstr>Preparing - Helium SW Debug Configurations</vt:lpstr>
      <vt:lpstr>Preparing - Helium SW Debug Configurations</vt:lpstr>
      <vt:lpstr>Preparing - Helium SW Debug Configurations</vt:lpstr>
      <vt:lpstr>Preparing - Helium SW Debug Configurations</vt:lpstr>
      <vt:lpstr>Preparing - Helium SW Debug Configurations</vt:lpstr>
      <vt:lpstr>Preparing - Helium SW Debug Configurations</vt:lpstr>
      <vt:lpstr>Preparing - Helium SW Debug Configurations</vt:lpstr>
      <vt:lpstr>Preparing - Helium SW Debug Configurations</vt:lpstr>
      <vt:lpstr>Preparing - Helium SW Debug Configurations</vt:lpstr>
      <vt:lpstr>Preparing - Helium SW Debug Configurations</vt:lpstr>
      <vt:lpstr>Arm-v9 Hybrid Platform Example- Configuration File Processors section: virtual CPU </vt:lpstr>
      <vt:lpstr>Processors section: RTL CPU </vt:lpstr>
      <vt:lpstr>Processor/Gearshift Configuration File Syntax</vt:lpstr>
      <vt:lpstr>Processors Section</vt:lpstr>
      <vt:lpstr>Additional RTL processor related information</vt:lpstr>
      <vt:lpstr>Cores Section</vt:lpstr>
      <vt:lpstr>The –esw option to xrun</vt:lpstr>
      <vt:lpstr>Connecting - Helium SW Debugger</vt:lpstr>
      <vt:lpstr>Based on Use cases</vt:lpstr>
      <vt:lpstr>Based on Use cases</vt:lpstr>
      <vt:lpstr>Based on Use cases</vt:lpstr>
      <vt:lpstr>Based on Use cases</vt:lpstr>
      <vt:lpstr>Based on Use cases</vt:lpstr>
      <vt:lpstr>Debugging – Helium SW Debug Perspective</vt:lpstr>
      <vt:lpstr>Default Layout Overview</vt:lpstr>
      <vt:lpstr>Processor/Core Selection and Stack Frame Management</vt:lpstr>
      <vt:lpstr>System View Basics</vt:lpstr>
      <vt:lpstr>Image File Browser View - Overview</vt:lpstr>
      <vt:lpstr>Commands for software debug in existing Xcelium/Xedebug command language</vt:lpstr>
      <vt:lpstr>Simulation Control</vt:lpstr>
      <vt:lpstr>Simulation Control</vt:lpstr>
      <vt:lpstr>Simulation Control - Commands</vt:lpstr>
      <vt:lpstr>Breakpoint Management</vt:lpstr>
      <vt:lpstr>Breakpoint Management – Commands related to Breakpoints</vt:lpstr>
      <vt:lpstr>Disassembly View</vt:lpstr>
      <vt:lpstr>Registers View</vt:lpstr>
      <vt:lpstr>Variables View</vt:lpstr>
      <vt:lpstr>Expressions View</vt:lpstr>
      <vt:lpstr>Memory View Basics</vt:lpstr>
      <vt:lpstr>Memory View Basics</vt:lpstr>
      <vt:lpstr>Software Command Language Overview</vt:lpstr>
      <vt:lpstr>Software Command Lanuage Overview</vt:lpstr>
      <vt:lpstr>Software Debugging Features – Command Language Only Features</vt:lpstr>
      <vt:lpstr>PowerPoint Presentation</vt:lpstr>
      <vt:lpstr>PowerPoint Presentation</vt:lpstr>
      <vt:lpstr>SW/HW Debug Scenarios </vt:lpstr>
      <vt:lpstr>PPU Accesses Hang​</vt:lpstr>
      <vt:lpstr>Hybrid Block Diagram – CPU Wrapper Connections</vt:lpstr>
      <vt:lpstr>Klein CPU RTL Wrapper in SoC Hybrid</vt:lpstr>
      <vt:lpstr>SW/HW Debug using Helium  RTL CPU Wrapper Debug Scenario</vt:lpstr>
      <vt:lpstr>Connect the Helium SW Debugger</vt:lpstr>
      <vt:lpstr>Enable AVIP BFM Verbosity </vt:lpstr>
      <vt:lpstr>PPU Accesses Hung​</vt:lpstr>
      <vt:lpstr>Connecting - Helium With an RTL Platform RTL Design Bring-up with Helium SW Debug</vt:lpstr>
      <vt:lpstr>AVIP Verbosity Logs</vt:lpstr>
      <vt:lpstr>PPU Accesses Hang​</vt:lpstr>
      <vt:lpstr>PPU Accesses Hung​</vt:lpstr>
      <vt:lpstr>Connecting - Helium With an RTL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Helium SW Debug Training</dc:title>
  <dc:creator>Junqi Cheng</dc:creator>
  <cp:lastModifiedBy>Junqi Cheng</cp:lastModifiedBy>
  <cp:revision>2</cp:revision>
  <dcterms:created xsi:type="dcterms:W3CDTF">2022-08-03T02:50:35Z</dcterms:created>
  <dcterms:modified xsi:type="dcterms:W3CDTF">2023-02-28T02:45:55Z</dcterms:modified>
</cp:coreProperties>
</file>